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611"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94231"/>
  </p:normalViewPr>
  <p:slideViewPr>
    <p:cSldViewPr snapToGrid="0">
      <p:cViewPr varScale="1">
        <p:scale>
          <a:sx n="106" d="100"/>
          <a:sy n="106" d="100"/>
        </p:scale>
        <p:origin x="102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974393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29</a:t>
            </a:r>
            <a:r>
              <a:rPr lang="en-US" sz="2800" b="1" i="0" u="none" strike="noStrike" cap="none" dirty="0" smtClean="0">
                <a:solidFill>
                  <a:schemeClr val="lt1"/>
                </a:solidFill>
                <a:latin typeface="Arial"/>
                <a:ea typeface="Arial"/>
                <a:cs typeface="Arial"/>
                <a:sym typeface="Arial"/>
              </a:rPr>
              <a:t> April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34" y="1339384"/>
            <a:ext cx="4011602" cy="5191485"/>
          </a:xfrm>
          <a:prstGeom prst="rect">
            <a:avLst/>
          </a:prstGeom>
        </p:spPr>
      </p:pic>
      <p:sp>
        <p:nvSpPr>
          <p:cNvPr id="13" name="Text Box 8"/>
          <p:cNvSpPr txBox="1">
            <a:spLocks noChangeArrowheads="1"/>
          </p:cNvSpPr>
          <p:nvPr/>
        </p:nvSpPr>
        <p:spPr bwMode="auto">
          <a:xfrm>
            <a:off x="4652103" y="1992313"/>
            <a:ext cx="4016838" cy="3410164"/>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rainfall to be </a:t>
            </a:r>
            <a:r>
              <a:rPr lang="en-US" sz="1100" b="1" dirty="0" smtClean="0">
                <a:solidFill>
                  <a:schemeClr val="bg1"/>
                </a:solidFill>
                <a:latin typeface="Arial" charset="0"/>
              </a:rPr>
              <a:t>below-normal (below </a:t>
            </a:r>
            <a:r>
              <a:rPr lang="en-US" sz="1100" b="1" dirty="0">
                <a:solidFill>
                  <a:schemeClr val="bg1"/>
                </a:solidFill>
                <a:latin typeface="Arial" charset="0"/>
              </a:rPr>
              <a:t>the </a:t>
            </a:r>
            <a:r>
              <a:rPr lang="en-US" sz="1100" b="1" dirty="0" smtClean="0">
                <a:solidFill>
                  <a:schemeClr val="bg1"/>
                </a:solidFill>
                <a:latin typeface="Arial" charset="0"/>
              </a:rPr>
              <a:t>lower </a:t>
            </a:r>
            <a:r>
              <a:rPr lang="en-US" sz="1100" b="1" dirty="0">
                <a:solidFill>
                  <a:schemeClr val="bg1"/>
                </a:solidFill>
                <a:latin typeface="Arial" charset="0"/>
              </a:rPr>
              <a:t>tercile) </a:t>
            </a:r>
            <a:r>
              <a:rPr lang="en-US" sz="1100" b="1" dirty="0" smtClean="0">
                <a:solidFill>
                  <a:schemeClr val="bg1"/>
                </a:solidFill>
                <a:latin typeface="Arial" charset="0"/>
              </a:rPr>
              <a:t>across the eastern portion of the Gulf of Guinea region and much of Central Africa, and parts of southeastern Kenya, eastern Tanzania, eastern South Africa, Lesotho, </a:t>
            </a:r>
            <a:r>
              <a:rPr lang="en-US" sz="1100" b="1" dirty="0" err="1" smtClean="0">
                <a:solidFill>
                  <a:schemeClr val="bg1"/>
                </a:solidFill>
                <a:latin typeface="Arial" charset="0"/>
              </a:rPr>
              <a:t>Eswatini</a:t>
            </a:r>
            <a:r>
              <a:rPr lang="en-US" sz="1100" b="1" dirty="0" smtClean="0">
                <a:solidFill>
                  <a:schemeClr val="bg1"/>
                </a:solidFill>
                <a:latin typeface="Arial" charset="0"/>
              </a:rPr>
              <a:t>, and southern Mozambique. There </a:t>
            </a:r>
            <a:r>
              <a:rPr lang="en-US" sz="1100" b="1" dirty="0">
                <a:solidFill>
                  <a:schemeClr val="bg1"/>
                </a:solidFill>
                <a:latin typeface="Arial" charset="0"/>
              </a:rPr>
              <a:t>is above </a:t>
            </a:r>
            <a:r>
              <a:rPr lang="en-US" sz="1100" b="1" dirty="0" smtClean="0">
                <a:solidFill>
                  <a:schemeClr val="bg1"/>
                </a:solidFill>
                <a:latin typeface="Arial" charset="0"/>
              </a:rPr>
              <a:t>80% </a:t>
            </a:r>
            <a:r>
              <a:rPr lang="en-US" sz="1100" b="1" dirty="0">
                <a:solidFill>
                  <a:schemeClr val="bg1"/>
                </a:solidFill>
                <a:latin typeface="Arial" charset="0"/>
              </a:rPr>
              <a:t>chance for </a:t>
            </a:r>
            <a:r>
              <a:rPr lang="en-US" sz="1100" b="1" dirty="0" smtClean="0">
                <a:solidFill>
                  <a:schemeClr val="bg1"/>
                </a:solidFill>
                <a:latin typeface="Arial" charset="0"/>
              </a:rPr>
              <a:t>below-normal </a:t>
            </a:r>
            <a:r>
              <a:rPr lang="en-US" sz="1100" b="1" dirty="0">
                <a:solidFill>
                  <a:schemeClr val="bg1"/>
                </a:solidFill>
                <a:latin typeface="Arial" charset="0"/>
              </a:rPr>
              <a:t>rainfall </a:t>
            </a:r>
            <a:r>
              <a:rPr lang="en-US" sz="1100" b="1" dirty="0" smtClean="0">
                <a:solidFill>
                  <a:schemeClr val="bg1"/>
                </a:solidFill>
                <a:latin typeface="Arial" charset="0"/>
              </a:rPr>
              <a:t>over southern Chad, parts of Congo, much of CAR, western and northern DRC, northern Angola, South Sudan, southwestern Ethiopia, and southeastern South Africa. </a:t>
            </a:r>
          </a:p>
          <a:p>
            <a:pPr marL="285750" indent="-285750" algn="just">
              <a:buClr>
                <a:schemeClr val="bg1"/>
              </a:buClr>
              <a:buFont typeface="+mj-lt"/>
              <a:buAutoNum type="arabicPeriod"/>
            </a:pPr>
            <a:endParaRPr lang="en-US" sz="1100" b="1" dirty="0" smtClean="0">
              <a:solidFill>
                <a:schemeClr val="bg1"/>
              </a:solidFill>
              <a:latin typeface="Arial" charset="0"/>
            </a:endParaRPr>
          </a:p>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total rainfall to be </a:t>
            </a:r>
            <a:r>
              <a:rPr lang="en-US" sz="1100" b="1" dirty="0" smtClean="0">
                <a:solidFill>
                  <a:schemeClr val="bg1"/>
                </a:solidFill>
                <a:latin typeface="Arial" charset="0"/>
              </a:rPr>
              <a:t>above-normal (above </a:t>
            </a:r>
            <a:r>
              <a:rPr lang="en-US" sz="1100" b="1" dirty="0">
                <a:solidFill>
                  <a:schemeClr val="bg1"/>
                </a:solidFill>
                <a:latin typeface="Arial" charset="0"/>
              </a:rPr>
              <a:t>the </a:t>
            </a:r>
            <a:r>
              <a:rPr lang="en-US" sz="1100" b="1" dirty="0" smtClean="0">
                <a:solidFill>
                  <a:schemeClr val="bg1"/>
                </a:solidFill>
                <a:latin typeface="Arial" charset="0"/>
              </a:rPr>
              <a:t>upper </a:t>
            </a:r>
            <a:r>
              <a:rPr lang="en-US" sz="1100" b="1" dirty="0" err="1">
                <a:solidFill>
                  <a:schemeClr val="bg1"/>
                </a:solidFill>
                <a:latin typeface="Arial" charset="0"/>
              </a:rPr>
              <a:t>tercile</a:t>
            </a:r>
            <a:r>
              <a:rPr lang="en-US" sz="1100" b="1" dirty="0">
                <a:solidFill>
                  <a:schemeClr val="bg1"/>
                </a:solidFill>
                <a:latin typeface="Arial" charset="0"/>
              </a:rPr>
              <a:t>) </a:t>
            </a:r>
            <a:r>
              <a:rPr lang="en-US" sz="1100" b="1" dirty="0" smtClean="0">
                <a:solidFill>
                  <a:schemeClr val="bg1"/>
                </a:solidFill>
                <a:latin typeface="Arial" charset="0"/>
              </a:rPr>
              <a:t>across parts of equatorial East Africa. There </a:t>
            </a:r>
            <a:r>
              <a:rPr lang="en-US" sz="1100" b="1" dirty="0">
                <a:solidFill>
                  <a:schemeClr val="bg1"/>
                </a:solidFill>
                <a:latin typeface="Arial" charset="0"/>
              </a:rPr>
              <a:t>is above </a:t>
            </a:r>
            <a:r>
              <a:rPr lang="en-US" sz="1100" b="1" dirty="0" smtClean="0">
                <a:solidFill>
                  <a:schemeClr val="bg1"/>
                </a:solidFill>
                <a:latin typeface="Arial" charset="0"/>
              </a:rPr>
              <a:t>65% </a:t>
            </a:r>
            <a:r>
              <a:rPr lang="en-US" sz="1100" b="1" dirty="0">
                <a:solidFill>
                  <a:schemeClr val="bg1"/>
                </a:solidFill>
                <a:latin typeface="Arial" charset="0"/>
              </a:rPr>
              <a:t>chance for </a:t>
            </a:r>
            <a:r>
              <a:rPr lang="en-US" sz="1100" b="1" dirty="0" smtClean="0">
                <a:solidFill>
                  <a:schemeClr val="bg1"/>
                </a:solidFill>
                <a:latin typeface="Arial" charset="0"/>
              </a:rPr>
              <a:t>above-normal </a:t>
            </a:r>
            <a:r>
              <a:rPr lang="en-US" sz="1100" b="1" dirty="0">
                <a:solidFill>
                  <a:schemeClr val="bg1"/>
                </a:solidFill>
                <a:latin typeface="Arial" charset="0"/>
              </a:rPr>
              <a:t>rainfall over </a:t>
            </a:r>
            <a:r>
              <a:rPr lang="en-US" sz="1100" b="1" dirty="0" smtClean="0">
                <a:solidFill>
                  <a:schemeClr val="bg1"/>
                </a:solidFill>
                <a:latin typeface="Arial" charset="0"/>
              </a:rPr>
              <a:t>southeastern Ethiopia, central Somalia,  and western Kenya.</a:t>
            </a:r>
          </a:p>
          <a:p>
            <a:pPr marL="285750" indent="-285750" algn="just">
              <a:buFont typeface="+mj-lt"/>
              <a:buAutoNum type="arabicPeriod"/>
            </a:pPr>
            <a:endParaRPr lang="en-US" sz="1100" b="1" dirty="0" smtClean="0">
              <a:latin typeface="Arial" charset="0"/>
            </a:endParaRPr>
          </a:p>
        </p:txBody>
      </p:sp>
      <p:sp>
        <p:nvSpPr>
          <p:cNvPr id="15" name="Google Shape;184;p10"/>
          <p:cNvSpPr txBox="1"/>
          <p:nvPr/>
        </p:nvSpPr>
        <p:spPr>
          <a:xfrm>
            <a:off x="504901" y="88598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30 April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06 May,</a:t>
            </a:r>
            <a:r>
              <a:rPr lang="en-US" sz="1600" b="1" i="0" u="none" strike="noStrike" cap="none" dirty="0" smtClean="0">
                <a:solidFill>
                  <a:srgbClr val="FFFF00"/>
                </a:solidFill>
                <a:latin typeface="Arial"/>
                <a:ea typeface="Arial"/>
                <a:cs typeface="Arial"/>
                <a:sym typeface="Arial"/>
              </a:rPr>
              <a:t> 2024</a:t>
            </a:r>
            <a:endParaRPr dirty="0"/>
          </a:p>
        </p:txBody>
      </p:sp>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a:t>
            </a:r>
            <a:r>
              <a:rPr lang="en-US" sz="2400" b="1" i="0" u="none" strike="noStrike" cap="none" dirty="0" smtClean="0">
                <a:solidFill>
                  <a:srgbClr val="FFFF00"/>
                </a:solidFill>
                <a:latin typeface="Arial"/>
                <a:ea typeface="Arial"/>
                <a:cs typeface="Arial"/>
                <a:sym typeface="Arial"/>
              </a:rPr>
              <a:t>Outlooks</a:t>
            </a:r>
            <a:br>
              <a:rPr lang="en-US" sz="2400" b="1" i="0" u="none" strike="noStrike" cap="none" dirty="0" smtClean="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8" y="1340528"/>
            <a:ext cx="3952501" cy="5115001"/>
          </a:xfrm>
          <a:prstGeom prst="rect">
            <a:avLst/>
          </a:prstGeom>
        </p:spPr>
      </p:pic>
      <p:sp>
        <p:nvSpPr>
          <p:cNvPr id="10" name="Google Shape;184;p10"/>
          <p:cNvSpPr txBox="1"/>
          <p:nvPr/>
        </p:nvSpPr>
        <p:spPr>
          <a:xfrm>
            <a:off x="504901" y="88598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07</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13 May,</a:t>
            </a:r>
            <a:r>
              <a:rPr lang="en-US" sz="1600" b="1" i="0" u="none" strike="noStrike" cap="none" dirty="0" smtClean="0">
                <a:solidFill>
                  <a:srgbClr val="FFFF00"/>
                </a:solidFill>
                <a:latin typeface="Arial"/>
                <a:ea typeface="Arial"/>
                <a:cs typeface="Arial"/>
                <a:sym typeface="Arial"/>
              </a:rPr>
              <a:t> 2024</a:t>
            </a:r>
            <a:endParaRPr dirty="0"/>
          </a:p>
        </p:txBody>
      </p:sp>
      <p:sp>
        <p:nvSpPr>
          <p:cNvPr id="12" name="Text Box 8"/>
          <p:cNvSpPr txBox="1">
            <a:spLocks noChangeArrowheads="1"/>
          </p:cNvSpPr>
          <p:nvPr/>
        </p:nvSpPr>
        <p:spPr bwMode="auto">
          <a:xfrm>
            <a:off x="4579278" y="2251968"/>
            <a:ext cx="3938107" cy="2868478"/>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t>
            </a:r>
            <a:r>
              <a:rPr lang="en-US" sz="1100" b="1" dirty="0" smtClean="0">
                <a:solidFill>
                  <a:schemeClr val="bg1"/>
                </a:solidFill>
                <a:latin typeface="Arial" charset="0"/>
              </a:rPr>
              <a:t>above </a:t>
            </a:r>
            <a:r>
              <a:rPr lang="en-US" sz="1100" b="1" dirty="0">
                <a:solidFill>
                  <a:schemeClr val="bg1"/>
                </a:solidFill>
                <a:latin typeface="Arial" charset="0"/>
              </a:rPr>
              <a:t>50% chance for weekly rainfall to be </a:t>
            </a:r>
            <a:r>
              <a:rPr lang="en-US" sz="1100" b="1" dirty="0" smtClean="0">
                <a:solidFill>
                  <a:schemeClr val="bg1"/>
                </a:solidFill>
                <a:latin typeface="Arial" charset="0"/>
              </a:rPr>
              <a:t>below-normal (below </a:t>
            </a:r>
            <a:r>
              <a:rPr lang="en-US" sz="1100" b="1" dirty="0">
                <a:solidFill>
                  <a:schemeClr val="bg1"/>
                </a:solidFill>
                <a:latin typeface="Arial" charset="0"/>
              </a:rPr>
              <a:t>the </a:t>
            </a:r>
            <a:r>
              <a:rPr lang="en-US" sz="1100" b="1" dirty="0" smtClean="0">
                <a:solidFill>
                  <a:schemeClr val="bg1"/>
                </a:solidFill>
                <a:latin typeface="Arial" charset="0"/>
              </a:rPr>
              <a:t>lower </a:t>
            </a:r>
            <a:r>
              <a:rPr lang="en-US" sz="1100" b="1" dirty="0">
                <a:solidFill>
                  <a:schemeClr val="bg1"/>
                </a:solidFill>
                <a:latin typeface="Arial" charset="0"/>
              </a:rPr>
              <a:t>tercile) </a:t>
            </a:r>
            <a:r>
              <a:rPr lang="en-US" sz="1100" b="1" dirty="0" smtClean="0">
                <a:solidFill>
                  <a:schemeClr val="bg1"/>
                </a:solidFill>
                <a:latin typeface="Arial" charset="0"/>
              </a:rPr>
              <a:t>over northern Morocco, eastern Gabon, southeastern Chad, CAR, Congo, western and northern DRC, South Sudan, Uganda and northern Madagascar. There </a:t>
            </a:r>
            <a:r>
              <a:rPr lang="en-US" sz="1100" b="1" dirty="0">
                <a:solidFill>
                  <a:schemeClr val="bg1"/>
                </a:solidFill>
                <a:latin typeface="Arial" charset="0"/>
              </a:rPr>
              <a:t>is </a:t>
            </a:r>
            <a:r>
              <a:rPr lang="en-US" sz="1100" b="1" dirty="0" smtClean="0">
                <a:solidFill>
                  <a:schemeClr val="bg1"/>
                </a:solidFill>
                <a:latin typeface="Arial" charset="0"/>
              </a:rPr>
              <a:t>above 65% </a:t>
            </a:r>
            <a:r>
              <a:rPr lang="en-US" sz="1100" b="1" dirty="0">
                <a:solidFill>
                  <a:schemeClr val="bg1"/>
                </a:solidFill>
                <a:latin typeface="Arial" charset="0"/>
              </a:rPr>
              <a:t>chance for </a:t>
            </a:r>
            <a:r>
              <a:rPr lang="en-US" sz="1100" b="1" dirty="0" smtClean="0">
                <a:solidFill>
                  <a:schemeClr val="bg1"/>
                </a:solidFill>
                <a:latin typeface="Arial" charset="0"/>
              </a:rPr>
              <a:t>below-normal rainfall over southern Congo, western DRC and western Uganda.</a:t>
            </a:r>
          </a:p>
          <a:p>
            <a:pPr marL="285750" indent="-285750" algn="just">
              <a:buClr>
                <a:schemeClr val="bg1"/>
              </a:buClr>
              <a:buFont typeface="+mj-lt"/>
              <a:buAutoNum type="arabicPeriod"/>
            </a:pPr>
            <a:endParaRPr lang="en-US" sz="1100" b="1" dirty="0" smtClean="0">
              <a:solidFill>
                <a:schemeClr val="bg1"/>
              </a:solidFill>
              <a:latin typeface="Arial" charset="0"/>
            </a:endParaRPr>
          </a:p>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total rainfall to be </a:t>
            </a:r>
            <a:r>
              <a:rPr lang="en-US" sz="1100" b="1" dirty="0" smtClean="0">
                <a:solidFill>
                  <a:schemeClr val="bg1"/>
                </a:solidFill>
                <a:latin typeface="Arial" charset="0"/>
              </a:rPr>
              <a:t>above-normal (above </a:t>
            </a:r>
            <a:r>
              <a:rPr lang="en-US" sz="1100" b="1" dirty="0">
                <a:solidFill>
                  <a:schemeClr val="bg1"/>
                </a:solidFill>
                <a:latin typeface="Arial" charset="0"/>
              </a:rPr>
              <a:t>the </a:t>
            </a:r>
            <a:r>
              <a:rPr lang="en-US" sz="1100" b="1" dirty="0" smtClean="0">
                <a:solidFill>
                  <a:schemeClr val="bg1"/>
                </a:solidFill>
                <a:latin typeface="Arial" charset="0"/>
              </a:rPr>
              <a:t>upper </a:t>
            </a:r>
            <a:r>
              <a:rPr lang="en-US" sz="1100" b="1" dirty="0">
                <a:solidFill>
                  <a:schemeClr val="bg1"/>
                </a:solidFill>
                <a:latin typeface="Arial" charset="0"/>
              </a:rPr>
              <a:t>tercile) </a:t>
            </a:r>
            <a:r>
              <a:rPr lang="en-US" sz="1100" b="1" dirty="0" smtClean="0">
                <a:solidFill>
                  <a:schemeClr val="bg1"/>
                </a:solidFill>
                <a:latin typeface="Arial" charset="0"/>
              </a:rPr>
              <a:t>over eastern Nigeria, southeastern Ethiopia, eastern Kenya and southwestern Somalia. There is above 65% chance for above-normal rainfall over southwestern Somalia.</a:t>
            </a:r>
          </a:p>
        </p:txBody>
      </p:sp>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86809" y="626594"/>
            <a:ext cx="8981955" cy="6018650"/>
          </a:xfrm>
          <a:prstGeom prst="rect">
            <a:avLst/>
          </a:prstGeom>
          <a:noFill/>
          <a:ln>
            <a:noFill/>
          </a:ln>
        </p:spPr>
        <p:txBody>
          <a:bodyPr spcFirstLastPara="1" wrap="square" lIns="91425" tIns="45700" rIns="91425" bIns="45700" anchor="t" anchorCtr="0">
            <a:noAutofit/>
          </a:bodyPr>
          <a:lstStyle/>
          <a:p>
            <a:pPr marL="114300" indent="0" algn="just">
              <a:buClr>
                <a:schemeClr val="bg1"/>
              </a:buClr>
              <a:buSzPts val="950"/>
              <a:buNone/>
            </a:pPr>
            <a:endParaRPr lang="en-US" sz="850" b="1" dirty="0" smtClean="0">
              <a:solidFill>
                <a:schemeClr val="bg1"/>
              </a:solidFill>
              <a:latin typeface="+mn-lt"/>
            </a:endParaRPr>
          </a:p>
          <a:p>
            <a:pPr algn="just">
              <a:buClr>
                <a:schemeClr val="bg1"/>
              </a:buClr>
              <a:buSzPts val="950"/>
              <a:buFont typeface="Arial" panose="020B0604020202020204" pitchFamily="34" charset="0"/>
              <a:buChar char="•"/>
            </a:pPr>
            <a:r>
              <a:rPr lang="en-US" sz="1000" b="1" dirty="0" smtClean="0">
                <a:solidFill>
                  <a:schemeClr val="bg1"/>
                </a:solidFill>
              </a:rPr>
              <a:t>Over </a:t>
            </a:r>
            <a:r>
              <a:rPr lang="en-US" sz="1000" b="1" dirty="0">
                <a:solidFill>
                  <a:schemeClr val="bg1"/>
                </a:solidFill>
              </a:rPr>
              <a:t>the past 30 days, in East Africa, rainfall was above-average in central, southern and eastern Ethiopia, southern Eritrea, Djibouti, northern, western and southern Somalia, Kenya, northeastern and central-southeastern South Sudan, southern, central and northeastern Uganda, Rwanda, Burundi, and northern, western-central and eastern Tanzania. Rainfall was below-average in western Ethiopia, southwestern South Sudan, and northwestern Uganda. In Central Africa, rainfall was above-average in eastern Gabon, southern Congo, some pockets of regions in northern and southwestern Central African Republic (CAR), and some localized regions in eastern and southeastern Democratic Republic of the Congo (DRC). Rainfall was below-average in Equatorial Guinea, western and southern Cameroon, western-central Gabon, northern Congo, northern, western, central and northwestern DRC.  In West Africa, Rainfall was above-average eastern Guinea, southern Mali, northern Cote d’Ivoire, and pockets of regions in southwestern Burkina Faso, southern Togo, Benin, and western and northern Nigeria. Rainfall was below-average in Sierra Leone, Liberia, central, southern and eastern Cote d’Ivoire, northern, western and central Ghana, and southern and eastern Nigeria. In southern Africa, rainfall was above-average in central and southeastern eastern Angola, western and northern Zambia, southwestern Zimbabwe, northeastern Malawi, central and southern Mozambique, southern Botswana, western, central and southeastern South Africa, Lesotho, and pockets of localized region in northeastern Madagascar. Rainfall was below-average across northern, western, and southwestern Angola, northern, central and southeastern Namibia, central Zambia, central Zimbabwe, northern Mozambique, southwestern South Africa, and northwestern, western, central-eastern and southern Madagascar. </a:t>
            </a:r>
          </a:p>
          <a:p>
            <a:pPr algn="just">
              <a:buClr>
                <a:schemeClr val="bg1"/>
              </a:buClr>
              <a:buSzPts val="950"/>
              <a:buFont typeface="Arial" panose="020B0604020202020204" pitchFamily="34" charset="0"/>
              <a:buChar char="•"/>
            </a:pPr>
            <a:endParaRPr lang="en-US" sz="1100" b="1" dirty="0">
              <a:solidFill>
                <a:schemeClr val="bg1"/>
              </a:solidFill>
              <a:latin typeface="Times New Roman" panose="02020603050405020304" pitchFamily="18" charset="0"/>
              <a:cs typeface="Times New Roman" panose="02020603050405020304" pitchFamily="18" charset="0"/>
            </a:endParaRPr>
          </a:p>
          <a:p>
            <a:pPr algn="just">
              <a:buClr>
                <a:schemeClr val="bg1"/>
              </a:buClr>
              <a:buSzPts val="950"/>
              <a:buFont typeface="Arial" panose="020B0604020202020204" pitchFamily="34" charset="0"/>
              <a:buChar char="•"/>
            </a:pPr>
            <a:r>
              <a:rPr lang="en-US" sz="1000" b="1" dirty="0">
                <a:solidFill>
                  <a:schemeClr val="bg1"/>
                </a:solidFill>
              </a:rPr>
              <a:t>During the past 7 days, in East Africa, rainfall was above-average in central, southern and eastern Ethiopia, many parts of northern, western and southern Somalia, southern Eritrea, Djibouti, Kenya, and northern, central, western and eastern Tanzania, central and southern Rwanda, Burundi, southwestern and northeastern Uganda, and pockets of localized regions in southern Sudan and northern South Sudan. Rainfall was below-average in southwestern-central South Sudan, northwestern-central Uganda, and some regions in southwestern-central Ethiopia. In central Africa, rainfall was above-average in western and northern-central Central African Republic (CAR), and some localized regions in eastern Gabon, southern Congo and central and eastern Democratic Republic of the Congo (DRC). Rainfall was below-average in many parts of Cameroon and Equatorial Guinea, northern, western and southeastern Gabon, many parts of northern, central and southwestern DRC, southeastern CAR, and central Congo. In West Africa, rainfall was above-average in some parts of northern and central-eastern Cote d’Ivoire, southwestern Ghana, central and southern Togo, Benin, southwestern Nigeria, and pockets of localized regions in southern Guinea and southwestern Mali. Rainfall was below-average in central, southern and eastern Liberia, southwestern Cote d’Ivoire, northern Ghana, central Burkina Faso, and eastern Nigeria. In southern Africa, rainfall was above-average in northern Madagascar and pockets of the localized region in central Mozambique. Rainfall was below-average in northern-western and northeastern Angola and pockets of region in central South Africa, western Lesotho, northeastern Mozambique, and central-eastern Madagascar. </a:t>
            </a:r>
          </a:p>
          <a:p>
            <a:pPr algn="just">
              <a:buClr>
                <a:schemeClr val="bg1"/>
              </a:buClr>
              <a:buSzPts val="950"/>
              <a:buFont typeface="Arial" panose="020B0604020202020204" pitchFamily="34" charset="0"/>
              <a:buChar char="•"/>
            </a:pPr>
            <a:endParaRPr lang="en-US" sz="1100" b="1" dirty="0" smtClean="0">
              <a:solidFill>
                <a:schemeClr val="bg1"/>
              </a:solidFill>
              <a:latin typeface="Times New Roman" panose="02020603050405020304" pitchFamily="18" charset="0"/>
              <a:cs typeface="Times New Roman" panose="02020603050405020304" pitchFamily="18" charset="0"/>
            </a:endParaRPr>
          </a:p>
          <a:p>
            <a:pPr algn="just">
              <a:buClr>
                <a:schemeClr val="bg1"/>
              </a:buClr>
              <a:buSzPts val="95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central and southeastern Ethiopia, northern and central Somalia, northwestern and western Kenya, northern and eastern Uganda, southeastern Tanzania, northeastern Mozambique, and central and northeastern Madagascar. In contrast, there is an increased chance for below-average in many parts of Gulf of Guinea coast countries and central Africa, South Sudan, Uganda, western Ethiopia, southern Mozambique, western, central and eastern South Africa, Lesotho, Eswatini. The Week-2 outlook calls for above-average rainfall in central and southeastern Ethiopia, southern Somalia, and northeastern, eastern and southwestern Kenya. In contrast, there is an increased chance for below-average in some parts of Gulf of Guinea coast countries, many parts of central Africa, South Sudan, Uganda, western Ethiopia, Tanzania, northern Mozambique, central and eastern South Africa, and Lesotho. </a:t>
            </a:r>
          </a:p>
          <a:p>
            <a:pPr algn="just">
              <a:buClr>
                <a:schemeClr val="bg1"/>
              </a:buClr>
              <a:buSzPts val="950"/>
              <a:buFont typeface="Arial" panose="020B0604020202020204" pitchFamily="34" charset="0"/>
              <a:buChar char="•"/>
            </a:pPr>
            <a:endParaRPr lang="en-US" sz="1100" b="1" dirty="0">
              <a:solidFill>
                <a:schemeClr val="bg1"/>
              </a:solidFill>
              <a:latin typeface="Times New Roman" panose="02020603050405020304" pitchFamily="18" charset="0"/>
              <a:cs typeface="Times New Roman" panose="02020603050405020304" pitchFamily="18" charset="0"/>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59799" y="1357997"/>
            <a:ext cx="8819610" cy="4508886"/>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central, southern and eastern Ethiopia, many parts of northern, western and southern Somalia, southern Eritrea, Djibouti, Kenya, and northern, central, western and eastern Tanzania, central and southern Rwanda, Burundi, southwestern and northeastern Uganda, and pockets of localized regions in southern Sudan and northern South Sudan. Rainfall was below-average in southwestern-central South Sudan, northwestern-central Uganda, and some regions in southwestern-central Ethiopia. In central Africa, rainfall was above-average in western and northern-central Central African Republic (CAR), and some localized regions in eastern Gabon, southern Congo and central and eastern Democratic Republic of the Congo (DRC). Rainfall was below-average in many parts of Cameroon and Equatorial Guinea, northern, western and southeastern Gabon, many parts of northern, central and southwestern DRC, southeastern CAR, and central Congo. In West Africa, rainfall was above-average in some parts of northern and central-eastern Cote d’Ivoire, southwestern Ghana, central and southern Togo, Benin, southwestern Nigeria, and pockets of localized regions in southern Guinea and southwestern Mali. Rainfall was below-average in central, southern and eastern Liberia, southwestern Cote d’Ivoire, northern Ghana, central Burkina Faso, and eastern Nigeria. In southern Africa, rainfall was above-average in northern Madagascar and pockets of the localized region in central Mozambique. Rainfall was below-average in northern-western and northeastern Angola and pockets of region in central South Africa, western Lesotho, northeastern Mozambique, and central-eastern Madagascar. </a:t>
            </a:r>
            <a:endParaRPr lang="en-US" sz="1100" b="1" dirty="0" smtClean="0">
              <a:solidFill>
                <a:schemeClr val="bg1"/>
              </a:solidFill>
            </a:endParaRPr>
          </a:p>
          <a:p>
            <a:pPr marL="152400" algn="just">
              <a:buClrTx/>
              <a:buSzPts val="1200"/>
            </a:pPr>
            <a:endParaRPr lang="en-US" sz="1100" b="1" dirty="0">
              <a:solidFill>
                <a:schemeClr val="bg1"/>
              </a:solidFil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central and southeastern Ethiopia, northern and central Somalia, northwestern and western Kenya, northern and eastern Uganda, southeastern Tanzania, northeastern Mozambique, and central and northeastern Madagascar. In contrast, there is an increased chance for below-average in many parts of Gulf of Guinea coast countries and central Africa, South Sudan, Uganda, western Ethiopia, southern Mozambique, western, central and eastern South Africa, Lesotho, Eswatini. The Week-2 outlook calls for above-average rainfall in central and southeastern Ethiopia, southern Somalia, and northeastern, eastern and southwestern Kenya. In contrast, there is an increased chance for below-average in some parts of Gulf of Guinea coast countries, many parts of central Africa, South Sudan, Uganda, western Ethiopia, Tanzania, northern Mozambique, central and eastern South Africa, and Lesotho.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111046" y="4497186"/>
            <a:ext cx="8960526" cy="2031285"/>
          </a:xfrm>
          <a:prstGeom prst="rect">
            <a:avLst/>
          </a:prstGeom>
          <a:noFill/>
          <a:ln>
            <a:noFill/>
          </a:ln>
        </p:spPr>
        <p:txBody>
          <a:bodyPr spcFirstLastPara="1" wrap="square" lIns="91425" tIns="45700" rIns="91425" bIns="45700" anchor="t" anchorCtr="0">
            <a:spAutoFit/>
          </a:bodyPr>
          <a:lstStyle/>
          <a:p>
            <a:pPr algn="just"/>
            <a:r>
              <a:rPr lang="en-US" sz="900" b="1" dirty="0" smtClean="0">
                <a:solidFill>
                  <a:schemeClr val="bg1"/>
                </a:solidFill>
              </a:rPr>
              <a:t>Over </a:t>
            </a:r>
            <a:r>
              <a:rPr lang="en-US" sz="900" b="1" dirty="0">
                <a:solidFill>
                  <a:schemeClr val="bg1"/>
                </a:solidFill>
              </a:rPr>
              <a:t>the past 90 days, in East Africa, rainfall was above-average in many parts of central, southern northeastern and eastern Ethiopia, southern Eritrea, Djibouti, northern, western and southern Somalia, Kenya, many parts of Tanzania, western parts of Rwanda and Burundi, central-southeastern Uganda, northern and southeastern South Sudan, and some localized regions in southern and eastern Sudan. Rainfall was below-average in western Ethiopia, western and southwestern South Sudan, western Uganda, eastern parts of Rwanda and Burundi, and pockets of localized regions in northwest Tanzania and eastern Somalia. In Central Africa, rainfall was above-average in central and southern Congo, some pockets of regions in northern Central African Republic (CAR), and some regions in central and southeastern Democratic Republic of the Congo (DRC). Rainfall was below-average in Equatorial Guinea, many parts of Cameroon, northern, western and central Gabon, northern Congo, southwestern, central, southern and eastern CAR, and northern, northeastern, western and southern DRC. In West Africa, Rainfall was above-average in some parts of eastern Guinea, southern Mali, northern Cote d’Ivoire, southern Ghana, central and southern Togo, many parts of Benin, northern and western Nigeria, and southeastern Niger. Rainfall was below-average in southwestern Guinea, Sierra Leone, Liberia, southern and eastern Cote d’Ivoire, western and northern Ghana, and southeastern and eastern Nigeria. In southern Africa, rainfall was above-average in western-central and northern Angola, southeastern South Africa, Eswatini, southern Mozambique, some localized regions in northern Zambia and northern Malawi, and northern, central-eastern and southern parts of Madagascar. Rainfall was below-average across southwestern, southern and eastern Angola, many parts of Namibia, Botswana, Zimbabwe and Lesotho, western, central, southern and eastern Zimbabwe, southern Malawi, western and central Mozambique, western, central and eastern South Africa, and western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39" y="861099"/>
            <a:ext cx="3427109" cy="34271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409" y="861099"/>
            <a:ext cx="3427109" cy="342710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149062" y="4288725"/>
            <a:ext cx="8864310" cy="2246729"/>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30 days, in East Africa, rainfall was above-average in central, southern and eastern Ethiopia, southern Eritrea, Djibouti, northern, western and southern Somalia, Kenya, northeastern and central-southeastern South Sudan, southern, central and northeastern Uganda, Rwanda, Burundi, and northern, western-central and eastern Tanzania. Rainfall was below-average in western Ethiopia, southwestern South Sudan, and northwestern Uganda. In Central Africa, rainfall was above-average in eastern Gabon, southern Congo, some pockets of regions in northern and southwestern Central African Republic (CAR), and some localized regions in eastern and southeastern Democratic Republic of the Congo (DRC). Rainfall was below-average in Equatorial Guinea, western and southern Cameroon, western-central Gabon, northern Congo, northern, western, central and northwestern DRC.  In West Africa, Rainfall was above-average eastern Guinea, southern Mali, northern Cote d’Ivoire, and pockets of regions in southwestern Burkina Faso, southern Togo, Benin, and western and northern Nigeria. Rainfall was below-average in Sierra Leone, Liberia, central, southern and eastern Cote d’Ivoire, northern, western and central Ghana, and southern and eastern Nigeria. In southern Africa, rainfall was above-average in central and southeastern eastern Angola, western and northern Zambia, southwestern Zimbabwe, northeastern Malawi, central and southern Mozambique, southern Botswana, western, central and southeastern South Africa, Lesotho, and pockets of localized region in northeastern Madagascar. Rainfall was below-average across northern, western, and southwestern Angola, northern, central and southeastern Namibia, central Zambia, central Zimbabwe, northern Mozambique, southwestern South Africa, and northwestern, western, central-eastern and southern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310" y="805404"/>
            <a:ext cx="3369398" cy="336939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217" y="805404"/>
            <a:ext cx="3369398" cy="33693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49225" y="4562731"/>
            <a:ext cx="8990091" cy="2092840"/>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During </a:t>
            </a:r>
            <a:r>
              <a:rPr lang="en-US" sz="1000" b="1" dirty="0">
                <a:solidFill>
                  <a:schemeClr val="bg1"/>
                </a:solidFill>
              </a:rPr>
              <a:t>the past 7 days, in East Africa, rainfall was above-average in central, southern and eastern Ethiopia, many parts of northern, western and southern Somalia, southern Eritrea, Djibouti, Kenya, and northern, central, western and eastern Tanzania, central and southern Rwanda, Burundi, southwestern and northeastern Uganda, and pockets of localized regions in southern Sudan and northern South Sudan. Rainfall was below-average in southwestern-central South Sudan, northwestern-central Uganda, and some regions in southwestern-central Ethiopia. In central Africa, rainfall was above-average in western and northern-central Central African Republic (CAR), and some localized regions in eastern Gabon, southern Congo and central and eastern Democratic Republic of the Congo (DRC). Rainfall was below-average in many parts of Cameroon and Equatorial Guinea, northern, western and southeastern Gabon, many parts of northern, central and southwestern DRC, southeastern CAR, and central Congo. In West Africa, rainfall was above-average in some parts of northern and central-eastern Cote d’Ivoire, southwestern Ghana, central and southern Togo, Benin, southwestern Nigeria, and pockets of localized regions in southern Guinea and southwestern Mali. Rainfall was below-average in central, southern and eastern Liberia, southwestern Cote d’Ivoire, northern Ghana, central Burkina Faso, and eastern Nigeria. In southern Africa, rainfall was above-average in northern Madagascar and pockets of the localized region in central Mozambique. Rainfall was below-average in northern-western and northeastern Angola and pockets of region in central South Africa, western Lesotho, northeastern Mozambique, and central-eastern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72" y="978600"/>
            <a:ext cx="3522653" cy="35226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6106" y="953149"/>
            <a:ext cx="3548104" cy="35481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117008" y="5477224"/>
            <a:ext cx="8821208" cy="400069"/>
          </a:xfrm>
          <a:prstGeom prst="rect">
            <a:avLst/>
          </a:prstGeom>
          <a:noFill/>
          <a:ln>
            <a:noFill/>
          </a:ln>
        </p:spPr>
        <p:txBody>
          <a:bodyPr spcFirstLastPara="1" wrap="square" lIns="91425" tIns="45700" rIns="91425" bIns="45700" anchor="t" anchorCtr="0">
            <a:spAutoFit/>
          </a:bodyPr>
          <a:lstStyle/>
          <a:p>
            <a:pPr algn="just" fontAlgn="base"/>
            <a:r>
              <a:rPr lang="en-US" sz="1000" b="1" dirty="0">
                <a:solidFill>
                  <a:schemeClr val="bg1"/>
                </a:solidFill>
              </a:rPr>
              <a:t>At 700-hPa level (left </a:t>
            </a:r>
            <a:r>
              <a:rPr lang="en-US" sz="1000" b="1" dirty="0" smtClean="0">
                <a:solidFill>
                  <a:schemeClr val="bg1"/>
                </a:solidFill>
              </a:rPr>
              <a:t>panel), lower-level </a:t>
            </a:r>
            <a:r>
              <a:rPr lang="en-US" sz="1000" b="1" dirty="0">
                <a:solidFill>
                  <a:schemeClr val="bg1"/>
                </a:solidFill>
              </a:rPr>
              <a:t>anomalous wind convergence across eastern Africa may have contributed to the observed rainfall increases across eastern parts of Africa.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35" y="1355699"/>
            <a:ext cx="4026177" cy="402617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924" y="1355699"/>
            <a:ext cx="4013236" cy="4013236"/>
          </a:xfrm>
          <a:prstGeom prst="rect">
            <a:avLst/>
          </a:prstGeom>
        </p:spPr>
      </p:pic>
      <p:sp>
        <p:nvSpPr>
          <p:cNvPr id="14" name="Google Shape;148;p7"/>
          <p:cNvSpPr/>
          <p:nvPr/>
        </p:nvSpPr>
        <p:spPr>
          <a:xfrm rot="21436592">
            <a:off x="3122816" y="2967374"/>
            <a:ext cx="901029" cy="47077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28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752600" y="2542034"/>
            <a:ext cx="341376" cy="1344169"/>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426441" y="6149729"/>
            <a:ext cx="8506903" cy="553957"/>
          </a:xfrm>
          <a:prstGeom prst="rect">
            <a:avLst/>
          </a:prstGeom>
          <a:noFill/>
          <a:ln>
            <a:noFill/>
          </a:ln>
        </p:spPr>
        <p:txBody>
          <a:bodyPr spcFirstLastPara="1" wrap="square" lIns="91425" tIns="45700" rIns="91425" bIns="45700" anchor="t" anchorCtr="0">
            <a:spAutoFit/>
          </a:bodyPr>
          <a:lstStyle/>
          <a:p>
            <a:r>
              <a:rPr lang="en-US" sz="1000" b="1" dirty="0" smtClean="0">
                <a:solidFill>
                  <a:schemeClr val="bg1"/>
                </a:solidFill>
              </a:rPr>
              <a:t>Daily evolution in rainfall at selected locations over the past 90 days shows deficits over eastern Angola (bottom Left) and much </a:t>
            </a:r>
            <a:r>
              <a:rPr lang="en-US" sz="1000" b="1" dirty="0">
                <a:solidFill>
                  <a:schemeClr val="bg1"/>
                </a:solidFill>
              </a:rPr>
              <a:t>of </a:t>
            </a:r>
            <a:r>
              <a:rPr lang="en-US" sz="1000" b="1" dirty="0" smtClean="0">
                <a:solidFill>
                  <a:schemeClr val="bg1"/>
                </a:solidFill>
              </a:rPr>
              <a:t>central Zimbabwe (bottom right). Conversely, rainfall surpluses persist in western and southern Kenya due to significant rainfall observed in last 1-month period (top right). </a:t>
            </a:r>
            <a:endParaRPr lang="en-US" sz="1000" dirty="0">
              <a:solidFill>
                <a:schemeClr val="bg1"/>
              </a:solidFill>
            </a:endParaRPr>
          </a:p>
        </p:txBody>
      </p:sp>
      <p:cxnSp>
        <p:nvCxnSpPr>
          <p:cNvPr id="161" name="Google Shape;161;p8"/>
          <p:cNvCxnSpPr/>
          <p:nvPr/>
        </p:nvCxnSpPr>
        <p:spPr>
          <a:xfrm flipH="1">
            <a:off x="2770360" y="1865014"/>
            <a:ext cx="1782300" cy="199176"/>
          </a:xfrm>
          <a:prstGeom prst="straightConnector1">
            <a:avLst/>
          </a:prstGeom>
          <a:noFill/>
          <a:ln w="50800" cap="flat" cmpd="sng">
            <a:solidFill>
              <a:srgbClr val="FF0000"/>
            </a:solidFill>
            <a:prstDash val="solid"/>
            <a:round/>
            <a:headEnd type="none" w="sm" len="sm"/>
            <a:tailEnd type="triangle" w="med" len="med"/>
          </a:ln>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41" y="3843431"/>
            <a:ext cx="3068197" cy="223170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661" y="3480335"/>
            <a:ext cx="3336170" cy="2594800"/>
          </a:xfrm>
          <a:prstGeom prst="rect">
            <a:avLst/>
          </a:prstGeom>
        </p:spPr>
      </p:pic>
      <p:cxnSp>
        <p:nvCxnSpPr>
          <p:cNvPr id="15" name="Google Shape;158;p8"/>
          <p:cNvCxnSpPr/>
          <p:nvPr/>
        </p:nvCxnSpPr>
        <p:spPr>
          <a:xfrm flipH="1" flipV="1">
            <a:off x="2471599" y="2716044"/>
            <a:ext cx="1976896" cy="1340106"/>
          </a:xfrm>
          <a:prstGeom prst="straightConnector1">
            <a:avLst/>
          </a:prstGeom>
          <a:noFill/>
          <a:ln w="50800" cap="flat" cmpd="sng">
            <a:solidFill>
              <a:srgbClr val="FF0000"/>
            </a:solidFill>
            <a:prstDash val="solid"/>
            <a:round/>
            <a:headEnd type="none" w="sm" len="sm"/>
            <a:tailEnd type="triangle" w="med" len="med"/>
          </a:ln>
        </p:spPr>
      </p:cxn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2660" y="747568"/>
            <a:ext cx="3336170" cy="25947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734356" y="1543306"/>
            <a:ext cx="381287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07May – 13May,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27863" y="5067310"/>
            <a:ext cx="8928368" cy="861734"/>
          </a:xfrm>
          <a:prstGeom prst="rect">
            <a:avLst/>
          </a:prstGeom>
          <a:noFill/>
          <a:ln>
            <a:noFill/>
          </a:ln>
        </p:spPr>
        <p:txBody>
          <a:bodyPr spcFirstLastPara="1" wrap="square" lIns="91425" tIns="45700" rIns="91425" bIns="45700" anchor="t" anchorCtr="0">
            <a:spAutoFit/>
          </a:bodyPr>
          <a:lstStyle/>
          <a:p>
            <a:pPr algn="just" fontAlgn="base"/>
            <a:r>
              <a:rPr lang="en-US" sz="1000" b="1" dirty="0" smtClean="0">
                <a:solidFill>
                  <a:schemeClr val="bg1"/>
                </a:solidFill>
              </a:rPr>
              <a:t>For </a:t>
            </a:r>
            <a:r>
              <a:rPr lang="en-US" sz="1000" b="1" dirty="0">
                <a:solidFill>
                  <a:schemeClr val="bg1"/>
                </a:solidFill>
              </a:rPr>
              <a:t>week-1 (left panel) the NCEP GEFS indicates a moderate to high chance (over 70%) for rainfall to exceed 50 mm over Equatorial Guinea, pockets of regions in southwestern Cameroon, southwestern Gabon and eastern DRC, Rwanda, northern Tanzania, southern and eastern Uganda, southwestern Ethiopia, northwestern Somalia, and eastern Madagascar. </a:t>
            </a:r>
            <a:r>
              <a:rPr lang="en-US" sz="1000" b="1" dirty="0" smtClean="0">
                <a:solidFill>
                  <a:schemeClr val="bg1"/>
                </a:solidFill>
              </a:rPr>
              <a:t>For </a:t>
            </a:r>
            <a:r>
              <a:rPr lang="en-US" sz="1000" b="1" dirty="0">
                <a:solidFill>
                  <a:schemeClr val="bg1"/>
                </a:solidFill>
              </a:rPr>
              <a:t>week-2 (right panel), NCEP GEFS indicates a moderate to high chance (over 70%) for rainfall to exceed 50 mm over Equatorial Guinea, southwestern Cameroon, central Gabon, southwestern Ethiopia, and southwestern Kenya.  </a:t>
            </a:r>
          </a:p>
        </p:txBody>
      </p:sp>
      <p:sp>
        <p:nvSpPr>
          <p:cNvPr id="173" name="Google Shape;173;p9"/>
          <p:cNvSpPr txBox="1"/>
          <p:nvPr/>
        </p:nvSpPr>
        <p:spPr>
          <a:xfrm>
            <a:off x="598319" y="1514276"/>
            <a:ext cx="3809927"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30Apr – 06May, </a:t>
            </a:r>
            <a:r>
              <a:rPr lang="en-US" sz="1600" b="1" i="0" u="none" strike="noStrike" cap="none" dirty="0" smtClean="0">
                <a:solidFill>
                  <a:srgbClr val="FFFF00"/>
                </a:solidFill>
                <a:latin typeface="Arial"/>
                <a:ea typeface="Arial"/>
                <a:cs typeface="Arial"/>
                <a:sym typeface="Arial"/>
              </a:rPr>
              <a:t>2024</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64" y="1901107"/>
            <a:ext cx="4082583" cy="30273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608" y="1901107"/>
            <a:ext cx="4087114" cy="302737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7417</TotalTime>
  <Words>2712</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710</cp:revision>
  <cp:lastPrinted>2023-11-06T15:14:42Z</cp:lastPrinted>
  <dcterms:modified xsi:type="dcterms:W3CDTF">2024-04-29T17:40:42Z</dcterms:modified>
</cp:coreProperties>
</file>