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8" r:id="rId8"/>
    <p:sldId id="263" r:id="rId9"/>
    <p:sldId id="264" r:id="rId10"/>
    <p:sldId id="609" r:id="rId11"/>
    <p:sldId id="610" r:id="rId12"/>
    <p:sldId id="267" r:id="rId13"/>
  </p:sldIdLst>
  <p:sldSz cx="9144000" cy="6858000" type="screen4x3"/>
  <p:notesSz cx="6985000" cy="92837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8" roundtripDataSignature="AMtx7mjV2M/1X+ImpX15arA3hvDJUdawe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950" autoAdjust="0"/>
    <p:restoredTop sz="94231"/>
  </p:normalViewPr>
  <p:slideViewPr>
    <p:cSldViewPr snapToGrid="0">
      <p:cViewPr varScale="1">
        <p:scale>
          <a:sx n="108" d="100"/>
          <a:sy n="108" d="100"/>
        </p:scale>
        <p:origin x="2148"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27363" cy="465138"/>
          </a:xfrm>
          <a:prstGeom prst="rect">
            <a:avLst/>
          </a:prstGeom>
          <a:noFill/>
          <a:ln>
            <a:noFill/>
          </a:ln>
        </p:spPr>
        <p:txBody>
          <a:bodyPr spcFirstLastPara="1" wrap="square" lIns="91200" tIns="45600" rIns="91200" bIns="456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56050" y="0"/>
            <a:ext cx="3027363" cy="465138"/>
          </a:xfrm>
          <a:prstGeom prst="rect">
            <a:avLst/>
          </a:prstGeom>
          <a:noFill/>
          <a:ln>
            <a:noFill/>
          </a:ln>
        </p:spPr>
        <p:txBody>
          <a:bodyPr spcFirstLastPara="1" wrap="square" lIns="91200" tIns="45600" rIns="91200" bIns="456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16975"/>
            <a:ext cx="3027363" cy="465138"/>
          </a:xfrm>
          <a:prstGeom prst="rect">
            <a:avLst/>
          </a:prstGeom>
          <a:noFill/>
          <a:ln>
            <a:noFill/>
          </a:ln>
        </p:spPr>
        <p:txBody>
          <a:bodyPr spcFirstLastPara="1" wrap="square" lIns="91200" tIns="45600" rIns="91200" bIns="456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a:t>
            </a:fld>
            <a:endParaRPr sz="12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6" name="Google Shape;86;p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0: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8" name="Google Shape;178;p10: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10: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10</a:t>
            </a:fld>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41107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9" name="Google Shape;189;p1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11: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11</a:t>
            </a:fld>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015903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201" name="Google Shape;201;p1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4" name="Google Shape;94;p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95" name="Google Shape;95;p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1" name="Google Shape;101;p3: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Clr>
                <a:schemeClr val="dk1"/>
              </a:buClr>
              <a:buSzPts val="1200"/>
              <a:buFont typeface="Calibri"/>
              <a:buNone/>
            </a:pPr>
            <a:endParaRPr sz="1200" b="0" dirty="0">
              <a:solidFill>
                <a:schemeClr val="dk1"/>
              </a:solidFill>
            </a:endParaRPr>
          </a:p>
        </p:txBody>
      </p:sp>
      <p:sp>
        <p:nvSpPr>
          <p:cNvPr id="102" name="Google Shape;102;p3: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8" name="Google Shape;108;p4: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09" name="Google Shape;109;p4: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4</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7" name="Google Shape;117;p5: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dirty="0"/>
          </a:p>
        </p:txBody>
      </p:sp>
      <p:sp>
        <p:nvSpPr>
          <p:cNvPr id="118" name="Google Shape;118;p5: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5</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6" name="Google Shape;126;p6: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dirty="0">
              <a:solidFill>
                <a:schemeClr val="dk1"/>
              </a:solidFill>
            </a:endParaRPr>
          </a:p>
        </p:txBody>
      </p:sp>
      <p:sp>
        <p:nvSpPr>
          <p:cNvPr id="127" name="Google Shape;127;p6: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7: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1" name="Google Shape;141;p7: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dirty="0"/>
          </a:p>
        </p:txBody>
      </p:sp>
      <p:sp>
        <p:nvSpPr>
          <p:cNvPr id="142" name="Google Shape;142;p7: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extLst>
      <p:ext uri="{BB962C8B-B14F-4D97-AF65-F5344CB8AC3E}">
        <p14:creationId xmlns:p14="http://schemas.microsoft.com/office/powerpoint/2010/main" val="582271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8: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3" name="Google Shape;153;p8: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9: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7" name="Google Shape;167;p9: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dirty="0"/>
          </a:p>
        </p:txBody>
      </p:sp>
      <p:sp>
        <p:nvSpPr>
          <p:cNvPr id="168" name="Google Shape;168;p9: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9</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
        <p:cNvGrpSpPr/>
        <p:nvPr/>
      </p:nvGrpSpPr>
      <p:grpSpPr>
        <a:xfrm>
          <a:off x="0" y="0"/>
          <a:ext cx="0" cy="0"/>
          <a:chOff x="0" y="0"/>
          <a:chExt cx="0" cy="0"/>
        </a:xfrm>
      </p:grpSpPr>
      <p:sp>
        <p:nvSpPr>
          <p:cNvPr id="16" name="Google Shape;16;p14"/>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7" name="Google Shape;17;p14"/>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4"/>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3"/>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4" name="Google Shape;74;p23"/>
          <p:cNvSpPr txBox="1">
            <a:spLocks noGrp="1"/>
          </p:cNvSpPr>
          <p:nvPr>
            <p:ph type="body" idx="1"/>
          </p:nvPr>
        </p:nvSpPr>
        <p:spPr>
          <a:xfrm rot="5400000">
            <a:off x="2857500" y="419100"/>
            <a:ext cx="4114800" cy="7239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23"/>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3"/>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4"/>
          <p:cNvSpPr txBox="1">
            <a:spLocks noGrp="1"/>
          </p:cNvSpPr>
          <p:nvPr>
            <p:ph type="title"/>
          </p:nvPr>
        </p:nvSpPr>
        <p:spPr>
          <a:xfrm rot="5400000">
            <a:off x="4876800" y="2438400"/>
            <a:ext cx="5486400" cy="18288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0" name="Google Shape;80;p24"/>
          <p:cNvSpPr txBox="1">
            <a:spLocks noGrp="1"/>
          </p:cNvSpPr>
          <p:nvPr>
            <p:ph type="body" idx="1"/>
          </p:nvPr>
        </p:nvSpPr>
        <p:spPr>
          <a:xfrm rot="5400000">
            <a:off x="1143000" y="685800"/>
            <a:ext cx="5486400" cy="5334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24"/>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4"/>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15"/>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2" name="Google Shape;22;p15"/>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 name="Google Shape;23;p15"/>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5"/>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Google Shape;27;p16"/>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6"/>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
        <p:cNvGrpSpPr/>
        <p:nvPr/>
      </p:nvGrpSpPr>
      <p:grpSpPr>
        <a:xfrm>
          <a:off x="0" y="0"/>
          <a:ext cx="0" cy="0"/>
          <a:chOff x="0" y="0"/>
          <a:chExt cx="0" cy="0"/>
        </a:xfrm>
      </p:grpSpPr>
      <p:sp>
        <p:nvSpPr>
          <p:cNvPr id="31" name="Google Shape;31;p1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2" name="Google Shape;32;p1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chemeClr val="dk1"/>
              </a:buClr>
              <a:buSzPts val="3200"/>
              <a:buFont typeface="Times New Roman"/>
              <a:buNone/>
              <a:defRPr/>
            </a:lvl1pPr>
            <a:lvl2pPr lvl="1" algn="ctr">
              <a:lnSpc>
                <a:spcPct val="100000"/>
              </a:lnSpc>
              <a:spcBef>
                <a:spcPts val="560"/>
              </a:spcBef>
              <a:spcAft>
                <a:spcPts val="0"/>
              </a:spcAft>
              <a:buClr>
                <a:schemeClr val="dk1"/>
              </a:buClr>
              <a:buSzPts val="2800"/>
              <a:buFont typeface="Times New Roman"/>
              <a:buNone/>
              <a:defRPr/>
            </a:lvl2pPr>
            <a:lvl3pPr lvl="2" algn="ctr">
              <a:lnSpc>
                <a:spcPct val="100000"/>
              </a:lnSpc>
              <a:spcBef>
                <a:spcPts val="480"/>
              </a:spcBef>
              <a:spcAft>
                <a:spcPts val="0"/>
              </a:spcAft>
              <a:buClr>
                <a:schemeClr val="dk1"/>
              </a:buClr>
              <a:buSzPts val="2400"/>
              <a:buFont typeface="Times New Roman"/>
              <a:buNone/>
              <a:defRPr/>
            </a:lvl3pPr>
            <a:lvl4pPr lvl="3" algn="ctr">
              <a:lnSpc>
                <a:spcPct val="100000"/>
              </a:lnSpc>
              <a:spcBef>
                <a:spcPts val="400"/>
              </a:spcBef>
              <a:spcAft>
                <a:spcPts val="0"/>
              </a:spcAft>
              <a:buClr>
                <a:schemeClr val="dk1"/>
              </a:buClr>
              <a:buSzPts val="2000"/>
              <a:buFont typeface="Times New Roman"/>
              <a:buNone/>
              <a:defRPr/>
            </a:lvl4pPr>
            <a:lvl5pPr lvl="4" algn="ctr">
              <a:lnSpc>
                <a:spcPct val="100000"/>
              </a:lnSpc>
              <a:spcBef>
                <a:spcPts val="400"/>
              </a:spcBef>
              <a:spcAft>
                <a:spcPts val="0"/>
              </a:spcAft>
              <a:buClr>
                <a:schemeClr val="dk1"/>
              </a:buClr>
              <a:buSzPts val="2000"/>
              <a:buFont typeface="Times New Roman"/>
              <a:buNone/>
              <a:defRPr/>
            </a:lvl5pPr>
            <a:lvl6pPr lvl="5" algn="ctr">
              <a:lnSpc>
                <a:spcPct val="100000"/>
              </a:lnSpc>
              <a:spcBef>
                <a:spcPts val="400"/>
              </a:spcBef>
              <a:spcAft>
                <a:spcPts val="0"/>
              </a:spcAft>
              <a:buClr>
                <a:schemeClr val="dk1"/>
              </a:buClr>
              <a:buSzPts val="2000"/>
              <a:buFont typeface="Times New Roman"/>
              <a:buNone/>
              <a:defRPr/>
            </a:lvl6pPr>
            <a:lvl7pPr lvl="6" algn="ctr">
              <a:lnSpc>
                <a:spcPct val="100000"/>
              </a:lnSpc>
              <a:spcBef>
                <a:spcPts val="400"/>
              </a:spcBef>
              <a:spcAft>
                <a:spcPts val="0"/>
              </a:spcAft>
              <a:buClr>
                <a:schemeClr val="dk1"/>
              </a:buClr>
              <a:buSzPts val="2000"/>
              <a:buFont typeface="Times New Roman"/>
              <a:buNone/>
              <a:defRPr/>
            </a:lvl7pPr>
            <a:lvl8pPr lvl="7" algn="ctr">
              <a:lnSpc>
                <a:spcPct val="100000"/>
              </a:lnSpc>
              <a:spcBef>
                <a:spcPts val="400"/>
              </a:spcBef>
              <a:spcAft>
                <a:spcPts val="0"/>
              </a:spcAft>
              <a:buClr>
                <a:schemeClr val="dk1"/>
              </a:buClr>
              <a:buSzPts val="2000"/>
              <a:buFont typeface="Times New Roman"/>
              <a:buNone/>
              <a:defRPr/>
            </a:lvl8pPr>
            <a:lvl9pPr lvl="8" algn="ctr">
              <a:lnSpc>
                <a:spcPct val="100000"/>
              </a:lnSpc>
              <a:spcBef>
                <a:spcPts val="400"/>
              </a:spcBef>
              <a:spcAft>
                <a:spcPts val="0"/>
              </a:spcAft>
              <a:buClr>
                <a:schemeClr val="dk1"/>
              </a:buClr>
              <a:buSzPts val="2000"/>
              <a:buFont typeface="Times New Roman"/>
              <a:buNone/>
              <a:defRPr/>
            </a:lvl9pPr>
          </a:lstStyle>
          <a:p>
            <a:endParaRPr/>
          </a:p>
        </p:txBody>
      </p:sp>
      <p:sp>
        <p:nvSpPr>
          <p:cNvPr id="33" name="Google Shape;33;p17"/>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7"/>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1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8" name="Google Shape;38;p1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chemeClr val="dk1"/>
              </a:buClr>
              <a:buSzPts val="2000"/>
              <a:buFont typeface="Times New Roman"/>
              <a:buNone/>
              <a:defRPr sz="2000"/>
            </a:lvl1pPr>
            <a:lvl2pPr marL="914400" lvl="1" indent="-228600" algn="l">
              <a:lnSpc>
                <a:spcPct val="100000"/>
              </a:lnSpc>
              <a:spcBef>
                <a:spcPts val="360"/>
              </a:spcBef>
              <a:spcAft>
                <a:spcPts val="0"/>
              </a:spcAft>
              <a:buClr>
                <a:schemeClr val="dk1"/>
              </a:buClr>
              <a:buSzPts val="1800"/>
              <a:buFont typeface="Times New Roman"/>
              <a:buNone/>
              <a:defRPr sz="1800"/>
            </a:lvl2pPr>
            <a:lvl3pPr marL="1371600" lvl="2" indent="-228600" algn="l">
              <a:lnSpc>
                <a:spcPct val="100000"/>
              </a:lnSpc>
              <a:spcBef>
                <a:spcPts val="320"/>
              </a:spcBef>
              <a:spcAft>
                <a:spcPts val="0"/>
              </a:spcAft>
              <a:buClr>
                <a:schemeClr val="dk1"/>
              </a:buClr>
              <a:buSzPts val="1600"/>
              <a:buFont typeface="Times New Roman"/>
              <a:buNone/>
              <a:defRPr sz="1600"/>
            </a:lvl3pPr>
            <a:lvl4pPr marL="1828800" lvl="3" indent="-228600" algn="l">
              <a:lnSpc>
                <a:spcPct val="100000"/>
              </a:lnSpc>
              <a:spcBef>
                <a:spcPts val="280"/>
              </a:spcBef>
              <a:spcAft>
                <a:spcPts val="0"/>
              </a:spcAft>
              <a:buClr>
                <a:schemeClr val="dk1"/>
              </a:buClr>
              <a:buSzPts val="1400"/>
              <a:buFont typeface="Times New Roman"/>
              <a:buNone/>
              <a:defRPr sz="1400"/>
            </a:lvl4pPr>
            <a:lvl5pPr marL="2286000" lvl="4" indent="-228600" algn="l">
              <a:lnSpc>
                <a:spcPct val="100000"/>
              </a:lnSpc>
              <a:spcBef>
                <a:spcPts val="280"/>
              </a:spcBef>
              <a:spcAft>
                <a:spcPts val="0"/>
              </a:spcAft>
              <a:buClr>
                <a:schemeClr val="dk1"/>
              </a:buClr>
              <a:buSzPts val="1400"/>
              <a:buFont typeface="Times New Roman"/>
              <a:buNone/>
              <a:defRPr sz="1400"/>
            </a:lvl5pPr>
            <a:lvl6pPr marL="2743200" lvl="5" indent="-228600" algn="l">
              <a:lnSpc>
                <a:spcPct val="100000"/>
              </a:lnSpc>
              <a:spcBef>
                <a:spcPts val="280"/>
              </a:spcBef>
              <a:spcAft>
                <a:spcPts val="0"/>
              </a:spcAft>
              <a:buClr>
                <a:schemeClr val="dk1"/>
              </a:buClr>
              <a:buSzPts val="1400"/>
              <a:buFont typeface="Times New Roman"/>
              <a:buNone/>
              <a:defRPr sz="1400"/>
            </a:lvl6pPr>
            <a:lvl7pPr marL="3200400" lvl="6" indent="-228600" algn="l">
              <a:lnSpc>
                <a:spcPct val="100000"/>
              </a:lnSpc>
              <a:spcBef>
                <a:spcPts val="280"/>
              </a:spcBef>
              <a:spcAft>
                <a:spcPts val="0"/>
              </a:spcAft>
              <a:buClr>
                <a:schemeClr val="dk1"/>
              </a:buClr>
              <a:buSzPts val="1400"/>
              <a:buFont typeface="Times New Roman"/>
              <a:buNone/>
              <a:defRPr sz="1400"/>
            </a:lvl7pPr>
            <a:lvl8pPr marL="3657600" lvl="7" indent="-228600" algn="l">
              <a:lnSpc>
                <a:spcPct val="100000"/>
              </a:lnSpc>
              <a:spcBef>
                <a:spcPts val="280"/>
              </a:spcBef>
              <a:spcAft>
                <a:spcPts val="0"/>
              </a:spcAft>
              <a:buClr>
                <a:schemeClr val="dk1"/>
              </a:buClr>
              <a:buSzPts val="1400"/>
              <a:buFont typeface="Times New Roman"/>
              <a:buNone/>
              <a:defRPr sz="1400"/>
            </a:lvl8pPr>
            <a:lvl9pPr marL="4114800" lvl="8" indent="-228600" algn="l">
              <a:lnSpc>
                <a:spcPct val="100000"/>
              </a:lnSpc>
              <a:spcBef>
                <a:spcPts val="280"/>
              </a:spcBef>
              <a:spcAft>
                <a:spcPts val="0"/>
              </a:spcAft>
              <a:buClr>
                <a:schemeClr val="dk1"/>
              </a:buClr>
              <a:buSzPts val="1400"/>
              <a:buFont typeface="Times New Roman"/>
              <a:buNone/>
              <a:defRPr sz="1400"/>
            </a:lvl9pPr>
          </a:lstStyle>
          <a:p>
            <a:endParaRPr/>
          </a:p>
        </p:txBody>
      </p:sp>
      <p:sp>
        <p:nvSpPr>
          <p:cNvPr id="39" name="Google Shape;39;p18"/>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8"/>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19"/>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4" name="Google Shape;44;p19"/>
          <p:cNvSpPr txBox="1">
            <a:spLocks noGrp="1"/>
          </p:cNvSpPr>
          <p:nvPr>
            <p:ph type="body" idx="1"/>
          </p:nvPr>
        </p:nvSpPr>
        <p:spPr>
          <a:xfrm>
            <a:off x="12954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5" name="Google Shape;45;p19"/>
          <p:cNvSpPr txBox="1">
            <a:spLocks noGrp="1"/>
          </p:cNvSpPr>
          <p:nvPr>
            <p:ph type="body" idx="2"/>
          </p:nvPr>
        </p:nvSpPr>
        <p:spPr>
          <a:xfrm>
            <a:off x="49911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6" name="Google Shape;46;p19"/>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9"/>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1" name="Google Shape;51;p2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2" name="Google Shape;52;p2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3" name="Google Shape;53;p2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4" name="Google Shape;54;p2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5" name="Google Shape;55;p20"/>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0" name="Google Shape;60;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Font typeface="Times New Roman"/>
              <a:buChar char="•"/>
              <a:defRPr sz="3200"/>
            </a:lvl1pPr>
            <a:lvl2pPr marL="914400" lvl="1" indent="-406400" algn="l">
              <a:lnSpc>
                <a:spcPct val="100000"/>
              </a:lnSpc>
              <a:spcBef>
                <a:spcPts val="560"/>
              </a:spcBef>
              <a:spcAft>
                <a:spcPts val="0"/>
              </a:spcAft>
              <a:buClr>
                <a:schemeClr val="dk1"/>
              </a:buClr>
              <a:buSzPts val="2800"/>
              <a:buFont typeface="Times New Roman"/>
              <a:buChar char="–"/>
              <a:defRPr sz="2800"/>
            </a:lvl2pPr>
            <a:lvl3pPr marL="1371600" lvl="2" indent="-381000" algn="l">
              <a:lnSpc>
                <a:spcPct val="100000"/>
              </a:lnSpc>
              <a:spcBef>
                <a:spcPts val="480"/>
              </a:spcBef>
              <a:spcAft>
                <a:spcPts val="0"/>
              </a:spcAft>
              <a:buClr>
                <a:schemeClr val="dk1"/>
              </a:buClr>
              <a:buSzPts val="2400"/>
              <a:buFont typeface="Times New Roman"/>
              <a:buChar char="•"/>
              <a:defRPr sz="2400"/>
            </a:lvl3pPr>
            <a:lvl4pPr marL="1828800" lvl="3" indent="-355600" algn="l">
              <a:lnSpc>
                <a:spcPct val="100000"/>
              </a:lnSpc>
              <a:spcBef>
                <a:spcPts val="400"/>
              </a:spcBef>
              <a:spcAft>
                <a:spcPts val="0"/>
              </a:spcAft>
              <a:buClr>
                <a:schemeClr val="dk1"/>
              </a:buClr>
              <a:buSzPts val="2000"/>
              <a:buFont typeface="Times New Roman"/>
              <a:buChar char="–"/>
              <a:defRPr sz="2000"/>
            </a:lvl4pPr>
            <a:lvl5pPr marL="2286000" lvl="4" indent="-355600" algn="l">
              <a:lnSpc>
                <a:spcPct val="100000"/>
              </a:lnSpc>
              <a:spcBef>
                <a:spcPts val="400"/>
              </a:spcBef>
              <a:spcAft>
                <a:spcPts val="0"/>
              </a:spcAft>
              <a:buClr>
                <a:schemeClr val="dk1"/>
              </a:buClr>
              <a:buSzPts val="2000"/>
              <a:buFont typeface="Times New Roman"/>
              <a:buChar char="»"/>
              <a:defRPr sz="2000"/>
            </a:lvl5pPr>
            <a:lvl6pPr marL="2743200" lvl="5" indent="-355600" algn="l">
              <a:lnSpc>
                <a:spcPct val="100000"/>
              </a:lnSpc>
              <a:spcBef>
                <a:spcPts val="400"/>
              </a:spcBef>
              <a:spcAft>
                <a:spcPts val="0"/>
              </a:spcAft>
              <a:buClr>
                <a:schemeClr val="dk1"/>
              </a:buClr>
              <a:buSzPts val="2000"/>
              <a:buFont typeface="Times New Roman"/>
              <a:buChar char="»"/>
              <a:defRPr sz="2000"/>
            </a:lvl6pPr>
            <a:lvl7pPr marL="3200400" lvl="6" indent="-355600" algn="l">
              <a:lnSpc>
                <a:spcPct val="100000"/>
              </a:lnSpc>
              <a:spcBef>
                <a:spcPts val="400"/>
              </a:spcBef>
              <a:spcAft>
                <a:spcPts val="0"/>
              </a:spcAft>
              <a:buClr>
                <a:schemeClr val="dk1"/>
              </a:buClr>
              <a:buSzPts val="2000"/>
              <a:buFont typeface="Times New Roman"/>
              <a:buChar char="»"/>
              <a:defRPr sz="2000"/>
            </a:lvl7pPr>
            <a:lvl8pPr marL="3657600" lvl="7" indent="-355600" algn="l">
              <a:lnSpc>
                <a:spcPct val="100000"/>
              </a:lnSpc>
              <a:spcBef>
                <a:spcPts val="400"/>
              </a:spcBef>
              <a:spcAft>
                <a:spcPts val="0"/>
              </a:spcAft>
              <a:buClr>
                <a:schemeClr val="dk1"/>
              </a:buClr>
              <a:buSzPts val="2000"/>
              <a:buFont typeface="Times New Roman"/>
              <a:buChar char="»"/>
              <a:defRPr sz="2000"/>
            </a:lvl8pPr>
            <a:lvl9pPr marL="4114800" lvl="8" indent="-355600" algn="l">
              <a:lnSpc>
                <a:spcPct val="100000"/>
              </a:lnSpc>
              <a:spcBef>
                <a:spcPts val="400"/>
              </a:spcBef>
              <a:spcAft>
                <a:spcPts val="0"/>
              </a:spcAft>
              <a:buClr>
                <a:schemeClr val="dk1"/>
              </a:buClr>
              <a:buSzPts val="2000"/>
              <a:buFont typeface="Times New Roman"/>
              <a:buChar char="»"/>
              <a:defRPr sz="2000"/>
            </a:lvl9pPr>
          </a:lstStyle>
          <a:p>
            <a:endParaRPr/>
          </a:p>
        </p:txBody>
      </p:sp>
      <p:sp>
        <p:nvSpPr>
          <p:cNvPr id="61" name="Google Shape;61;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2" name="Google Shape;62;p21"/>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7" name="Google Shape;67;p22"/>
          <p:cNvSpPr>
            <a:spLocks noGrp="1"/>
          </p:cNvSpPr>
          <p:nvPr>
            <p:ph type="pic" idx="2"/>
          </p:nvPr>
        </p:nvSpPr>
        <p:spPr>
          <a:xfrm>
            <a:off x="1792288" y="612775"/>
            <a:ext cx="5486400" cy="4114800"/>
          </a:xfrm>
          <a:prstGeom prst="rect">
            <a:avLst/>
          </a:prstGeom>
          <a:noFill/>
          <a:ln>
            <a:noFill/>
          </a:ln>
        </p:spPr>
      </p:sp>
      <p:sp>
        <p:nvSpPr>
          <p:cNvPr id="68" name="Google Shape;68;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9" name="Google Shape;69;p22"/>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2"/>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1" name="Google Shape;11;p13"/>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lnSpc>
                <a:spcPct val="100000"/>
              </a:lnSpc>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lnSpc>
                <a:spcPct val="100000"/>
              </a:lnSpc>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2" name="Google Shape;12;p13"/>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3" name="Google Shape;13;p13"/>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4" name="Google Shape;14;p1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2.gif"/><Relationship Id="rId5" Type="http://schemas.openxmlformats.org/officeDocument/2006/relationships/image" Target="../media/image11.gif"/><Relationship Id="rId4" Type="http://schemas.openxmlformats.org/officeDocument/2006/relationships/image" Target="../media/image10.gif"/></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title"/>
          </p:nvPr>
        </p:nvSpPr>
        <p:spPr>
          <a:xfrm>
            <a:off x="685800" y="228600"/>
            <a:ext cx="7696200" cy="3657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b="1" dirty="0">
                <a:solidFill>
                  <a:srgbClr val="FFFF00"/>
                </a:solidFill>
                <a:latin typeface="Arial"/>
                <a:ea typeface="Arial"/>
                <a:cs typeface="Arial"/>
                <a:sym typeface="Arial"/>
              </a:rPr>
              <a:t>The African Monsoon Recent Evolution and Current Status</a:t>
            </a:r>
            <a:br>
              <a:rPr lang="en-US" b="1" dirty="0">
                <a:solidFill>
                  <a:srgbClr val="FFFF00"/>
                </a:solidFill>
                <a:latin typeface="Arial"/>
                <a:ea typeface="Arial"/>
                <a:cs typeface="Arial"/>
                <a:sym typeface="Arial"/>
              </a:rPr>
            </a:br>
            <a:r>
              <a:rPr lang="en-US" b="1" dirty="0">
                <a:solidFill>
                  <a:srgbClr val="FFFF00"/>
                </a:solidFill>
                <a:latin typeface="Arial"/>
                <a:ea typeface="Arial"/>
                <a:cs typeface="Arial"/>
                <a:sym typeface="Arial"/>
              </a:rPr>
              <a:t/>
            </a:r>
            <a:br>
              <a:rPr lang="en-US" b="1" dirty="0">
                <a:solidFill>
                  <a:srgbClr val="FFFF00"/>
                </a:solidFill>
                <a:latin typeface="Arial"/>
                <a:ea typeface="Arial"/>
                <a:cs typeface="Arial"/>
                <a:sym typeface="Arial"/>
              </a:rPr>
            </a:br>
            <a:r>
              <a:rPr lang="en-US" b="1" dirty="0">
                <a:solidFill>
                  <a:srgbClr val="FFFF00"/>
                </a:solidFill>
                <a:latin typeface="Arial"/>
                <a:ea typeface="Arial"/>
                <a:cs typeface="Arial"/>
                <a:sym typeface="Arial"/>
              </a:rPr>
              <a:t>Include Week-1 and Week-2 Outlooks </a:t>
            </a:r>
            <a:endParaRPr dirty="0"/>
          </a:p>
        </p:txBody>
      </p:sp>
      <p:sp>
        <p:nvSpPr>
          <p:cNvPr id="90" name="Google Shape;90;p1"/>
          <p:cNvSpPr txBox="1"/>
          <p:nvPr/>
        </p:nvSpPr>
        <p:spPr>
          <a:xfrm>
            <a:off x="1676400" y="4318000"/>
            <a:ext cx="6096000" cy="86820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2800"/>
              <a:buFont typeface="Arial"/>
              <a:buNone/>
            </a:pPr>
            <a:r>
              <a:rPr lang="en-US" sz="2800" b="1" i="0" u="none" strike="noStrike" cap="none" dirty="0">
                <a:solidFill>
                  <a:schemeClr val="lt1"/>
                </a:solidFill>
                <a:latin typeface="Arial"/>
                <a:ea typeface="Arial"/>
                <a:cs typeface="Arial"/>
                <a:sym typeface="Arial"/>
              </a:rPr>
              <a:t>Update prepared </a:t>
            </a:r>
            <a:endParaRPr lang="en-US" sz="1400" b="0" i="0" u="none" strike="noStrike" cap="none" dirty="0">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2800"/>
              <a:buFont typeface="Arial"/>
              <a:buNone/>
            </a:pPr>
            <a:r>
              <a:rPr lang="en-US" sz="2800" b="1" dirty="0" smtClean="0">
                <a:solidFill>
                  <a:schemeClr val="lt1"/>
                </a:solidFill>
              </a:rPr>
              <a:t>04</a:t>
            </a:r>
            <a:r>
              <a:rPr lang="en-US" sz="2800" b="1" i="0" u="none" strike="noStrike" cap="none" dirty="0" smtClean="0">
                <a:solidFill>
                  <a:schemeClr val="lt1"/>
                </a:solidFill>
                <a:latin typeface="Arial"/>
                <a:ea typeface="Arial"/>
                <a:cs typeface="Arial"/>
                <a:sym typeface="Arial"/>
              </a:rPr>
              <a:t> March 2024</a:t>
            </a:r>
            <a:endParaRPr lang="en-US" sz="2800" b="1" i="0" u="none" strike="noStrike" cap="none" dirty="0">
              <a:solidFill>
                <a:schemeClr val="lt1"/>
              </a:solidFill>
              <a:latin typeface="Times New Roman"/>
              <a:ea typeface="Times New Roman"/>
              <a:cs typeface="Times New Roman"/>
              <a:sym typeface="Times New Roman"/>
            </a:endParaRPr>
          </a:p>
        </p:txBody>
      </p:sp>
      <p:sp>
        <p:nvSpPr>
          <p:cNvPr id="91" name="Google Shape;91;p1"/>
          <p:cNvSpPr txBox="1"/>
          <p:nvPr/>
        </p:nvSpPr>
        <p:spPr>
          <a:xfrm>
            <a:off x="85458" y="5618000"/>
            <a:ext cx="8957736"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For more information, visit: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sng" strike="noStrike" cap="none">
                <a:solidFill>
                  <a:schemeClr val="hlink"/>
                </a:solidFill>
                <a:latin typeface="Arial"/>
                <a:ea typeface="Arial"/>
                <a:cs typeface="Arial"/>
                <a:sym typeface="Arial"/>
                <a:hlinkClick r:id="rId3"/>
              </a:rPr>
              <a:t>http://www.cpc.ncep.noaa.gov/products/Global_Monsoons/African_Monsoons/precip_monitoring.shtml</a:t>
            </a:r>
            <a:r>
              <a:rPr lang="en-US" sz="1400" b="1" i="0" u="none" strike="noStrike" cap="none">
                <a:solidFill>
                  <a:schemeClr val="lt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0"/>
          <p:cNvSpPr txBox="1"/>
          <p:nvPr/>
        </p:nvSpPr>
        <p:spPr>
          <a:xfrm>
            <a:off x="6400800" y="24384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82" name="Google Shape;182;p10"/>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83" name="Google Shape;183;p10"/>
          <p:cNvSpPr txBox="1"/>
          <p:nvPr/>
        </p:nvSpPr>
        <p:spPr>
          <a:xfrm>
            <a:off x="671256" y="227898"/>
            <a:ext cx="7696200" cy="67097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rgbClr val="FFFF00"/>
                </a:solidFill>
                <a:latin typeface="Arial"/>
                <a:ea typeface="Arial"/>
                <a:cs typeface="Arial"/>
                <a:sym typeface="Arial"/>
              </a:rPr>
              <a:t>Week-1 Precipitation </a:t>
            </a:r>
            <a:r>
              <a:rPr lang="en-US" sz="2400" b="1" i="0" u="none" strike="noStrike" cap="none" dirty="0" smtClean="0">
                <a:solidFill>
                  <a:srgbClr val="FFFF00"/>
                </a:solidFill>
                <a:latin typeface="Arial"/>
                <a:ea typeface="Arial"/>
                <a:cs typeface="Arial"/>
                <a:sym typeface="Arial"/>
              </a:rPr>
              <a:t>Outlooks</a:t>
            </a:r>
            <a:endParaRPr sz="2400" b="1" i="0" u="none" strike="noStrike" cap="none" dirty="0">
              <a:solidFill>
                <a:srgbClr val="FFFF00"/>
              </a:solidFill>
              <a:latin typeface="Arial"/>
              <a:ea typeface="Arial"/>
              <a:cs typeface="Arial"/>
              <a:sym typeface="Arial"/>
            </a:endParaRPr>
          </a:p>
        </p:txBody>
      </p:sp>
      <p:sp>
        <p:nvSpPr>
          <p:cNvPr id="184" name="Google Shape;184;p10"/>
          <p:cNvSpPr txBox="1"/>
          <p:nvPr/>
        </p:nvSpPr>
        <p:spPr>
          <a:xfrm>
            <a:off x="387206" y="1022999"/>
            <a:ext cx="3256500" cy="3387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None/>
            </a:pPr>
            <a:r>
              <a:rPr lang="en-US" sz="1600" b="1" dirty="0" smtClean="0">
                <a:solidFill>
                  <a:srgbClr val="FFFF00"/>
                </a:solidFill>
              </a:rPr>
              <a:t>05 </a:t>
            </a:r>
            <a:r>
              <a:rPr lang="en-US" sz="1600" b="1" dirty="0" smtClean="0">
                <a:solidFill>
                  <a:srgbClr val="FFFF00"/>
                </a:solidFill>
              </a:rPr>
              <a:t>Feb </a:t>
            </a:r>
            <a:r>
              <a:rPr lang="en-US" sz="1600" b="1" i="0" u="none" strike="noStrike" cap="none" dirty="0" smtClean="0">
                <a:solidFill>
                  <a:srgbClr val="FFFF00"/>
                </a:solidFill>
                <a:latin typeface="Arial"/>
                <a:ea typeface="Arial"/>
                <a:cs typeface="Arial"/>
                <a:sym typeface="Arial"/>
              </a:rPr>
              <a:t>– </a:t>
            </a:r>
            <a:r>
              <a:rPr lang="en-US" sz="1600" b="1" dirty="0" smtClean="0">
                <a:solidFill>
                  <a:srgbClr val="FFFF00"/>
                </a:solidFill>
              </a:rPr>
              <a:t>11</a:t>
            </a:r>
            <a:r>
              <a:rPr lang="en-US" sz="1600" b="1" i="0" u="none" strike="noStrike" cap="none" dirty="0" smtClean="0">
                <a:solidFill>
                  <a:srgbClr val="FFFF00"/>
                </a:solidFill>
                <a:latin typeface="Arial"/>
                <a:ea typeface="Arial"/>
                <a:cs typeface="Arial"/>
                <a:sym typeface="Arial"/>
              </a:rPr>
              <a:t> </a:t>
            </a:r>
            <a:r>
              <a:rPr lang="en-US" sz="1600" b="1" i="0" u="none" strike="noStrike" cap="none" dirty="0" smtClean="0">
                <a:solidFill>
                  <a:srgbClr val="FFFF00"/>
                </a:solidFill>
                <a:latin typeface="Arial"/>
                <a:ea typeface="Arial"/>
                <a:cs typeface="Arial"/>
                <a:sym typeface="Arial"/>
              </a:rPr>
              <a:t>Mar 2024</a:t>
            </a:r>
            <a:endParaRPr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957" y="1472184"/>
            <a:ext cx="3915684" cy="5067356"/>
          </a:xfrm>
          <a:prstGeom prst="rect">
            <a:avLst/>
          </a:prstGeom>
        </p:spPr>
      </p:pic>
      <p:sp>
        <p:nvSpPr>
          <p:cNvPr id="9" name="Text Box 8"/>
          <p:cNvSpPr txBox="1">
            <a:spLocks noChangeArrowheads="1"/>
          </p:cNvSpPr>
          <p:nvPr/>
        </p:nvSpPr>
        <p:spPr bwMode="auto">
          <a:xfrm>
            <a:off x="4484456" y="1361699"/>
            <a:ext cx="4016838" cy="5069080"/>
          </a:xfrm>
          <a:prstGeom prst="rect">
            <a:avLst/>
          </a:prstGeom>
          <a:noFill/>
          <a:ln>
            <a:noFill/>
          </a:ln>
          <a:extLst/>
        </p:spPr>
        <p:txBody>
          <a:bodyPr wrap="square">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285750" indent="-285750" algn="just">
              <a:buClr>
                <a:schemeClr val="bg1"/>
              </a:buClr>
              <a:buFont typeface="+mj-lt"/>
              <a:buAutoNum type="arabicPeriod"/>
            </a:pPr>
            <a:r>
              <a:rPr lang="en-US" sz="1100" b="1" dirty="0">
                <a:solidFill>
                  <a:schemeClr val="bg1"/>
                </a:solidFill>
                <a:latin typeface="Arial" charset="0"/>
              </a:rPr>
              <a:t>The probabilistic forecasts call for above 50% chance for weekly rainfall to be above-normal (above the upper tercile) over </a:t>
            </a:r>
            <a:r>
              <a:rPr lang="en-US" sz="1100" b="1" dirty="0" smtClean="0">
                <a:solidFill>
                  <a:schemeClr val="bg1"/>
                </a:solidFill>
                <a:latin typeface="Arial" charset="0"/>
              </a:rPr>
              <a:t>central Cote d’Ivoire, south-central CAR, northern and central parts of DR Congo, central and southern parts of Ethiopia, southeastern Kenya, northern part of Angola, eastern Zambia, central and southern Malawi, northern and central parts of Mozambique, and much of Madagascar. There </a:t>
            </a:r>
            <a:r>
              <a:rPr lang="en-US" sz="1100" b="1" dirty="0">
                <a:solidFill>
                  <a:schemeClr val="bg1"/>
                </a:solidFill>
                <a:latin typeface="Arial" charset="0"/>
              </a:rPr>
              <a:t>is above </a:t>
            </a:r>
            <a:r>
              <a:rPr lang="en-US" sz="1100" b="1" dirty="0" smtClean="0">
                <a:solidFill>
                  <a:schemeClr val="bg1"/>
                </a:solidFill>
                <a:latin typeface="Arial" charset="0"/>
              </a:rPr>
              <a:t>80% </a:t>
            </a:r>
            <a:r>
              <a:rPr lang="en-US" sz="1100" b="1" dirty="0">
                <a:solidFill>
                  <a:schemeClr val="bg1"/>
                </a:solidFill>
                <a:latin typeface="Arial" charset="0"/>
              </a:rPr>
              <a:t>chance for above-normal rainfall over </a:t>
            </a:r>
            <a:r>
              <a:rPr lang="en-US" sz="1100" b="1" dirty="0" smtClean="0">
                <a:solidFill>
                  <a:schemeClr val="bg1"/>
                </a:solidFill>
                <a:latin typeface="Arial" charset="0"/>
              </a:rPr>
              <a:t>central part of DR Congo, southern Malawi, central part of Mozambique, and western and central parts of Madagascar.</a:t>
            </a:r>
            <a:endParaRPr lang="en-US" sz="1100" b="1" dirty="0">
              <a:solidFill>
                <a:schemeClr val="bg1"/>
              </a:solidFill>
              <a:latin typeface="Arial" charset="0"/>
            </a:endParaRPr>
          </a:p>
          <a:p>
            <a:pPr marL="285750" indent="-285750" algn="just">
              <a:buClr>
                <a:schemeClr val="bg1"/>
              </a:buClr>
              <a:buFont typeface="+mj-lt"/>
              <a:buAutoNum type="arabicPeriod"/>
            </a:pPr>
            <a:endParaRPr lang="en-US" sz="1100" b="1" dirty="0" smtClean="0">
              <a:solidFill>
                <a:schemeClr val="bg1"/>
              </a:solidFill>
              <a:latin typeface="Arial" charset="0"/>
            </a:endParaRPr>
          </a:p>
          <a:p>
            <a:pPr marL="285750" indent="-285750" algn="just">
              <a:buClr>
                <a:schemeClr val="bg1"/>
              </a:buClr>
              <a:buFont typeface="+mj-lt"/>
              <a:buAutoNum type="arabicPeriod"/>
            </a:pPr>
            <a:r>
              <a:rPr lang="en-US" sz="1100" b="1" dirty="0" smtClean="0">
                <a:solidFill>
                  <a:schemeClr val="bg1"/>
                </a:solidFill>
                <a:latin typeface="Arial" charset="0"/>
              </a:rPr>
              <a:t>The </a:t>
            </a:r>
            <a:r>
              <a:rPr lang="en-US" sz="1100" b="1" dirty="0">
                <a:solidFill>
                  <a:schemeClr val="bg1"/>
                </a:solidFill>
                <a:latin typeface="Arial" charset="0"/>
              </a:rPr>
              <a:t>probabilistic forecasts call for above 50% chance for weekly total rainfall to be </a:t>
            </a:r>
            <a:r>
              <a:rPr lang="en-US" sz="1100" b="1" dirty="0" smtClean="0">
                <a:solidFill>
                  <a:schemeClr val="bg1"/>
                </a:solidFill>
                <a:latin typeface="Arial" charset="0"/>
              </a:rPr>
              <a:t>below-normal </a:t>
            </a:r>
            <a:r>
              <a:rPr lang="en-US" sz="1100" b="1" dirty="0">
                <a:solidFill>
                  <a:schemeClr val="bg1"/>
                </a:solidFill>
                <a:latin typeface="Arial" charset="0"/>
              </a:rPr>
              <a:t>(below the lower tercile) </a:t>
            </a:r>
            <a:r>
              <a:rPr lang="en-US" sz="1100" b="1" dirty="0" smtClean="0">
                <a:solidFill>
                  <a:schemeClr val="bg1"/>
                </a:solidFill>
                <a:latin typeface="Arial" charset="0"/>
              </a:rPr>
              <a:t>over southern Ghana, southern Togo, southern Benin, southern Nigeria, much of Equatorial Guinea, western Gabon, northern Congo, southeastern Tanzania, central and southern Angola, western Zambia, northern and central parts of Namibia, much of Botswana, western and southern parts of Zimbabwe, southern Mozambique, northern and central parts of South Africa, Lesotho, and Eswatini. There is above 80% chance for below-normal rainfall over southern Togo, southern Benin, southeastern part of Tanzania, southwestern Angola, northern and eastern parts of Namibia, southern part of Mozambique, central parts of South Africa, and western Lesotho.</a:t>
            </a:r>
          </a:p>
        </p:txBody>
      </p:sp>
    </p:spTree>
    <p:extLst>
      <p:ext uri="{BB962C8B-B14F-4D97-AF65-F5344CB8AC3E}">
        <p14:creationId xmlns:p14="http://schemas.microsoft.com/office/powerpoint/2010/main" val="27205186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1"/>
          <p:cNvSpPr txBox="1"/>
          <p:nvPr/>
        </p:nvSpPr>
        <p:spPr>
          <a:xfrm>
            <a:off x="6248400" y="23622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93" name="Google Shape;193;p11"/>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94" name="Google Shape;194;p11"/>
          <p:cNvSpPr txBox="1"/>
          <p:nvPr/>
        </p:nvSpPr>
        <p:spPr>
          <a:xfrm>
            <a:off x="356278" y="932155"/>
            <a:ext cx="3429000" cy="3387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600"/>
              <a:buFont typeface="Arial"/>
              <a:buNone/>
            </a:pPr>
            <a:r>
              <a:rPr lang="en-US" sz="1600" b="1" dirty="0" smtClean="0">
                <a:solidFill>
                  <a:srgbClr val="FFFF00"/>
                </a:solidFill>
              </a:rPr>
              <a:t>12 </a:t>
            </a:r>
            <a:r>
              <a:rPr lang="en-US" sz="1600" b="1" i="0" u="none" strike="noStrike" cap="none" dirty="0" smtClean="0">
                <a:solidFill>
                  <a:srgbClr val="FFFF00"/>
                </a:solidFill>
                <a:latin typeface="Arial"/>
                <a:ea typeface="Arial"/>
                <a:cs typeface="Arial"/>
                <a:sym typeface="Arial"/>
              </a:rPr>
              <a:t>– </a:t>
            </a:r>
            <a:r>
              <a:rPr lang="en-US" sz="1600" b="1" dirty="0" smtClean="0">
                <a:solidFill>
                  <a:srgbClr val="FFFF00"/>
                </a:solidFill>
              </a:rPr>
              <a:t>18 </a:t>
            </a:r>
            <a:r>
              <a:rPr lang="en-US" sz="1600" b="1" dirty="0" smtClean="0">
                <a:solidFill>
                  <a:srgbClr val="FFFF00"/>
                </a:solidFill>
              </a:rPr>
              <a:t>Mar</a:t>
            </a:r>
            <a:r>
              <a:rPr lang="en-US" sz="1600" b="1" i="0" u="none" strike="noStrike" cap="none" dirty="0" smtClean="0">
                <a:solidFill>
                  <a:srgbClr val="FFFF00"/>
                </a:solidFill>
                <a:latin typeface="Arial"/>
                <a:ea typeface="Arial"/>
                <a:cs typeface="Arial"/>
                <a:sym typeface="Arial"/>
              </a:rPr>
              <a:t> 2024</a:t>
            </a:r>
            <a:endParaRPr sz="1400" b="0" i="0" u="none" strike="noStrike" cap="none" dirty="0">
              <a:solidFill>
                <a:srgbClr val="000000"/>
              </a:solidFill>
              <a:latin typeface="Arial"/>
              <a:ea typeface="Arial"/>
              <a:cs typeface="Arial"/>
              <a:sym typeface="Arial"/>
            </a:endParaRPr>
          </a:p>
        </p:txBody>
      </p:sp>
      <p:sp>
        <p:nvSpPr>
          <p:cNvPr id="195" name="Google Shape;195;p11"/>
          <p:cNvSpPr txBox="1"/>
          <p:nvPr/>
        </p:nvSpPr>
        <p:spPr>
          <a:xfrm>
            <a:off x="731178" y="279949"/>
            <a:ext cx="7696200" cy="652206"/>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lang="en-US" sz="2400" b="1" i="0" u="none" strike="noStrike" cap="none" dirty="0" smtClean="0">
              <a:solidFill>
                <a:srgbClr val="FFFF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smtClean="0">
                <a:solidFill>
                  <a:srgbClr val="FFFF00"/>
                </a:solidFill>
                <a:latin typeface="Arial"/>
                <a:ea typeface="Arial"/>
                <a:cs typeface="Arial"/>
                <a:sym typeface="Arial"/>
              </a:rPr>
              <a:t>Week-2 </a:t>
            </a:r>
            <a:r>
              <a:rPr lang="en-US" sz="2400" b="1" i="0" u="none" strike="noStrike" cap="none" dirty="0">
                <a:solidFill>
                  <a:srgbClr val="FFFF00"/>
                </a:solidFill>
                <a:latin typeface="Arial"/>
                <a:ea typeface="Arial"/>
                <a:cs typeface="Arial"/>
                <a:sym typeface="Arial"/>
              </a:rPr>
              <a:t>Precipitation Outlooks</a:t>
            </a:r>
            <a:br>
              <a:rPr lang="en-US" sz="2400" b="1" i="0" u="none" strike="noStrike" cap="none" dirty="0">
                <a:solidFill>
                  <a:srgbClr val="FFFF00"/>
                </a:solidFill>
                <a:latin typeface="Arial"/>
                <a:ea typeface="Arial"/>
                <a:cs typeface="Arial"/>
                <a:sym typeface="Arial"/>
              </a:rPr>
            </a:br>
            <a:endParaRPr sz="2400" b="1" i="0" u="none" strike="noStrike" cap="none" dirty="0">
              <a:solidFill>
                <a:srgbClr val="FFFF00"/>
              </a:solidFill>
              <a:latin typeface="Arial"/>
              <a:ea typeface="Arial"/>
              <a:cs typeface="Arial"/>
              <a:sym typeface="Aria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278" y="1376713"/>
            <a:ext cx="3986802" cy="5159391"/>
          </a:xfrm>
          <a:prstGeom prst="rect">
            <a:avLst/>
          </a:prstGeom>
        </p:spPr>
      </p:pic>
      <p:sp>
        <p:nvSpPr>
          <p:cNvPr id="9" name="Text Box 8"/>
          <p:cNvSpPr txBox="1">
            <a:spLocks noChangeArrowheads="1"/>
          </p:cNvSpPr>
          <p:nvPr/>
        </p:nvSpPr>
        <p:spPr bwMode="auto">
          <a:xfrm>
            <a:off x="4579278" y="1230036"/>
            <a:ext cx="3938107" cy="5306068"/>
          </a:xfrm>
          <a:prstGeom prst="rect">
            <a:avLst/>
          </a:prstGeom>
          <a:noFill/>
          <a:ln>
            <a:noFill/>
          </a:ln>
          <a:extLst/>
        </p:spPr>
        <p:txBody>
          <a:bodyPr wrap="square">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285750" indent="-285750" algn="just">
              <a:buClr>
                <a:schemeClr val="bg1"/>
              </a:buClr>
              <a:buFont typeface="+mj-lt"/>
              <a:buAutoNum type="arabicPeriod"/>
            </a:pPr>
            <a:r>
              <a:rPr lang="en-US" sz="1100" b="1" dirty="0">
                <a:solidFill>
                  <a:schemeClr val="bg1"/>
                </a:solidFill>
                <a:latin typeface="Arial" charset="0"/>
              </a:rPr>
              <a:t>The probabilistic forecasts call for above 50% chance for weekly rainfall to be above-normal (above the upper tercile) over </a:t>
            </a:r>
            <a:r>
              <a:rPr lang="en-US" sz="1100" b="1" dirty="0" smtClean="0">
                <a:solidFill>
                  <a:schemeClr val="bg1"/>
                </a:solidFill>
                <a:latin typeface="Arial" charset="0"/>
              </a:rPr>
              <a:t>northern and central parts of Cote d’Ivoire, central part of Ghana, southern part of DR Congo, northern and central parts of Zambia, central and southern Malawi, northern and central parts of Mozambique, northern Zimbabwe, southern South Africa, and southern Madagascar. There </a:t>
            </a:r>
            <a:r>
              <a:rPr lang="en-US" sz="1100" b="1" dirty="0">
                <a:solidFill>
                  <a:schemeClr val="bg1"/>
                </a:solidFill>
                <a:latin typeface="Arial" charset="0"/>
              </a:rPr>
              <a:t>is above 65% chance for above-normal rainfall over </a:t>
            </a:r>
            <a:r>
              <a:rPr lang="en-US" sz="1100" b="1" dirty="0" smtClean="0">
                <a:solidFill>
                  <a:schemeClr val="bg1"/>
                </a:solidFill>
                <a:latin typeface="Arial" charset="0"/>
              </a:rPr>
              <a:t>southern part of DR Congo, northern and central parts of Zambia, central and southern Malawi, western Mozambique, northeastern Zimbabwe, and southern Madagascar.</a:t>
            </a:r>
            <a:endParaRPr lang="en-US" sz="1100" b="1" dirty="0">
              <a:solidFill>
                <a:schemeClr val="bg1"/>
              </a:solidFill>
              <a:latin typeface="Arial" charset="0"/>
            </a:endParaRPr>
          </a:p>
          <a:p>
            <a:pPr marL="285750" indent="-285750" algn="just">
              <a:buClr>
                <a:schemeClr val="bg1"/>
              </a:buClr>
              <a:buFont typeface="+mj-lt"/>
              <a:buAutoNum type="arabicPeriod"/>
            </a:pPr>
            <a:endParaRPr lang="en-US" sz="1100" b="1" dirty="0" smtClean="0">
              <a:solidFill>
                <a:schemeClr val="bg1"/>
              </a:solidFill>
              <a:latin typeface="Arial" charset="0"/>
            </a:endParaRPr>
          </a:p>
          <a:p>
            <a:pPr marL="285750" indent="-285750" algn="just">
              <a:buClr>
                <a:schemeClr val="bg1"/>
              </a:buClr>
              <a:buFont typeface="+mj-lt"/>
              <a:buAutoNum type="arabicPeriod"/>
            </a:pPr>
            <a:endParaRPr lang="en-US" sz="1100" b="1" dirty="0">
              <a:solidFill>
                <a:schemeClr val="bg1"/>
              </a:solidFill>
              <a:latin typeface="Arial" charset="0"/>
            </a:endParaRPr>
          </a:p>
          <a:p>
            <a:pPr marL="285750" indent="-285750" algn="just">
              <a:buClr>
                <a:schemeClr val="bg1"/>
              </a:buClr>
              <a:buFont typeface="+mj-lt"/>
              <a:buAutoNum type="arabicPeriod"/>
            </a:pPr>
            <a:r>
              <a:rPr lang="en-US" sz="1100" b="1" dirty="0" smtClean="0">
                <a:solidFill>
                  <a:schemeClr val="bg1"/>
                </a:solidFill>
                <a:latin typeface="Arial" charset="0"/>
              </a:rPr>
              <a:t>The </a:t>
            </a:r>
            <a:r>
              <a:rPr lang="en-US" sz="1100" b="1" dirty="0">
                <a:solidFill>
                  <a:schemeClr val="bg1"/>
                </a:solidFill>
                <a:latin typeface="Arial" charset="0"/>
              </a:rPr>
              <a:t>probabilistic forecasts call for above 50% chance for weekly total rainfall to be below-normal (below the lower tercile) over </a:t>
            </a:r>
            <a:r>
              <a:rPr lang="en-US" sz="1100" b="1" dirty="0" smtClean="0">
                <a:solidFill>
                  <a:schemeClr val="bg1"/>
                </a:solidFill>
                <a:latin typeface="Arial" charset="0"/>
              </a:rPr>
              <a:t>southern Ghana, southern Togo, southern Benin, southwestern Nigeria, southern CAR, northern, eastern and western parts of DR Congo, southwestern South Sudan, much of Uganda, Rwanda, Burundi, south-central Ethiopia</a:t>
            </a:r>
            <a:r>
              <a:rPr lang="en-US" sz="1100" b="1" dirty="0">
                <a:solidFill>
                  <a:schemeClr val="bg1"/>
                </a:solidFill>
                <a:latin typeface="Arial" charset="0"/>
              </a:rPr>
              <a:t>, southwestern and northeastern </a:t>
            </a:r>
            <a:r>
              <a:rPr lang="en-US" sz="1100" b="1" dirty="0" smtClean="0">
                <a:solidFill>
                  <a:schemeClr val="bg1"/>
                </a:solidFill>
                <a:latin typeface="Arial" charset="0"/>
              </a:rPr>
              <a:t>Kenya, northwestern </a:t>
            </a:r>
            <a:r>
              <a:rPr lang="en-US" sz="1100" b="1" dirty="0">
                <a:solidFill>
                  <a:schemeClr val="bg1"/>
                </a:solidFill>
                <a:latin typeface="Arial" charset="0"/>
              </a:rPr>
              <a:t>and southern parts of Tanzania, </a:t>
            </a:r>
            <a:r>
              <a:rPr lang="en-US" sz="1100" b="1" dirty="0" smtClean="0">
                <a:solidFill>
                  <a:schemeClr val="bg1"/>
                </a:solidFill>
                <a:latin typeface="Arial" charset="0"/>
              </a:rPr>
              <a:t>northern Angola, northeastern Mozambique, northern and central parts of Madagascar, and central part of Namibia. There </a:t>
            </a:r>
            <a:r>
              <a:rPr lang="en-US" sz="1100" b="1" dirty="0">
                <a:solidFill>
                  <a:schemeClr val="bg1"/>
                </a:solidFill>
                <a:latin typeface="Arial" charset="0"/>
              </a:rPr>
              <a:t>is above </a:t>
            </a:r>
            <a:r>
              <a:rPr lang="en-US" sz="1100" b="1" dirty="0" smtClean="0">
                <a:solidFill>
                  <a:schemeClr val="bg1"/>
                </a:solidFill>
                <a:latin typeface="Arial" charset="0"/>
              </a:rPr>
              <a:t>80% </a:t>
            </a:r>
            <a:r>
              <a:rPr lang="en-US" sz="1100" b="1" dirty="0">
                <a:solidFill>
                  <a:schemeClr val="bg1"/>
                </a:solidFill>
                <a:latin typeface="Arial" charset="0"/>
              </a:rPr>
              <a:t>chance for below-normal rainfall over </a:t>
            </a:r>
            <a:r>
              <a:rPr lang="en-US" sz="1100" b="1" dirty="0" smtClean="0">
                <a:solidFill>
                  <a:schemeClr val="bg1"/>
                </a:solidFill>
                <a:latin typeface="Arial" charset="0"/>
              </a:rPr>
              <a:t>northeastern DR Congo.</a:t>
            </a:r>
          </a:p>
        </p:txBody>
      </p:sp>
    </p:spTree>
    <p:extLst>
      <p:ext uri="{BB962C8B-B14F-4D97-AF65-F5344CB8AC3E}">
        <p14:creationId xmlns:p14="http://schemas.microsoft.com/office/powerpoint/2010/main" val="19921194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2"/>
          <p:cNvSpPr txBox="1">
            <a:spLocks noGrp="1"/>
          </p:cNvSpPr>
          <p:nvPr>
            <p:ph type="body" idx="1"/>
          </p:nvPr>
        </p:nvSpPr>
        <p:spPr>
          <a:xfrm>
            <a:off x="45156" y="762397"/>
            <a:ext cx="9008533" cy="5898048"/>
          </a:xfrm>
          <a:prstGeom prst="rect">
            <a:avLst/>
          </a:prstGeom>
          <a:noFill/>
          <a:ln>
            <a:noFill/>
          </a:ln>
        </p:spPr>
        <p:txBody>
          <a:bodyPr spcFirstLastPara="1" wrap="square" lIns="91425" tIns="45700" rIns="91425" bIns="45700" anchor="t" anchorCtr="0">
            <a:noAutofit/>
          </a:bodyPr>
          <a:lstStyle/>
          <a:p>
            <a:pPr algn="just">
              <a:buClr>
                <a:schemeClr val="bg1"/>
              </a:buClr>
              <a:buSzPts val="950"/>
            </a:pPr>
            <a:r>
              <a:rPr lang="en-US" sz="1000" b="1" dirty="0">
                <a:solidFill>
                  <a:schemeClr val="bg1"/>
                </a:solidFill>
                <a:latin typeface="Arial" panose="020B0604020202020204" pitchFamily="34" charset="0"/>
                <a:cs typeface="Arial" panose="020B0604020202020204" pitchFamily="34" charset="0"/>
              </a:rPr>
              <a:t>Over the past 30 days, in East Africa, rainfall was above-average in southwestern and some parts of Ethiopia, pockets of southeastern South Sudan, western, northern, central, eastern and southeastern Uganda, northwestern, western, central and southern Kenya, and western, central, southern and northern Tanzania. Rainfall was below-average in western South Sudan, some parts of central-southern Ethiopia, Rwanda, Burundi, and some regions in western and eastern Tanzania. In Central Africa, rainfall was above-average over southwestern and central DRC, southern parts of Gabon and Congo. Rainfall was below-average in central, western and southern Cameroon, Equatorial Guinea, western and northern Gabon, northern Congo, western, southern and eastern CAR, and northern, eastern and southern DRC. In West Africa, rainfall above-average in southern prats of Toga and Benin, and southwestern Nigeria. Rainfall was below-average in eastern Guinea, Liberia, many parts of Cote d’Ivoire and Ghana, central Togo, and southeastern Nigeria. In southern Africa, rainfall was above-average in western and northern Angola, some parts of northern Zambia and northern Mozambique, northern and central Malawi, and many parts of Madagascar. Rainfall was below-average in central, southeastern and eastern Angola, northern, eastern, western and southern Namibia, many parts of Botswana, Zimbabwe, Lesotho and Eswatini, western, central, southern and eastern Zambia, western and central Mozambique, and many parts of northern, western, central and eastern South Africa. </a:t>
            </a:r>
          </a:p>
          <a:p>
            <a:pPr algn="just">
              <a:buClr>
                <a:schemeClr val="bg1"/>
              </a:buClr>
              <a:buSzPts val="950"/>
            </a:pPr>
            <a:endParaRPr lang="en-US" sz="1000" b="1" dirty="0" smtClean="0">
              <a:solidFill>
                <a:schemeClr val="lt1"/>
              </a:solidFill>
              <a:latin typeface="Arial" panose="020B0604020202020204" pitchFamily="34" charset="0"/>
              <a:cs typeface="Arial" panose="020B0604020202020204" pitchFamily="34" charset="0"/>
            </a:endParaRPr>
          </a:p>
          <a:p>
            <a:pPr algn="just">
              <a:buClr>
                <a:schemeClr val="bg1"/>
              </a:buClr>
              <a:buSzPts val="950"/>
            </a:pPr>
            <a:r>
              <a:rPr lang="en-US" sz="1000" b="1" dirty="0">
                <a:solidFill>
                  <a:schemeClr val="bg1"/>
                </a:solidFill>
                <a:latin typeface="Arial" panose="020B0604020202020204" pitchFamily="34" charset="0"/>
                <a:cs typeface="Arial" panose="020B0604020202020204" pitchFamily="34" charset="0"/>
              </a:rPr>
              <a:t>During the past 7 days, in East Africa, rainfall was above-average in southwestern and pockets of central Ethiopia, western, northwestern, southern and western-central Kenya, western, central, southern and eastern Uganda, many parts of Tanzania, western Burundi and eastern Rwanda. Rainfall was below average in pockets of regions in southern Ethiopia. In central Africa, rainfall was above-average in central and southeastern DRC, pockets of northwestern CAR and central Congo, and western-central and eastern Cameroon. Rainfall was below-average in southern and southeastern CAR, northwestern, northern, northeastern and southwestern DRC, northern and southern Congo, southern Cameroon, and many parts of Equatorial Guinea and Gabon. In West Africa, rainfall was above-average in central and northern Cote d’Ivoire, western Ghana, southern parts of Togo and Benin, and southwestern Nigeria. Rainfall was below-average in southeastern Guinea, eastern Liberia, and pockets of southeastern Cote d’Ivoire and southern Ghana. In southern Africa, rainfall was above-average in western-central and northeastern Angola, northern and central Malawi, northern Mozambique, pockets of northern and eastern Zambia, and western and central-eastern Madagascar. Rainfall was below-average across southern and eastern Angola, northwestern and northern Namibia, many parts of Botswana, Zimbabwe, Lesotho and Eswatini, western, central and southern Zambia, western and central Mozambique, southern Malawi, northern, central and eastern South Africa, and northern and southeastern Madagascar. </a:t>
            </a:r>
            <a:endParaRPr lang="en-US" sz="1000" b="1" dirty="0" smtClean="0">
              <a:solidFill>
                <a:schemeClr val="bg1"/>
              </a:solidFill>
              <a:latin typeface="Arial" panose="020B0604020202020204" pitchFamily="34" charset="0"/>
              <a:cs typeface="Arial" panose="020B0604020202020204" pitchFamily="34" charset="0"/>
            </a:endParaRPr>
          </a:p>
          <a:p>
            <a:pPr marL="114300" indent="0" algn="just">
              <a:buClr>
                <a:schemeClr val="bg1"/>
              </a:buClr>
              <a:buSzPts val="950"/>
              <a:buNone/>
            </a:pPr>
            <a:endParaRPr lang="en-US" sz="1000" b="1" dirty="0">
              <a:solidFill>
                <a:schemeClr val="bg1"/>
              </a:solidFill>
              <a:latin typeface="Arial" panose="020B0604020202020204" pitchFamily="34" charset="0"/>
              <a:cs typeface="Arial" panose="020B0604020202020204" pitchFamily="34" charset="0"/>
            </a:endParaRPr>
          </a:p>
          <a:p>
            <a:pPr algn="just">
              <a:buClr>
                <a:schemeClr val="bg1"/>
              </a:buClr>
              <a:buSzPts val="950"/>
            </a:pPr>
            <a:r>
              <a:rPr lang="en-US" sz="1000" b="1" dirty="0" smtClean="0">
                <a:solidFill>
                  <a:schemeClr val="bg1"/>
                </a:solidFill>
                <a:latin typeface="Arial" panose="020B0604020202020204" pitchFamily="34" charset="0"/>
                <a:cs typeface="Arial" panose="020B0604020202020204" pitchFamily="34" charset="0"/>
              </a:rPr>
              <a:t>The </a:t>
            </a:r>
            <a:r>
              <a:rPr lang="en-US" sz="1000" b="1" dirty="0">
                <a:solidFill>
                  <a:schemeClr val="bg1"/>
                </a:solidFill>
                <a:latin typeface="Arial" panose="020B0604020202020204" pitchFamily="34" charset="0"/>
                <a:cs typeface="Arial" panose="020B0604020202020204" pitchFamily="34" charset="0"/>
              </a:rPr>
              <a:t>Week-1 outlook calls for above-average rainfall in central and southern Uganda, some parts of central and southern Ethiopia, southern Kenya, Rwanda, Burundi, northern, western and central Tanzania, central-northeastern and southern DRC, northern Angola, central and southern Malawi, central parts of Cote d’Ivoire and Ghana, southern Cameroon, northern Gabon and western and southwestern Madagascar. In contrast, there is an increased chance for below-average in many parts of southern Africa, northern DRC, southern Mozambique, southern parts of Togo and Benin, and northern Madagascar. The Week-2 outlook calls for above-normal rainfall in central and southern Cameroon and Congo, central and northern Gabon, Malawi, pockets of northern Mozambique, and southwestern Madagascar. In contrast, there is an increased chance for below-average in many parts of southern Africa, southern Ethiopia, southeastern South Sudan, Uganda, Rwanda, Burundi, western, northern and eastern Tanzania, eastern and southern DRC, northern Madagascar, northern Cote d’Ivoire, and southern Togo and Benin. </a:t>
            </a:r>
          </a:p>
        </p:txBody>
      </p:sp>
      <p:sp>
        <p:nvSpPr>
          <p:cNvPr id="204" name="Google Shape;204;p12"/>
          <p:cNvSpPr txBox="1">
            <a:spLocks noGrp="1"/>
          </p:cNvSpPr>
          <p:nvPr>
            <p:ph type="title" idx="4294967295"/>
          </p:nvPr>
        </p:nvSpPr>
        <p:spPr>
          <a:xfrm>
            <a:off x="1086447" y="76597"/>
            <a:ext cx="7239000" cy="685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3200" b="1" dirty="0">
                <a:solidFill>
                  <a:srgbClr val="FFFF00"/>
                </a:solidFill>
                <a:latin typeface="Arial"/>
                <a:ea typeface="Arial"/>
                <a:cs typeface="Arial"/>
                <a:sym typeface="Arial"/>
              </a:rPr>
              <a:t>Summary</a:t>
            </a:r>
            <a:endParaRP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1600200" y="0"/>
            <a:ext cx="6324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Outline</a:t>
            </a:r>
            <a:endParaRPr/>
          </a:p>
        </p:txBody>
      </p:sp>
      <p:sp>
        <p:nvSpPr>
          <p:cNvPr id="98" name="Google Shape;98;p2"/>
          <p:cNvSpPr txBox="1"/>
          <p:nvPr/>
        </p:nvSpPr>
        <p:spPr>
          <a:xfrm>
            <a:off x="990600" y="2286000"/>
            <a:ext cx="7239000" cy="283051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Highlights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Recent Evolution and Current Conditions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NCEP GEFS Forecasts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Summary</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endParaRPr sz="2400" b="1"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a:spLocks noGrp="1"/>
          </p:cNvSpPr>
          <p:nvPr>
            <p:ph type="title"/>
          </p:nvPr>
        </p:nvSpPr>
        <p:spPr>
          <a:xfrm>
            <a:off x="363112" y="100012"/>
            <a:ext cx="8430321"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dirty="0">
                <a:solidFill>
                  <a:srgbClr val="FFFF00"/>
                </a:solidFill>
                <a:latin typeface="Arial"/>
                <a:ea typeface="Arial"/>
                <a:cs typeface="Arial"/>
                <a:sym typeface="Arial"/>
              </a:rPr>
              <a:t>Highlights:</a:t>
            </a:r>
            <a:br>
              <a:rPr lang="en-US" sz="4000" b="1" dirty="0">
                <a:solidFill>
                  <a:srgbClr val="FFFF00"/>
                </a:solidFill>
                <a:latin typeface="Arial"/>
                <a:ea typeface="Arial"/>
                <a:cs typeface="Arial"/>
                <a:sym typeface="Arial"/>
              </a:rPr>
            </a:br>
            <a:r>
              <a:rPr lang="en-US" sz="4000" b="1" dirty="0">
                <a:solidFill>
                  <a:srgbClr val="FFFF00"/>
                </a:solidFill>
                <a:latin typeface="Arial"/>
                <a:ea typeface="Arial"/>
                <a:cs typeface="Arial"/>
                <a:sym typeface="Arial"/>
              </a:rPr>
              <a:t>Last 7 Days</a:t>
            </a:r>
            <a:endParaRPr dirty="0"/>
          </a:p>
        </p:txBody>
      </p:sp>
      <p:sp>
        <p:nvSpPr>
          <p:cNvPr id="105" name="Google Shape;105;p3"/>
          <p:cNvSpPr/>
          <p:nvPr/>
        </p:nvSpPr>
        <p:spPr>
          <a:xfrm>
            <a:off x="236475" y="1583696"/>
            <a:ext cx="8683593" cy="4508886"/>
          </a:xfrm>
          <a:prstGeom prst="rect">
            <a:avLst/>
          </a:prstGeom>
          <a:noFill/>
          <a:ln>
            <a:noFill/>
          </a:ln>
        </p:spPr>
        <p:txBody>
          <a:bodyPr spcFirstLastPara="1" wrap="square" lIns="91425" tIns="45700" rIns="91425" bIns="45700" anchor="t" anchorCtr="0">
            <a:spAutoFit/>
          </a:bodyPr>
          <a:lstStyle/>
          <a:p>
            <a:pPr marL="152400" algn="just">
              <a:buClr>
                <a:schemeClr val="lt1"/>
              </a:buClr>
              <a:buSzPts val="1200"/>
            </a:pPr>
            <a:endParaRPr lang="en-US" sz="1200" b="1" dirty="0" smtClean="0">
              <a:solidFill>
                <a:schemeClr val="lt1"/>
              </a:solidFill>
            </a:endParaRPr>
          </a:p>
          <a:p>
            <a:pPr marL="323850" indent="-171450" algn="just">
              <a:buClrTx/>
              <a:buSzPts val="1200"/>
              <a:buFont typeface="Arial" panose="020B0604020202020204" pitchFamily="34" charset="0"/>
              <a:buChar char="•"/>
            </a:pPr>
            <a:r>
              <a:rPr lang="en-US" sz="1100" b="1" dirty="0" smtClean="0">
                <a:solidFill>
                  <a:schemeClr val="bg1"/>
                </a:solidFill>
              </a:rPr>
              <a:t>During </a:t>
            </a:r>
            <a:r>
              <a:rPr lang="en-US" sz="1100" b="1" dirty="0">
                <a:solidFill>
                  <a:schemeClr val="bg1"/>
                </a:solidFill>
              </a:rPr>
              <a:t>the past 7 days, in East Africa, rainfall was above-average in southwestern and pockets of central Ethiopia, western, northwestern, southern and western-central Kenya, western, central, southern and eastern Uganda, many parts of Tanzania, western Burundi and eastern Rwanda. Rainfall was below average in pockets of regions in southern Ethiopia. In central Africa, rainfall was above-average in central and southeastern DRC, pockets of northwestern CAR and central Congo, and western-central and eastern Cameroon. Rainfall was below-average in southern and southeastern CAR, northwestern, northern, northeastern and southwestern DRC, northern and southern Congo, southern Cameroon, and many parts of Equatorial Guinea and Gabon. In West Africa, rainfall was above-average in central and northern Cote d’Ivoire, western Ghana, southern parts of Togo and Benin, and southwestern Nigeria. Rainfall was below-average in southeastern Guinea, eastern Liberia, and pockets of southeastern Cote d’Ivoire and southern Ghana. In southern Africa, rainfall was above-average in western-central and northeastern Angola, northern and central Malawi, northern Mozambique, pockets of northern and eastern Zambia, and western and central-eastern Madagascar. Rainfall was below-average across southern and eastern Angola, northwestern and northern Namibia, many parts of Botswana, Zimbabwe, Lesotho and Eswatini, western, central and southern Zambia, western and central Mozambique, southern Malawi, northern, central and eastern South Africa, and northern and southeastern Madagascar. </a:t>
            </a:r>
          </a:p>
          <a:p>
            <a:pPr marL="323850" indent="-171450" algn="just">
              <a:buClrTx/>
              <a:buSzPts val="1200"/>
              <a:buFont typeface="Arial" panose="020B0604020202020204" pitchFamily="34" charset="0"/>
              <a:buChar char="•"/>
            </a:pPr>
            <a:endParaRPr lang="en-US" sz="1100" b="1" dirty="0" smtClean="0">
              <a:solidFill>
                <a:schemeClr val="bg1"/>
              </a:solidFill>
            </a:endParaRPr>
          </a:p>
          <a:p>
            <a:pPr marL="323850" indent="-171450" algn="just">
              <a:buClrTx/>
              <a:buSzPts val="1200"/>
              <a:buFont typeface="Arial" panose="020B0604020202020204" pitchFamily="34" charset="0"/>
              <a:buChar char="•"/>
            </a:pPr>
            <a:r>
              <a:rPr lang="en-US" sz="1100" b="1" dirty="0" smtClean="0">
                <a:solidFill>
                  <a:schemeClr val="bg1"/>
                </a:solidFill>
              </a:rPr>
              <a:t>The </a:t>
            </a:r>
            <a:r>
              <a:rPr lang="en-US" sz="1100" b="1" dirty="0">
                <a:solidFill>
                  <a:schemeClr val="bg1"/>
                </a:solidFill>
              </a:rPr>
              <a:t>Week-1 outlook calls for above-average rainfall in central and southern Uganda, some parts of central and southern Ethiopia, southern Kenya, Rwanda, Burundi, northern, western and central Tanzania, central-northeastern and southern DRC, northern Angola, central and southern Malawi, central parts of Cote d’Ivoire and Ghana, southern Cameroon, northern Gabon and western and southwestern Madagascar. In contrast, there is an increased chance for below-average in many parts of southern Africa, northern DRC, southern Mozambique, southern parts of Togo and Benin, and northern Madagascar. The Week-2 outlook calls for above-normal rainfall in central and southern Cameroon and Congo, central and northern Gabon, Malawi, pockets of northern Mozambique, and southwestern Madagascar. In contrast, there is an increased chance for below-average in many parts of southern Africa, southern Ethiopia, southeastern South Sudan, Uganda, Rwanda, Burundi, western, northern and eastern Tanzania, eastern and southern DRC, northern Madagascar, northern Cote d’Ivoire, and southern Togo and Benin.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4"/>
          <p:cNvSpPr txBox="1">
            <a:spLocks noGrp="1"/>
          </p:cNvSpPr>
          <p:nvPr>
            <p:ph type="title" idx="4294967295"/>
          </p:nvPr>
        </p:nvSpPr>
        <p:spPr>
          <a:xfrm>
            <a:off x="677436" y="69695"/>
            <a:ext cx="7696200" cy="814039"/>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90 Days</a:t>
            </a:r>
            <a:endParaRPr/>
          </a:p>
        </p:txBody>
      </p:sp>
      <p:sp>
        <p:nvSpPr>
          <p:cNvPr id="112" name="Google Shape;112;p4"/>
          <p:cNvSpPr txBox="1"/>
          <p:nvPr/>
        </p:nvSpPr>
        <p:spPr>
          <a:xfrm>
            <a:off x="158044" y="4658059"/>
            <a:ext cx="8873068" cy="2092840"/>
          </a:xfrm>
          <a:prstGeom prst="rect">
            <a:avLst/>
          </a:prstGeom>
          <a:noFill/>
          <a:ln>
            <a:noFill/>
          </a:ln>
        </p:spPr>
        <p:txBody>
          <a:bodyPr spcFirstLastPara="1" wrap="square" lIns="91425" tIns="45700" rIns="91425" bIns="45700" anchor="t" anchorCtr="0">
            <a:spAutoFit/>
          </a:bodyPr>
          <a:lstStyle/>
          <a:p>
            <a:pPr algn="just"/>
            <a:r>
              <a:rPr lang="en-US" sz="1000" b="1" dirty="0">
                <a:solidFill>
                  <a:schemeClr val="bg1"/>
                </a:solidFill>
              </a:rPr>
              <a:t>Over the past 90 days, in East Africa, rainfall was above-average in parts of central and southwestern Ethiopia, northern, central, southern and eastern Uganda, and northwestern, western, southern and southeastern Kenya, many prats of Tanzania, Rwanda and Burundi. Rainfall was below-average in western, southwestern, central and eastern South Sudan, southern and central-eastern Ethiopia, southern Somalia, and northeastern and central-eastern Kenya.  In Central Africa, rainfall was above-average in some regions in central and southeastern DRC and southern Congo. Rainfall was below-average over in central, western and southern Cameroon, Equatorial Guinea, Gabon, central and northern Congo, western, southern, central and eastern CAR, and many parts of northern, western, northeastern and southern DRC. In West Africa, rainfall was above-average in pockets of southern Togo, Benin and southwestern and northern Nigeria. Rainfall was below-average in northern Senegal, northern and eastern Sierra Leone, Liberia, many parts of Cote d’Ivoire and Ghana, central Togo and Benin, southeastern Nigeria, northern Mali, and central-eastern Mauritania. In southern Africa, rainfall was above-average over western Angola, northern Zambia, northern and eastern Malawi, some regions in northern and southern Mozambique, some parts of northern, western and eastern South Africa, Lesotho, and central and eastern Madagascar. Rainfall was below-average over central, eastern and southern Angola, many parts of Namibia, Botswana, Zimbabwe and Eswatini, western, central, southern and eastern Zambia, southern Malawi, central and western Mozambique, some parts of central and southeastern South Africa, and western and southwestern Madagascar. </a:t>
            </a:r>
            <a:endParaRPr lang="en-US" sz="1000" dirty="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463" y="935926"/>
            <a:ext cx="3636073" cy="363607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8424" y="935927"/>
            <a:ext cx="3636072" cy="363607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5"/>
          <p:cNvSpPr txBox="1">
            <a:spLocks noGrp="1"/>
          </p:cNvSpPr>
          <p:nvPr>
            <p:ph type="title" idx="4294967295"/>
          </p:nvPr>
        </p:nvSpPr>
        <p:spPr>
          <a:xfrm>
            <a:off x="1066800" y="0"/>
            <a:ext cx="7696200"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30 Days</a:t>
            </a:r>
            <a:endParaRPr/>
          </a:p>
        </p:txBody>
      </p:sp>
      <p:sp>
        <p:nvSpPr>
          <p:cNvPr id="123" name="Google Shape;123;p5"/>
          <p:cNvSpPr txBox="1"/>
          <p:nvPr/>
        </p:nvSpPr>
        <p:spPr>
          <a:xfrm>
            <a:off x="291337" y="4765160"/>
            <a:ext cx="8667858" cy="1938952"/>
          </a:xfrm>
          <a:prstGeom prst="rect">
            <a:avLst/>
          </a:prstGeom>
          <a:noFill/>
          <a:ln>
            <a:noFill/>
          </a:ln>
        </p:spPr>
        <p:txBody>
          <a:bodyPr spcFirstLastPara="1" wrap="square" lIns="91425" tIns="45700" rIns="91425" bIns="45700" anchor="t" anchorCtr="0">
            <a:spAutoFit/>
          </a:bodyPr>
          <a:lstStyle/>
          <a:p>
            <a:pPr algn="just"/>
            <a:r>
              <a:rPr lang="en-US" sz="1000" b="1" dirty="0" smtClean="0">
                <a:solidFill>
                  <a:schemeClr val="bg1"/>
                </a:solidFill>
              </a:rPr>
              <a:t>Over </a:t>
            </a:r>
            <a:r>
              <a:rPr lang="en-US" sz="1000" b="1" dirty="0">
                <a:solidFill>
                  <a:schemeClr val="bg1"/>
                </a:solidFill>
              </a:rPr>
              <a:t>the past 30 days, in East Africa, rainfall was above-average in southwestern and some parts of Ethiopia, pockets of southeastern South Sudan, western, northern, central, eastern and southeastern Uganda, northwestern, western, central and southern Kenya, and western, central, southern and northern Tanzania. Rainfall was below-average in western South Sudan, some parts of central-southern Ethiopia, Rwanda, Burundi, and some regions in western and eastern Tanzania. </a:t>
            </a:r>
            <a:r>
              <a:rPr lang="en-US" sz="1000" b="1" dirty="0" smtClean="0">
                <a:solidFill>
                  <a:schemeClr val="bg1"/>
                </a:solidFill>
              </a:rPr>
              <a:t>In </a:t>
            </a:r>
            <a:r>
              <a:rPr lang="en-US" sz="1000" b="1" dirty="0">
                <a:solidFill>
                  <a:schemeClr val="bg1"/>
                </a:solidFill>
              </a:rPr>
              <a:t>Central Africa, rainfall was above-average over southwestern and central DRC, southern parts of Gabon and Congo. Rainfall was below-average in central, western and southern Cameroon, Equatorial Guinea, western and northern Gabon, northern Congo, western, southern and eastern CAR, and northern, eastern and southern DRC. In West Africa, rainfall above-average in southern prats of Toga and Benin, and southwestern Nigeria. Rainfall was below-average in eastern Guinea, Liberia, many parts of Cote d’Ivoire and Ghana, central Togo, and southeastern Nigeria. In southern Africa, rainfall was above-average in western and northern Angola, some parts of northern Zambia and northern Mozambique, northern and central Malawi, and many parts of Madagascar. Rainfall was below-average in central, southeastern and eastern Angola, northern, eastern, western and southern Namibia, many parts of Botswana, Zimbabwe, Lesotho and Eswatini, western, central, southern and eastern Zambia, western and central Mozambique, and many parts of northern, western, central and eastern South Africa. </a:t>
            </a:r>
            <a:endParaRPr lang="en-US" sz="1000" dirty="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978" y="997284"/>
            <a:ext cx="3688288" cy="368828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3239" y="997284"/>
            <a:ext cx="3688288" cy="368828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6"/>
          <p:cNvSpPr txBox="1">
            <a:spLocks noGrp="1"/>
          </p:cNvSpPr>
          <p:nvPr>
            <p:ph type="title"/>
          </p:nvPr>
        </p:nvSpPr>
        <p:spPr>
          <a:xfrm>
            <a:off x="683799" y="121730"/>
            <a:ext cx="7696200" cy="75406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7 Days</a:t>
            </a:r>
            <a:endParaRPr/>
          </a:p>
        </p:txBody>
      </p:sp>
      <p:sp>
        <p:nvSpPr>
          <p:cNvPr id="130" name="Google Shape;130;p6" descr="http://www.cpc.ncep.noaa.gov/products/international/africa_arc/africa_arc_7day_af_obs.gif"/>
          <p:cNvSpPr/>
          <p:nvPr/>
        </p:nvSpPr>
        <p:spPr>
          <a:xfrm>
            <a:off x="14922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1" name="Google Shape;131;p6" descr="http://www.cpc.ncep.noaa.gov/products/international/africa_arc/africa_arc_7day_af_obs.gif"/>
          <p:cNvSpPr/>
          <p:nvPr/>
        </p:nvSpPr>
        <p:spPr>
          <a:xfrm>
            <a:off x="301625" y="79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2" name="Google Shape;132;p6" descr="http://www.cpc.ncep.noaa.gov/products/international/africa_arc/africa_arc_7day_af_anom.gif"/>
          <p:cNvSpPr/>
          <p:nvPr/>
        </p:nvSpPr>
        <p:spPr>
          <a:xfrm>
            <a:off x="606425" y="3127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3" name="Google Shape;133;p6" descr="https://www.cpc.ncep.noaa.gov/products/international/africa_arc/africa_arc_7day_af_obs.gif"/>
          <p:cNvSpPr/>
          <p:nvPr/>
        </p:nvSpPr>
        <p:spPr>
          <a:xfrm>
            <a:off x="765175" y="345394"/>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4" name="Google Shape;134;p6" descr="https://www.cpc.ncep.noaa.gov/products/international/africa_arc/africa_arc_7day_af_obs.gif"/>
          <p:cNvSpPr/>
          <p:nvPr/>
        </p:nvSpPr>
        <p:spPr>
          <a:xfrm>
            <a:off x="917575" y="6175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5" name="Google Shape;135;p6" descr="https://www.cpc.ncep.noaa.gov/products/international/africa_arc/africa_arc_7day_af_obs.gif"/>
          <p:cNvSpPr/>
          <p:nvPr/>
        </p:nvSpPr>
        <p:spPr>
          <a:xfrm>
            <a:off x="1069975" y="7699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6" name="Google Shape;136;p6"/>
          <p:cNvSpPr txBox="1"/>
          <p:nvPr/>
        </p:nvSpPr>
        <p:spPr>
          <a:xfrm>
            <a:off x="81763" y="4743319"/>
            <a:ext cx="9003323" cy="2000507"/>
          </a:xfrm>
          <a:prstGeom prst="rect">
            <a:avLst/>
          </a:prstGeom>
          <a:noFill/>
          <a:ln>
            <a:noFill/>
          </a:ln>
        </p:spPr>
        <p:txBody>
          <a:bodyPr spcFirstLastPara="1" wrap="square" lIns="91425" tIns="45700" rIns="91425" bIns="45700" anchor="t" anchorCtr="0">
            <a:spAutoFit/>
          </a:bodyPr>
          <a:lstStyle/>
          <a:p>
            <a:pPr algn="just"/>
            <a:r>
              <a:rPr lang="en-US" sz="1000" b="1" dirty="0" smtClean="0">
                <a:solidFill>
                  <a:schemeClr val="bg1"/>
                </a:solidFill>
              </a:rPr>
              <a:t>During </a:t>
            </a:r>
            <a:r>
              <a:rPr lang="en-US" sz="1000" b="1" dirty="0">
                <a:solidFill>
                  <a:schemeClr val="bg1"/>
                </a:solidFill>
              </a:rPr>
              <a:t>the past 7 days, in East Africa, rainfall was above-average in southwestern and pockets of central Ethiopia, western, northwestern, southern and western-central Kenya, western, central, southern and eastern Uganda, many parts of Tanzania, western Burundi and eastern Rwanda. Rainfall was below average in pockets of regions in southern Ethiopia. In central Africa, rainfall was above-average in central and southeastern DRC, pockets of northwestern CAR and central Congo, and western-central and eastern Cameroon. Rainfall was below-average in southern and southeastern CAR, northwestern, northern, northeastern and southwestern DRC, northern and southern Congo, southern Cameroon, and many parts of Equatorial Guinea and Gabon. In West Africa, rainfall was above-average in central and northern Cote d’Ivoire, western Ghana, southern parts of Togo and Benin, and southwestern Nigeria. Rainfall was below-average in southeastern Guinea, eastern Liberia, and pockets of southeastern Cote d’Ivoire and southern Ghana. In southern Africa, rainfall was above-average in western-central and northeastern Angola, northern and central Malawi, northern Mozambique, pockets of northern and eastern Zambia, and western and central-eastern Madagascar. Rainfall was below-average across southern and eastern Angola, northwestern and northern Namibia, many parts of Botswana, Zimbabwe, Lesotho and Eswatini, western, central and southern Zambia, western and central Mozambique, southern Malawi, northern, central and eastern South Africa, and northern and southeastern Madagascar. </a:t>
            </a:r>
            <a:endParaRPr lang="en-US" sz="1000" dirty="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064" y="899564"/>
            <a:ext cx="3797209" cy="3797209"/>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2474" y="908448"/>
            <a:ext cx="3788325" cy="378832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7"/>
          <p:cNvSpPr txBox="1">
            <a:spLocks noGrp="1"/>
          </p:cNvSpPr>
          <p:nvPr>
            <p:ph type="title"/>
          </p:nvPr>
        </p:nvSpPr>
        <p:spPr>
          <a:xfrm>
            <a:off x="1066800" y="228600"/>
            <a:ext cx="7696200" cy="104469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dirty="0">
                <a:solidFill>
                  <a:srgbClr val="FFFF00"/>
                </a:solidFill>
                <a:latin typeface="Arial"/>
                <a:ea typeface="Arial"/>
                <a:cs typeface="Arial"/>
                <a:sym typeface="Arial"/>
              </a:rPr>
              <a:t>Atmospheric Circulation:</a:t>
            </a:r>
            <a:br>
              <a:rPr lang="en-US" sz="4000" b="1" dirty="0">
                <a:solidFill>
                  <a:srgbClr val="FFFF00"/>
                </a:solidFill>
                <a:latin typeface="Arial"/>
                <a:ea typeface="Arial"/>
                <a:cs typeface="Arial"/>
                <a:sym typeface="Arial"/>
              </a:rPr>
            </a:br>
            <a:r>
              <a:rPr lang="en-US" sz="4000" b="1" dirty="0">
                <a:solidFill>
                  <a:srgbClr val="FFFF00"/>
                </a:solidFill>
                <a:latin typeface="Arial"/>
                <a:ea typeface="Arial"/>
                <a:cs typeface="Arial"/>
                <a:sym typeface="Arial"/>
              </a:rPr>
              <a:t>Last 7 Days</a:t>
            </a:r>
            <a:endParaRPr dirty="0"/>
          </a:p>
        </p:txBody>
      </p:sp>
      <p:sp>
        <p:nvSpPr>
          <p:cNvPr id="145" name="Google Shape;145;p7"/>
          <p:cNvSpPr txBox="1"/>
          <p:nvPr/>
        </p:nvSpPr>
        <p:spPr>
          <a:xfrm>
            <a:off x="220299" y="5769207"/>
            <a:ext cx="8450811" cy="707846"/>
          </a:xfrm>
          <a:prstGeom prst="rect">
            <a:avLst/>
          </a:prstGeom>
          <a:noFill/>
          <a:ln>
            <a:noFill/>
          </a:ln>
        </p:spPr>
        <p:txBody>
          <a:bodyPr spcFirstLastPara="1" wrap="square" lIns="91425" tIns="45700" rIns="91425" bIns="45700" anchor="t" anchorCtr="0">
            <a:spAutoFit/>
          </a:bodyPr>
          <a:lstStyle/>
          <a:p>
            <a:pPr algn="just" fontAlgn="base"/>
            <a:r>
              <a:rPr lang="en-US" sz="1000" b="1" dirty="0" smtClean="0">
                <a:solidFill>
                  <a:schemeClr val="bg1"/>
                </a:solidFill>
              </a:rPr>
              <a:t>At </a:t>
            </a:r>
            <a:r>
              <a:rPr lang="en-US" sz="1000" b="1" dirty="0">
                <a:solidFill>
                  <a:schemeClr val="bg1"/>
                </a:solidFill>
              </a:rPr>
              <a:t>700-hPa level (left panel), anomalous lower-level cyclonic trough may have contributed to the observed above-average rainfall in many parts of northern Mozambique and Malawi and many parts of Tanzania. An area of anti-cyclonic circulation at 700hPa (left panel) was observed across Angola and Namibia that may have contributed to the observed below-average rainfall in southern and eastern Angola and northern Namibia.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275" y="1485125"/>
            <a:ext cx="4085948" cy="408594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9706" y="1479669"/>
            <a:ext cx="4091404" cy="4091404"/>
          </a:xfrm>
          <a:prstGeom prst="rect">
            <a:avLst/>
          </a:prstGeom>
        </p:spPr>
      </p:pic>
      <p:sp>
        <p:nvSpPr>
          <p:cNvPr id="10" name="Google Shape;148;p7"/>
          <p:cNvSpPr/>
          <p:nvPr/>
        </p:nvSpPr>
        <p:spPr>
          <a:xfrm rot="445454">
            <a:off x="3028482" y="3698855"/>
            <a:ext cx="1008823" cy="705884"/>
          </a:xfrm>
          <a:prstGeom prst="ellipse">
            <a:avLst/>
          </a:prstGeom>
          <a:noFill/>
          <a:ln w="38100"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48;p7"/>
          <p:cNvSpPr/>
          <p:nvPr/>
        </p:nvSpPr>
        <p:spPr>
          <a:xfrm rot="183199">
            <a:off x="1940538" y="3735970"/>
            <a:ext cx="865521" cy="845775"/>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8378518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8"/>
          <p:cNvSpPr/>
          <p:nvPr/>
        </p:nvSpPr>
        <p:spPr>
          <a:xfrm>
            <a:off x="1752600" y="0"/>
            <a:ext cx="6019800" cy="609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2800"/>
              <a:buFont typeface="Arial"/>
              <a:buNone/>
            </a:pPr>
            <a:r>
              <a:rPr lang="en-US" sz="2800" b="1" i="0" u="none" strike="noStrike" cap="none">
                <a:solidFill>
                  <a:srgbClr val="FFFF00"/>
                </a:solidFill>
                <a:latin typeface="Arial"/>
                <a:ea typeface="Arial"/>
                <a:cs typeface="Arial"/>
                <a:sym typeface="Arial"/>
              </a:rPr>
              <a:t>Rainfall Evolution</a:t>
            </a:r>
            <a:endParaRPr sz="1400" b="0" i="0" u="none" strike="noStrike" cap="none">
              <a:solidFill>
                <a:srgbClr val="000000"/>
              </a:solidFill>
              <a:latin typeface="Arial"/>
              <a:ea typeface="Arial"/>
              <a:cs typeface="Arial"/>
              <a:sym typeface="Arial"/>
            </a:endParaRPr>
          </a:p>
        </p:txBody>
      </p:sp>
      <p:cxnSp>
        <p:nvCxnSpPr>
          <p:cNvPr id="156" name="Google Shape;156;p8"/>
          <p:cNvCxnSpPr/>
          <p:nvPr/>
        </p:nvCxnSpPr>
        <p:spPr>
          <a:xfrm>
            <a:off x="3352800" y="2057400"/>
            <a:ext cx="0" cy="0"/>
          </a:xfrm>
          <a:prstGeom prst="straightConnector1">
            <a:avLst/>
          </a:prstGeom>
          <a:noFill/>
          <a:ln w="50800" cap="flat" cmpd="sng">
            <a:solidFill>
              <a:srgbClr val="FF0000"/>
            </a:solidFill>
            <a:prstDash val="solid"/>
            <a:round/>
            <a:headEnd type="none" w="sm" len="sm"/>
            <a:tailEnd type="triangle" w="med" len="med"/>
          </a:ln>
        </p:spPr>
      </p:cxnSp>
      <p:pic>
        <p:nvPicPr>
          <p:cNvPr id="157" name="Google Shape;157;p8" descr="Clickable Image"/>
          <p:cNvPicPr preferRelativeResize="0"/>
          <p:nvPr/>
        </p:nvPicPr>
        <p:blipFill rotWithShape="1">
          <a:blip r:embed="rId3">
            <a:alphaModFix/>
          </a:blip>
          <a:srcRect/>
          <a:stretch/>
        </p:blipFill>
        <p:spPr>
          <a:xfrm>
            <a:off x="495713" y="556267"/>
            <a:ext cx="2894759" cy="2834057"/>
          </a:xfrm>
          <a:prstGeom prst="rect">
            <a:avLst/>
          </a:prstGeom>
          <a:noFill/>
          <a:ln w="38100" cap="flat" cmpd="sng">
            <a:solidFill>
              <a:srgbClr val="FFFF00"/>
            </a:solidFill>
            <a:prstDash val="solid"/>
            <a:miter lim="800000"/>
            <a:headEnd type="none" w="sm" len="sm"/>
            <a:tailEnd type="none" w="sm" len="sm"/>
          </a:ln>
        </p:spPr>
      </p:pic>
      <p:cxnSp>
        <p:nvCxnSpPr>
          <p:cNvPr id="158" name="Google Shape;158;p8"/>
          <p:cNvCxnSpPr/>
          <p:nvPr/>
        </p:nvCxnSpPr>
        <p:spPr>
          <a:xfrm flipV="1">
            <a:off x="1357201" y="2460171"/>
            <a:ext cx="814499" cy="1684670"/>
          </a:xfrm>
          <a:prstGeom prst="straightConnector1">
            <a:avLst/>
          </a:prstGeom>
          <a:noFill/>
          <a:ln w="50800" cap="flat" cmpd="sng">
            <a:solidFill>
              <a:srgbClr val="FF0000"/>
            </a:solidFill>
            <a:prstDash val="solid"/>
            <a:round/>
            <a:headEnd type="none" w="sm" len="sm"/>
            <a:tailEnd type="triangle" w="med" len="med"/>
          </a:ln>
        </p:spPr>
      </p:cxnSp>
      <p:cxnSp>
        <p:nvCxnSpPr>
          <p:cNvPr id="159" name="Google Shape;159;p8"/>
          <p:cNvCxnSpPr/>
          <p:nvPr/>
        </p:nvCxnSpPr>
        <p:spPr>
          <a:xfrm flipH="1" flipV="1">
            <a:off x="2824843" y="2618014"/>
            <a:ext cx="1860174" cy="1189682"/>
          </a:xfrm>
          <a:prstGeom prst="straightConnector1">
            <a:avLst/>
          </a:prstGeom>
          <a:noFill/>
          <a:ln w="50800" cap="flat" cmpd="sng">
            <a:solidFill>
              <a:srgbClr val="FF0000"/>
            </a:solidFill>
            <a:prstDash val="solid"/>
            <a:round/>
            <a:headEnd type="none" w="sm" len="sm"/>
            <a:tailEnd type="triangle" w="med" len="med"/>
          </a:ln>
        </p:spPr>
      </p:cxnSp>
      <p:sp>
        <p:nvSpPr>
          <p:cNvPr id="160" name="Google Shape;160;p8"/>
          <p:cNvSpPr txBox="1"/>
          <p:nvPr/>
        </p:nvSpPr>
        <p:spPr>
          <a:xfrm>
            <a:off x="85724" y="6075135"/>
            <a:ext cx="8946763" cy="553957"/>
          </a:xfrm>
          <a:prstGeom prst="rect">
            <a:avLst/>
          </a:prstGeom>
          <a:noFill/>
          <a:ln>
            <a:noFill/>
          </a:ln>
        </p:spPr>
        <p:txBody>
          <a:bodyPr spcFirstLastPara="1" wrap="square" lIns="91425" tIns="45700" rIns="91425" bIns="45700" anchor="t" anchorCtr="0">
            <a:spAutoFit/>
          </a:bodyPr>
          <a:lstStyle/>
          <a:p>
            <a:r>
              <a:rPr lang="en-US" sz="1000" b="1" dirty="0">
                <a:solidFill>
                  <a:schemeClr val="bg1"/>
                </a:solidFill>
              </a:rPr>
              <a:t>Daily evolution in rainfall at selected locations over the past 90 days shows growing deficits over parts of eastern Angola (bottom left) and </a:t>
            </a:r>
            <a:r>
              <a:rPr lang="en-US" sz="1000" b="1" dirty="0" smtClean="0">
                <a:solidFill>
                  <a:schemeClr val="bg1"/>
                </a:solidFill>
              </a:rPr>
              <a:t>central-eastern </a:t>
            </a:r>
            <a:r>
              <a:rPr lang="en-US" sz="1000" b="1" dirty="0">
                <a:solidFill>
                  <a:schemeClr val="bg1"/>
                </a:solidFill>
              </a:rPr>
              <a:t>Mozambique (bottom right). Conversely, rainfall surpluses persist in </a:t>
            </a:r>
            <a:r>
              <a:rPr lang="en-US" sz="1000" b="1" dirty="0" smtClean="0">
                <a:solidFill>
                  <a:schemeClr val="bg1"/>
                </a:solidFill>
              </a:rPr>
              <a:t>central, southern and eastern Tanzania due </a:t>
            </a:r>
            <a:r>
              <a:rPr lang="en-US" sz="1000" b="1" dirty="0">
                <a:solidFill>
                  <a:schemeClr val="bg1"/>
                </a:solidFill>
              </a:rPr>
              <a:t>to heavy and above-average rainfall </a:t>
            </a:r>
            <a:r>
              <a:rPr lang="en-US" sz="1000" b="1" dirty="0" smtClean="0">
                <a:solidFill>
                  <a:schemeClr val="bg1"/>
                </a:solidFill>
              </a:rPr>
              <a:t>during last 2 months (</a:t>
            </a:r>
            <a:r>
              <a:rPr lang="en-US" sz="1000" b="1" dirty="0">
                <a:solidFill>
                  <a:schemeClr val="bg1"/>
                </a:solidFill>
              </a:rPr>
              <a:t>top right). </a:t>
            </a:r>
            <a:endParaRPr lang="en-US" sz="1000" dirty="0">
              <a:solidFill>
                <a:schemeClr val="bg1"/>
              </a:solidFill>
            </a:endParaRPr>
          </a:p>
        </p:txBody>
      </p:sp>
      <p:cxnSp>
        <p:nvCxnSpPr>
          <p:cNvPr id="161" name="Google Shape;161;p8"/>
          <p:cNvCxnSpPr>
            <a:stCxn id="4" idx="1"/>
          </p:cNvCxnSpPr>
          <p:nvPr/>
        </p:nvCxnSpPr>
        <p:spPr>
          <a:xfrm flipH="1">
            <a:off x="2759429" y="1944922"/>
            <a:ext cx="1654436" cy="440081"/>
          </a:xfrm>
          <a:prstGeom prst="straightConnector1">
            <a:avLst/>
          </a:prstGeom>
          <a:noFill/>
          <a:ln w="50800" cap="flat" cmpd="sng">
            <a:solidFill>
              <a:srgbClr val="FF0000"/>
            </a:solidFill>
            <a:prstDash val="solid"/>
            <a:round/>
            <a:headEnd type="none" w="sm" len="sm"/>
            <a:tailEnd type="triangle" w="med" len="med"/>
          </a:ln>
        </p:spPr>
      </p:cxn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712" y="3642972"/>
            <a:ext cx="3259541" cy="2302725"/>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3866" y="3390324"/>
            <a:ext cx="3540526" cy="2506496"/>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13865" y="687720"/>
            <a:ext cx="3540527" cy="2514403"/>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9"/>
          <p:cNvSpPr txBox="1"/>
          <p:nvPr/>
        </p:nvSpPr>
        <p:spPr>
          <a:xfrm>
            <a:off x="685800" y="134484"/>
            <a:ext cx="7924800" cy="126999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NCEP GEFS Model Forecasts</a:t>
            </a:r>
            <a:r>
              <a:rPr lang="en-US" sz="1200" b="1" i="0" u="none" strike="noStrike" cap="none">
                <a:solidFill>
                  <a:srgbClr val="FFFF00"/>
                </a:solidFill>
                <a:latin typeface="Arial"/>
                <a:ea typeface="Arial"/>
                <a:cs typeface="Arial"/>
                <a:sym typeface="Arial"/>
              </a:rPr>
              <a:t/>
            </a:r>
            <a:br>
              <a:rPr lang="en-US" sz="12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Non-Bias Corrected Probability of </a:t>
            </a:r>
            <a:br>
              <a:rPr lang="en-US" sz="20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precipitation exceedance </a:t>
            </a:r>
            <a:endParaRPr sz="1400" b="0" i="0" u="none" strike="noStrike" cap="none">
              <a:solidFill>
                <a:srgbClr val="000000"/>
              </a:solidFill>
              <a:latin typeface="Arial"/>
              <a:ea typeface="Arial"/>
              <a:cs typeface="Arial"/>
              <a:sym typeface="Arial"/>
            </a:endParaRPr>
          </a:p>
        </p:txBody>
      </p:sp>
      <p:sp>
        <p:nvSpPr>
          <p:cNvPr id="171" name="Google Shape;171;p9"/>
          <p:cNvSpPr txBox="1"/>
          <p:nvPr/>
        </p:nvSpPr>
        <p:spPr>
          <a:xfrm>
            <a:off x="4830538" y="1562593"/>
            <a:ext cx="3909182"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rgbClr val="FFFF00"/>
                </a:solidFill>
                <a:latin typeface="Arial"/>
                <a:ea typeface="Arial"/>
                <a:cs typeface="Arial"/>
                <a:sym typeface="Arial"/>
              </a:rPr>
              <a:t>Week-2, Valid: </a:t>
            </a:r>
            <a:r>
              <a:rPr lang="en-US" sz="1600" b="1" i="0" u="none" strike="noStrike" cap="none" dirty="0" smtClean="0">
                <a:solidFill>
                  <a:srgbClr val="FFFF00"/>
                </a:solidFill>
                <a:latin typeface="Arial"/>
                <a:ea typeface="Arial"/>
                <a:cs typeface="Arial"/>
                <a:sym typeface="Arial"/>
              </a:rPr>
              <a:t> </a:t>
            </a:r>
            <a:r>
              <a:rPr lang="en-US" sz="1600" b="1" dirty="0" smtClean="0">
                <a:solidFill>
                  <a:srgbClr val="FFFF00"/>
                </a:solidFill>
              </a:rPr>
              <a:t>12 – 18 Mar </a:t>
            </a:r>
            <a:r>
              <a:rPr lang="en-US" sz="1600" b="1" i="0" u="none" strike="noStrike" cap="none" dirty="0" smtClean="0">
                <a:solidFill>
                  <a:srgbClr val="FFFF00"/>
                </a:solidFill>
                <a:latin typeface="Arial"/>
                <a:ea typeface="Arial"/>
                <a:cs typeface="Arial"/>
                <a:sym typeface="Arial"/>
              </a:rPr>
              <a:t>2024</a:t>
            </a:r>
            <a:endParaRPr sz="1600" b="0" i="0" u="none" strike="noStrike" cap="none" dirty="0">
              <a:solidFill>
                <a:schemeClr val="dk1"/>
              </a:solidFill>
              <a:latin typeface="Arial"/>
              <a:ea typeface="Arial"/>
              <a:cs typeface="Arial"/>
              <a:sym typeface="Arial"/>
            </a:endParaRPr>
          </a:p>
        </p:txBody>
      </p:sp>
      <p:sp>
        <p:nvSpPr>
          <p:cNvPr id="172" name="Google Shape;172;p9"/>
          <p:cNvSpPr txBox="1"/>
          <p:nvPr/>
        </p:nvSpPr>
        <p:spPr>
          <a:xfrm>
            <a:off x="248575" y="5305146"/>
            <a:ext cx="8615009" cy="1015622"/>
          </a:xfrm>
          <a:prstGeom prst="rect">
            <a:avLst/>
          </a:prstGeom>
          <a:noFill/>
          <a:ln>
            <a:noFill/>
          </a:ln>
        </p:spPr>
        <p:txBody>
          <a:bodyPr spcFirstLastPara="1" wrap="square" lIns="91425" tIns="45700" rIns="91425" bIns="45700" anchor="t" anchorCtr="0">
            <a:spAutoFit/>
          </a:bodyPr>
          <a:lstStyle/>
          <a:p>
            <a:pPr algn="just"/>
            <a:r>
              <a:rPr lang="en-US" sz="1000" b="1" dirty="0" smtClean="0">
                <a:solidFill>
                  <a:schemeClr val="bg1"/>
                </a:solidFill>
              </a:rPr>
              <a:t>For </a:t>
            </a:r>
            <a:r>
              <a:rPr lang="en-US" sz="1000" b="1" dirty="0">
                <a:solidFill>
                  <a:schemeClr val="bg1"/>
                </a:solidFill>
              </a:rPr>
              <a:t>week-1 (left panel) the NCEP GEFS indicates a moderate to high chance (over 70%) for rainfall to exceed 50 mm over western-central Angola, northern and eastern Zambia, Malawi, northern Mozambique, Rwanda, Burundi, western and southwestern Tanzania, some regions in eastern and southeastern DRC, western, central, southwestern, northwestern and eastern Madagascar, Equatorial Guinea, southern Gabon, and some parts of central Ethiopia. For week-2 (right panel), NCEP GEFS indicates a moderate to high chance (over 70%) for rainfall to exceed 50 mm over northern Zambia, southwestern Tanzania, western Malawi, and some region western-central and pockets of northwestern Madagascar. </a:t>
            </a:r>
          </a:p>
        </p:txBody>
      </p:sp>
      <p:sp>
        <p:nvSpPr>
          <p:cNvPr id="173" name="Google Shape;173;p9"/>
          <p:cNvSpPr txBox="1"/>
          <p:nvPr/>
        </p:nvSpPr>
        <p:spPr>
          <a:xfrm>
            <a:off x="318866" y="1562593"/>
            <a:ext cx="4179231"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600" b="1" i="0" u="none" strike="noStrike" cap="none" dirty="0">
                <a:solidFill>
                  <a:srgbClr val="FFFF00"/>
                </a:solidFill>
                <a:latin typeface="Arial"/>
                <a:ea typeface="Arial"/>
                <a:cs typeface="Arial"/>
                <a:sym typeface="Arial"/>
              </a:rPr>
              <a:t>Week-1, Valid: </a:t>
            </a:r>
            <a:r>
              <a:rPr lang="en-US" sz="1600" b="1" dirty="0" smtClean="0">
                <a:solidFill>
                  <a:srgbClr val="FFFF00"/>
                </a:solidFill>
              </a:rPr>
              <a:t>05 Mar – 11 Mar </a:t>
            </a:r>
            <a:r>
              <a:rPr lang="en-US" sz="1600" b="1" i="0" u="none" strike="noStrike" cap="none" dirty="0" smtClean="0">
                <a:solidFill>
                  <a:srgbClr val="FFFF00"/>
                </a:solidFill>
                <a:latin typeface="Arial"/>
                <a:ea typeface="Arial"/>
                <a:cs typeface="Arial"/>
                <a:sym typeface="Arial"/>
              </a:rPr>
              <a:t>2024</a:t>
            </a:r>
            <a:endParaRP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865" y="1972347"/>
            <a:ext cx="4206086" cy="315456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00" y="1972347"/>
            <a:ext cx="4273858" cy="3161538"/>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6048</TotalTime>
  <Words>2847</Words>
  <Application>Microsoft Office PowerPoint</Application>
  <PresentationFormat>On-screen Show (4:3)</PresentationFormat>
  <Paragraphs>58</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 New Roman</vt:lpstr>
      <vt:lpstr>Default Design</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PowerPoint Presentation</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African Monsoon Recent Evolution and Current Status  Include Week-1 and Week-2 Outlooks</dc:title>
  <dc:creator>Endalkachew Bekele</dc:creator>
  <cp:lastModifiedBy>Ravi Shukla</cp:lastModifiedBy>
  <cp:revision>517</cp:revision>
  <cp:lastPrinted>2023-11-06T15:14:42Z</cp:lastPrinted>
  <dcterms:modified xsi:type="dcterms:W3CDTF">2024-03-04T18:31:14Z</dcterms:modified>
</cp:coreProperties>
</file>