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70" d="100"/>
          <a:sy n="70" d="100"/>
        </p:scale>
        <p:origin x="34" y="2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08</a:t>
            </a:r>
            <a:r>
              <a:rPr lang="en-US" sz="2800" b="1" i="0" u="none" strike="noStrike" cap="none" dirty="0" smtClean="0">
                <a:solidFill>
                  <a:schemeClr val="lt1"/>
                </a:solidFill>
                <a:latin typeface="Arial"/>
                <a:ea typeface="Arial"/>
                <a:cs typeface="Arial"/>
                <a:sym typeface="Arial"/>
              </a:rPr>
              <a:t> January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03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09</a:t>
            </a:r>
            <a:r>
              <a:rPr lang="en-US" sz="1600" b="1" i="0" u="none" strike="noStrike" cap="none" dirty="0" smtClean="0">
                <a:solidFill>
                  <a:srgbClr val="FFFF00"/>
                </a:solidFill>
                <a:latin typeface="Arial"/>
                <a:ea typeface="Arial"/>
                <a:cs typeface="Arial"/>
                <a:sym typeface="Arial"/>
              </a:rPr>
              <a:t> Jan 2024</a:t>
            </a:r>
            <a:endParaRPr dirty="0"/>
          </a:p>
        </p:txBody>
      </p:sp>
      <p:sp>
        <p:nvSpPr>
          <p:cNvPr id="186" name="Google Shape;186;p10"/>
          <p:cNvSpPr txBox="1"/>
          <p:nvPr/>
        </p:nvSpPr>
        <p:spPr>
          <a:xfrm>
            <a:off x="4228625" y="1485830"/>
            <a:ext cx="4528500" cy="2887930"/>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Equatorial Guinea, Gabon, southern Congo, western DRC, northern Angola, central Namibia, and southern Mozambique. There is above 65% chance for below-normal rainfall over parts of southern Mozambique</a:t>
            </a:r>
            <a:r>
              <a:rPr lang="en-US" sz="1200" b="1" dirty="0" smtClean="0">
                <a:solidFill>
                  <a:schemeClr val="bg1"/>
                </a:solidFill>
                <a:latin typeface="Arial" panose="020B0604020202020204" pitchFamily="34" charset="0"/>
              </a:rPr>
              <a:t>.</a:t>
            </a:r>
            <a:endParaRPr lang="en-US" sz="1200" b="1" dirty="0" smtClean="0">
              <a:solidFill>
                <a:schemeClr val="bg1"/>
              </a:solidFill>
              <a:latin typeface="Calibri" panose="020F0502020204030204" pitchFamily="34" charset="0"/>
            </a:endParaRPr>
          </a:p>
          <a:p>
            <a:pPr algn="just" fontAlgn="base">
              <a:spcBef>
                <a:spcPts val="220"/>
              </a:spcBef>
            </a:pPr>
            <a:r>
              <a:rPr lang="en-US" sz="1200" dirty="0" smtClean="0">
                <a:solidFill>
                  <a:schemeClr val="bg1"/>
                </a:solidFill>
              </a:rPr>
              <a:t/>
            </a:r>
            <a:br>
              <a:rPr lang="en-US" sz="1200" dirty="0" smtClean="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probabilistic forecasts call for above 50% chance for weekly rainfall to be above-normal (above the upper </a:t>
            </a:r>
            <a:r>
              <a:rPr lang="en-US" sz="1200" b="1" dirty="0" err="1" smtClean="0">
                <a:solidFill>
                  <a:schemeClr val="bg1"/>
                </a:solidFill>
                <a:latin typeface="Arial" panose="020B0604020202020204" pitchFamily="34" charset="0"/>
              </a:rPr>
              <a:t>tercile</a:t>
            </a:r>
            <a:r>
              <a:rPr lang="en-US" sz="1200" b="1" dirty="0" smtClean="0">
                <a:solidFill>
                  <a:schemeClr val="bg1"/>
                </a:solidFill>
                <a:latin typeface="Arial" panose="020B0604020202020204" pitchFamily="34" charset="0"/>
              </a:rPr>
              <a:t>) over southern Uganda, southern Kenya, much of Tanzania, eastern Zambia, Malawi, northern Mozambique, eastern South Africa, and northern Madagascar. There is above 65% chance for above-normal rainfall over eastern Tanzania and southern Kenya.</a:t>
            </a:r>
            <a:endParaRPr lang="en-US" sz="1200" b="1" dirty="0" smtClean="0">
              <a:solidFill>
                <a:schemeClr val="bg1"/>
              </a:solidFill>
              <a:latin typeface="Calibri" panose="020F0502020204030204" pitchFamily="34" charset="0"/>
            </a:endParaRP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2"/>
            <a:ext cx="3863620" cy="4999980"/>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10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16 Jan</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2308284"/>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southwestern DRC, northern Angola, southeastern Namibia, western Botswana, northwestern South Africa, Mozambique and southern Madagascar. There is above 65% chance for below-normal rainfall over pockets of southern Madagascar</a:t>
            </a:r>
            <a:r>
              <a:rPr lang="en-US" sz="1200" b="1" dirty="0" smtClean="0">
                <a:solidFill>
                  <a:schemeClr val="bg1"/>
                </a:solidFill>
                <a:latin typeface="Arial" panose="020B0604020202020204" pitchFamily="34" charset="0"/>
              </a:rPr>
              <a:t>.</a:t>
            </a:r>
            <a:endParaRPr lang="en-US" sz="1200" b="1" dirty="0" smtClean="0">
              <a:solidFill>
                <a:schemeClr val="bg1"/>
              </a:solidFill>
              <a:latin typeface="Calibri" panose="020F0502020204030204" pitchFamily="34" charset="0"/>
            </a:endParaRPr>
          </a:p>
          <a:p>
            <a:pPr algn="just" fontAlgn="base"/>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eastern Tanzania and part of southern DRC.</a:t>
            </a:r>
            <a:endParaRPr lang="en-US" sz="1200" b="1" dirty="0">
              <a:solidFill>
                <a:schemeClr val="bg1"/>
              </a:solidFill>
              <a:latin typeface="Calibri" panose="020F0502020204030204" pitchFamily="34" charset="0"/>
            </a:endParaRP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4" cy="5190284"/>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1000" b="1" dirty="0">
                <a:solidFill>
                  <a:schemeClr val="bg1"/>
                </a:solidFill>
                <a:latin typeface="+mj-lt"/>
                <a:sym typeface="Arial"/>
              </a:rPr>
              <a:t>Over the past 30 days, in East Africa, above-average rainfall was observed in many parts of Tanzania, parts of east-central and southern Uganda, southwestern and southeastern Kenya, Burundi, Rwanda, and far southeastern Somalia. Rainfall was below-average over southwestern Ethiopia, northern, central, and south-central Kenya, southeastern and southwestern South Sudan, and parts of northwestern Uganda. In Central Africa, rainfall was above-average across southwestern and east-central DRC, southwestern Gabon, and southern Congo. Below-average rainfall was observed in central and eastern Equatorial Guinea, western, central, northern, and eastern Gabon, parts of northern and central Congo, much of southeastern and northern DRC, southwestern CAR, and southern Cameroon. In West Africa, rainfall was below-average from coastal areas of Liberia to southern Nigeria. In southern Africa, above-average rainfall was observed in western and northern Angola, northwestern Namibia, south-central and northeastern Zambia, southern and parts of northern Mozambique, southern and northwestern Zimbabwe, southern Botswana, Lesotho, </a:t>
            </a:r>
            <a:r>
              <a:rPr lang="en-US" sz="1000" b="1" dirty="0" err="1">
                <a:solidFill>
                  <a:schemeClr val="bg1"/>
                </a:solidFill>
                <a:latin typeface="+mj-lt"/>
                <a:sym typeface="Arial"/>
              </a:rPr>
              <a:t>Eswatini</a:t>
            </a:r>
            <a:r>
              <a:rPr lang="en-US" sz="1000" b="1" dirty="0">
                <a:solidFill>
                  <a:schemeClr val="bg1"/>
                </a:solidFill>
                <a:latin typeface="+mj-lt"/>
                <a:sym typeface="Arial"/>
              </a:rPr>
              <a:t>, eastern and central South Africa, and southern and east-central Madagascar. Below-average rainfall was observed in central and eastern Angola, western and southeastern Zambia, western and northeastern Zimbabwe, northern Botswana, northeastern and central Namibia, central and northeastern Mozambique, southern and west-central Malawi, Comoros, and west-central and northern Madagascar.</a:t>
            </a:r>
          </a:p>
          <a:p>
            <a:pPr algn="just">
              <a:buClr>
                <a:schemeClr val="bg1"/>
              </a:buClr>
              <a:buSzPts val="950"/>
            </a:pPr>
            <a:endParaRPr lang="en-US" sz="1000" b="1" dirty="0" smtClean="0">
              <a:solidFill>
                <a:schemeClr val="bg1"/>
              </a:solidFill>
              <a:latin typeface="+mj-lt"/>
              <a:sym typeface="Arial"/>
            </a:endParaRPr>
          </a:p>
          <a:p>
            <a:pPr indent="-292100" algn="just">
              <a:spcBef>
                <a:spcPts val="0"/>
              </a:spcBef>
              <a:buClr>
                <a:schemeClr val="bg1"/>
              </a:buClr>
              <a:buSzPts val="1000"/>
              <a:buFont typeface="Arial"/>
              <a:buChar char="•"/>
            </a:pPr>
            <a:r>
              <a:rPr lang="en-US" sz="1000" b="1" dirty="0">
                <a:solidFill>
                  <a:schemeClr val="bg1"/>
                </a:solidFill>
                <a:latin typeface="+mj-lt"/>
                <a:sym typeface="Arial"/>
              </a:rPr>
              <a:t>During the past 7 days, in East Africa, rainfall was above-average in pockets of southwestern Ethiopia, eastern and central Uganda, southern and much of western Kenya, and northern, eastern, and southern Tanzania. Below-average rainfall was observed over parts of west-central Tanzania and southern Burundi. In central Africa, above-average rainfall was observed over parts of southeastern DRC. Rainfall was below-average over much of central and southern DRC, central and parts of southern Congo, central and southern Gabon, and parts of southern Equatorial Guinea. In West Africa, rainfall was above normal in southern Cote d’Ivoire and southern Ghana. In southern Africa, rainfall was above-average over parts of central and northeastern Angola, northern and parts of far eastern Zambia, northern and parts of central Malawi, northern Mozambique, north-central and parts of east-central Namibia, south-central Botswana, south-central South Africa, and southern Madagascar. Below-average rainfall was observed over northern, east-central, southwestern, and southeastern Angola,  southern Zambia, central and southern Mozambique, Zimbabwe, northern and eastern Botswana, northwestern, northeastern, and parts of central Namibia, parts of central and eastern South Africa, Comoros, and northern and west-central Madagascar. </a:t>
            </a:r>
          </a:p>
          <a:p>
            <a:pPr indent="-292100" algn="just">
              <a:spcBef>
                <a:spcPts val="0"/>
              </a:spcBef>
              <a:buClr>
                <a:schemeClr val="bg1"/>
              </a:buClr>
              <a:buSzPts val="1000"/>
              <a:buFont typeface="Arial"/>
              <a:buChar char="•"/>
            </a:pPr>
            <a:endParaRPr lang="en-US" sz="1000" b="1" dirty="0">
              <a:solidFill>
                <a:schemeClr val="bg1"/>
              </a:solidFill>
              <a:latin typeface="+mj-lt"/>
              <a:sym typeface="Arial"/>
            </a:endParaRPr>
          </a:p>
          <a:p>
            <a:pPr indent="-292100" algn="just">
              <a:spcBef>
                <a:spcPts val="0"/>
              </a:spcBef>
              <a:buClr>
                <a:schemeClr val="bg1"/>
              </a:buClr>
              <a:buSzPts val="1000"/>
              <a:buFont typeface="Arial"/>
              <a:buChar char="•"/>
            </a:pPr>
            <a:endParaRPr lang="en-US" sz="1000" b="1" dirty="0" smtClean="0">
              <a:solidFill>
                <a:schemeClr val="bg1"/>
              </a:solidFill>
              <a:latin typeface="+mj-lt"/>
              <a:sym typeface="Arial"/>
            </a:endParaRPr>
          </a:p>
          <a:p>
            <a:pPr indent="-292100" algn="just">
              <a:spcBef>
                <a:spcPts val="0"/>
              </a:spcBef>
              <a:buClr>
                <a:schemeClr val="bg1"/>
              </a:buClr>
              <a:buSzPts val="1000"/>
              <a:buFont typeface="Arial"/>
              <a:buChar char="•"/>
            </a:pPr>
            <a:r>
              <a:rPr lang="en-US" sz="1000" b="1" dirty="0">
                <a:solidFill>
                  <a:schemeClr val="lt1"/>
                </a:solidFill>
                <a:latin typeface="+mj-lt"/>
              </a:rPr>
              <a:t>The Week-1 outlook calls for above-average rainfall in coastal areas of Sierra Leone, Liberia, and southwestern Cote d’Ivoire, southwestern Kenya, Rwanda, Burundi, east-central and parts of southeastern DRC, much of northern and central Tanzania, Zambia, Malawi, southeastern Angola, Zimbabwe, northern and western Mozambique, northern and eastern Botswana, eastern South Africa, Lesotho, </a:t>
            </a:r>
            <a:r>
              <a:rPr lang="en-US" sz="1000" b="1" dirty="0" err="1">
                <a:solidFill>
                  <a:schemeClr val="lt1"/>
                </a:solidFill>
                <a:latin typeface="+mj-lt"/>
              </a:rPr>
              <a:t>Eswatini</a:t>
            </a:r>
            <a:r>
              <a:rPr lang="en-US" sz="1000" b="1" dirty="0">
                <a:solidFill>
                  <a:schemeClr val="lt1"/>
                </a:solidFill>
                <a:latin typeface="+mj-lt"/>
              </a:rPr>
              <a:t>, Comoros, and northern and west-central Madagascar. In contrast, there is an increased chance for below-average rainfall across Equatorial Guinea, Gabon, central and southern Congo, western DRC, northern and western Angola, much of eastern Mozambique, and southern and much of eastern Madagascar. The Week-2 outlook calls for above-normal rainfall in southern Kenya, eastern Tanzania, eastern Burundi, parts of southern Zambia, central Malawi, west-central Mozambique, northern Zimbabwe, southeastern South Africa, Comoros, and northern Madagascar. In contrast, there is an increased chance for below-average rainfall in southern Cameroon, Gabon, Congo, much of western and southern DRC, southern Uganda, western Tanzania, northern, western, and southern Angola, western Burundi, parts of northern, eastern, and southern Mozambique, northern and central Namibia, parts of eastern and western Botswana, southwestern Zimbabwe, Lesotho, </a:t>
            </a:r>
            <a:r>
              <a:rPr lang="en-US" sz="1000" b="1" dirty="0" err="1">
                <a:solidFill>
                  <a:schemeClr val="lt1"/>
                </a:solidFill>
                <a:latin typeface="+mj-lt"/>
              </a:rPr>
              <a:t>Eswatini</a:t>
            </a:r>
            <a:r>
              <a:rPr lang="en-US" sz="1000" b="1" dirty="0">
                <a:solidFill>
                  <a:schemeClr val="lt1"/>
                </a:solidFill>
                <a:latin typeface="+mj-lt"/>
              </a:rPr>
              <a:t>, eastern and parts of central South Africa, and parts of central and southern Madagascar.</a:t>
            </a:r>
          </a:p>
          <a:p>
            <a:pPr indent="-292100" algn="just">
              <a:spcBef>
                <a:spcPts val="0"/>
              </a:spcBef>
              <a:buClr>
                <a:schemeClr val="bg1"/>
              </a:buClr>
              <a:buSzPts val="1000"/>
              <a:buFont typeface="Arial"/>
              <a:buChar char="•"/>
            </a:pPr>
            <a:endParaRPr lang="en-US" sz="95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339609"/>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in </a:t>
            </a:r>
            <a:r>
              <a:rPr lang="en-US" sz="1100" b="1" dirty="0" smtClean="0">
                <a:solidFill>
                  <a:schemeClr val="lt1"/>
                </a:solidFill>
              </a:rPr>
              <a:t>pockets of southwestern Ethiopia, eastern and central Uganda, southern and much of western Kenya, and northern, eastern, and southern Tanzania. </a:t>
            </a:r>
            <a:r>
              <a:rPr lang="en-US" sz="1100" b="1" dirty="0">
                <a:solidFill>
                  <a:schemeClr val="lt1"/>
                </a:solidFill>
              </a:rPr>
              <a:t>Below-average rainfall was observed </a:t>
            </a:r>
            <a:r>
              <a:rPr lang="en-US" sz="1100" b="1" dirty="0" smtClean="0">
                <a:solidFill>
                  <a:schemeClr val="lt1"/>
                </a:solidFill>
              </a:rPr>
              <a:t>over parts of west-central Tanzania and southern Burundi. </a:t>
            </a:r>
            <a:r>
              <a:rPr lang="en-US" sz="1100" b="1" dirty="0">
                <a:solidFill>
                  <a:schemeClr val="lt1"/>
                </a:solidFill>
              </a:rPr>
              <a:t>In central Africa, above-average rainfall was observed </a:t>
            </a:r>
            <a:r>
              <a:rPr lang="en-US" sz="1100" b="1" dirty="0" smtClean="0">
                <a:solidFill>
                  <a:schemeClr val="lt1"/>
                </a:solidFill>
              </a:rPr>
              <a:t>over parts of southeastern DRC. </a:t>
            </a:r>
            <a:r>
              <a:rPr lang="en-US" sz="1100" b="1" dirty="0">
                <a:solidFill>
                  <a:schemeClr val="lt1"/>
                </a:solidFill>
              </a:rPr>
              <a:t>Rainfall was below-average </a:t>
            </a:r>
            <a:r>
              <a:rPr lang="en-US" sz="1100" b="1" dirty="0" smtClean="0">
                <a:solidFill>
                  <a:schemeClr val="lt1"/>
                </a:solidFill>
              </a:rPr>
              <a:t>over much of central and southern DRC, central and parts of southern Congo, central and southern Gabon, and parts of southern Equatorial Guinea. </a:t>
            </a:r>
            <a:r>
              <a:rPr lang="en-US" sz="1100" b="1" dirty="0">
                <a:solidFill>
                  <a:schemeClr val="lt1"/>
                </a:solidFill>
              </a:rPr>
              <a:t>In West Africa, </a:t>
            </a:r>
            <a:r>
              <a:rPr lang="en-US" sz="1100" b="1" dirty="0" smtClean="0">
                <a:solidFill>
                  <a:schemeClr val="lt1"/>
                </a:solidFill>
              </a:rPr>
              <a:t>rainfall was above normal in southern Cote d’Ivoire and southern Ghana. </a:t>
            </a:r>
            <a:r>
              <a:rPr lang="en-US" sz="1100" b="1" dirty="0">
                <a:solidFill>
                  <a:schemeClr val="lt1"/>
                </a:solidFill>
              </a:rPr>
              <a:t>In southern Africa, rainfall was above-average </a:t>
            </a:r>
            <a:r>
              <a:rPr lang="en-US" sz="1100" b="1" dirty="0" smtClean="0">
                <a:solidFill>
                  <a:schemeClr val="lt1"/>
                </a:solidFill>
              </a:rPr>
              <a:t>over parts of central and northeastern Angola, northern and parts of far eastern Zambia, northern and parts of central Malawi, northern Mozambique, north-central and parts of east-central Namibia, south-central Botswana, south-central South Africa, and southern Madagascar. </a:t>
            </a:r>
            <a:r>
              <a:rPr lang="en-US" sz="1100" b="1" dirty="0">
                <a:solidFill>
                  <a:schemeClr val="lt1"/>
                </a:solidFill>
              </a:rPr>
              <a:t>Below-average rainfall was observed </a:t>
            </a:r>
            <a:r>
              <a:rPr lang="en-US" sz="1100" b="1" dirty="0" smtClean="0">
                <a:solidFill>
                  <a:schemeClr val="lt1"/>
                </a:solidFill>
              </a:rPr>
              <a:t>over northern, east-central, southwestern, and southeastern </a:t>
            </a:r>
            <a:r>
              <a:rPr lang="en-US" sz="1100" b="1" dirty="0">
                <a:solidFill>
                  <a:schemeClr val="lt1"/>
                </a:solidFill>
              </a:rPr>
              <a:t>A</a:t>
            </a:r>
            <a:r>
              <a:rPr lang="en-US" sz="1100" b="1" dirty="0" smtClean="0">
                <a:solidFill>
                  <a:schemeClr val="lt1"/>
                </a:solidFill>
              </a:rPr>
              <a:t>ngola,  southern Zambia, central and southern Mozambique, Zimbabwe, northern and eastern Botswana, northwestern, northeastern, and parts of central Namibia, parts of central and eastern South Africa, Comoros, and northern and west-central Madagascar. </a:t>
            </a:r>
            <a:endParaRPr lang="en-US" sz="1100" b="1" dirty="0">
              <a:solidFill>
                <a:schemeClr val="lt1"/>
              </a:solidFill>
            </a:endParaRP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coastal areas of Sierra Leone, Liberia, and southwestern Cote d’Ivoire, southwestern Kenya, Rwanda, Burundi, east-central and parts of southeastern DRC, much of northern and central Tanzania, Zambia, Malawi, southeastern Angola, Zimbabwe, northern and western Mozambique, northern and eastern Botswana, eastern South Africa, Lesotho, </a:t>
            </a:r>
            <a:r>
              <a:rPr lang="en-US" sz="1100" b="1" dirty="0" err="1" smtClean="0">
                <a:solidFill>
                  <a:schemeClr val="bg1"/>
                </a:solidFill>
              </a:rPr>
              <a:t>Eswatini</a:t>
            </a:r>
            <a:r>
              <a:rPr lang="en-US" sz="1100" b="1" dirty="0" smtClean="0">
                <a:solidFill>
                  <a:schemeClr val="bg1"/>
                </a:solidFill>
              </a:rPr>
              <a:t>, Comoros, and northern and west-central Madagascar. </a:t>
            </a:r>
            <a:r>
              <a:rPr lang="en-US" sz="1100" b="1" dirty="0">
                <a:solidFill>
                  <a:schemeClr val="bg1"/>
                </a:solidFill>
              </a:rPr>
              <a:t>In contrast, there is an increased chance for below-average </a:t>
            </a:r>
            <a:r>
              <a:rPr lang="en-US" sz="1100" b="1" dirty="0" smtClean="0">
                <a:solidFill>
                  <a:schemeClr val="bg1"/>
                </a:solidFill>
              </a:rPr>
              <a:t>rainfall across Equatorial Guinea, Gabon, central and southern Congo, western DRC, northern and western Angola, much of eastern Mozambique, and southern and much of eastern Madagascar. </a:t>
            </a:r>
            <a:r>
              <a:rPr lang="en-US" sz="1100" b="1" dirty="0">
                <a:solidFill>
                  <a:schemeClr val="bg1"/>
                </a:solidFill>
              </a:rPr>
              <a:t>The Week-2 outlook calls for above-normal rainfall </a:t>
            </a:r>
            <a:r>
              <a:rPr lang="en-US" sz="1100" b="1" dirty="0" smtClean="0">
                <a:solidFill>
                  <a:schemeClr val="bg1"/>
                </a:solidFill>
              </a:rPr>
              <a:t>in southern Kenya, eastern Tanzania, eastern Burundi, parts of southern Zambia, central Malawi, west-central Mozambique, northern Zimbabwe, southeastern South Africa, Comoros, and northern Madagascar. </a:t>
            </a:r>
            <a:r>
              <a:rPr lang="en-US" sz="1100" b="1" dirty="0">
                <a:solidFill>
                  <a:schemeClr val="bg1"/>
                </a:solidFill>
              </a:rPr>
              <a:t>In contrast, there is an increased chance for below-average </a:t>
            </a:r>
            <a:r>
              <a:rPr lang="en-US" sz="1100" b="1" dirty="0" smtClean="0">
                <a:solidFill>
                  <a:schemeClr val="bg1"/>
                </a:solidFill>
              </a:rPr>
              <a:t>rainfall in southern Cameroon, Gabon, Congo, much of western and southern DRC, southern Uganda, western Tanzania, northern, western, and southern Angola, western Burundi, parts of northern, eastern, and southern Mozambique, northern and central Namibia, parts of eastern and western Botswana, southwestern Zimbabwe, Lesotho, </a:t>
            </a:r>
            <a:r>
              <a:rPr lang="en-US" sz="1100" b="1" dirty="0" err="1" smtClean="0">
                <a:solidFill>
                  <a:schemeClr val="bg1"/>
                </a:solidFill>
              </a:rPr>
              <a:t>Eswatini</a:t>
            </a:r>
            <a:r>
              <a:rPr lang="en-US" sz="1100" b="1" dirty="0" smtClean="0">
                <a:solidFill>
                  <a:schemeClr val="bg1"/>
                </a:solidFill>
              </a:rPr>
              <a:t>, eastern and parts of central South Africa, and parts of central and southern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8326" y="4493271"/>
            <a:ext cx="9061807" cy="2446783"/>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a:t>
            </a:r>
            <a:r>
              <a:rPr lang="en-US" sz="1000" b="1" dirty="0" smtClean="0">
                <a:solidFill>
                  <a:schemeClr val="accent3"/>
                </a:solidFill>
                <a:latin typeface="+mj-lt"/>
              </a:rPr>
              <a:t>southern and eastern Sudan, South </a:t>
            </a:r>
            <a:r>
              <a:rPr lang="en-US" sz="1000" b="1" dirty="0">
                <a:solidFill>
                  <a:schemeClr val="accent3"/>
                </a:solidFill>
                <a:latin typeface="+mj-lt"/>
              </a:rPr>
              <a:t>Sudan, Kenya, Tanzania, </a:t>
            </a:r>
            <a:r>
              <a:rPr lang="en-US" sz="1000" b="1" dirty="0" smtClean="0">
                <a:solidFill>
                  <a:schemeClr val="accent3"/>
                </a:solidFill>
                <a:latin typeface="+mj-lt"/>
              </a:rPr>
              <a:t>Burundi, </a:t>
            </a:r>
            <a:r>
              <a:rPr lang="en-US" sz="1000" b="1" dirty="0" smtClean="0">
                <a:solidFill>
                  <a:schemeClr val="accent3"/>
                </a:solidFill>
                <a:latin typeface="+mj-lt"/>
              </a:rPr>
              <a:t>Rwanda</a:t>
            </a:r>
            <a:r>
              <a:rPr lang="en-US" sz="1000" b="1" dirty="0" smtClean="0">
                <a:solidFill>
                  <a:schemeClr val="accent3"/>
                </a:solidFill>
                <a:latin typeface="+mj-lt"/>
              </a:rPr>
              <a:t>, Uganda</a:t>
            </a:r>
            <a:r>
              <a:rPr lang="en-US" sz="1000" b="1" dirty="0">
                <a:solidFill>
                  <a:schemeClr val="accent3"/>
                </a:solidFill>
                <a:latin typeface="+mj-lt"/>
              </a:rPr>
              <a:t>, </a:t>
            </a:r>
            <a:r>
              <a:rPr lang="en-US" sz="1000" b="1" dirty="0" smtClean="0">
                <a:solidFill>
                  <a:schemeClr val="accent3"/>
                </a:solidFill>
                <a:latin typeface="+mj-lt"/>
              </a:rPr>
              <a:t>western </a:t>
            </a:r>
            <a:r>
              <a:rPr lang="en-US" sz="1000" b="1" dirty="0">
                <a:solidFill>
                  <a:schemeClr val="accent3"/>
                </a:solidFill>
                <a:latin typeface="+mj-lt"/>
              </a:rPr>
              <a:t>and central Eritrea, northern, western, </a:t>
            </a:r>
            <a:r>
              <a:rPr lang="en-US" sz="1000" b="1" dirty="0" smtClean="0">
                <a:solidFill>
                  <a:schemeClr val="accent3"/>
                </a:solidFill>
                <a:latin typeface="+mj-lt"/>
              </a:rPr>
              <a:t>and southern </a:t>
            </a:r>
            <a:r>
              <a:rPr lang="en-US" sz="1000" b="1" dirty="0">
                <a:solidFill>
                  <a:schemeClr val="accent3"/>
                </a:solidFill>
                <a:latin typeface="+mj-lt"/>
              </a:rPr>
              <a:t>Ethiopia, and southern, central, </a:t>
            </a:r>
            <a:r>
              <a:rPr lang="en-US" sz="1000" b="1" dirty="0" smtClean="0">
                <a:solidFill>
                  <a:schemeClr val="accent3"/>
                </a:solidFill>
                <a:latin typeface="+mj-lt"/>
              </a:rPr>
              <a:t>and western </a:t>
            </a:r>
            <a:r>
              <a:rPr lang="en-US" sz="1000" b="1" dirty="0">
                <a:solidFill>
                  <a:schemeClr val="accent3"/>
                </a:solidFill>
                <a:latin typeface="+mj-lt"/>
              </a:rPr>
              <a:t>Somalia. Rainfall was below-average over </a:t>
            </a:r>
            <a:r>
              <a:rPr lang="en-US" sz="1000" b="1" dirty="0" smtClean="0">
                <a:solidFill>
                  <a:schemeClr val="accent3"/>
                </a:solidFill>
                <a:latin typeface="+mj-lt"/>
              </a:rPr>
              <a:t>parts of central </a:t>
            </a:r>
            <a:r>
              <a:rPr lang="en-US" sz="1000" b="1" dirty="0" smtClean="0">
                <a:solidFill>
                  <a:schemeClr val="accent3"/>
                </a:solidFill>
                <a:latin typeface="+mj-lt"/>
              </a:rPr>
              <a:t>Ethiopia</a:t>
            </a:r>
            <a:r>
              <a:rPr lang="en-US" sz="1000" b="1" dirty="0" smtClean="0">
                <a:solidFill>
                  <a:schemeClr val="accent3"/>
                </a:solidFill>
                <a:latin typeface="+mj-lt"/>
              </a:rPr>
              <a:t>. </a:t>
            </a:r>
            <a:r>
              <a:rPr lang="en-US" sz="1000" b="1" dirty="0" smtClean="0">
                <a:solidFill>
                  <a:schemeClr val="accent3"/>
                </a:solidFill>
                <a:latin typeface="+mj-lt"/>
              </a:rPr>
              <a:t>In </a:t>
            </a:r>
            <a:r>
              <a:rPr lang="en-US" sz="1000" b="1" dirty="0">
                <a:solidFill>
                  <a:schemeClr val="accent3"/>
                </a:solidFill>
                <a:latin typeface="+mj-lt"/>
              </a:rPr>
              <a:t>Central Africa, rainfall was above-average in many parts of CAR</a:t>
            </a:r>
            <a:r>
              <a:rPr lang="en-US" sz="1000" b="1" dirty="0" smtClean="0">
                <a:solidFill>
                  <a:schemeClr val="accent3"/>
                </a:solidFill>
                <a:latin typeface="+mj-lt"/>
              </a:rPr>
              <a:t>, </a:t>
            </a:r>
            <a:r>
              <a:rPr lang="en-US" sz="1000" b="1" dirty="0" smtClean="0">
                <a:solidFill>
                  <a:schemeClr val="accent3"/>
                </a:solidFill>
                <a:latin typeface="+mj-lt"/>
              </a:rPr>
              <a:t>most of </a:t>
            </a:r>
            <a:r>
              <a:rPr lang="en-US" sz="1000" b="1" dirty="0" smtClean="0">
                <a:solidFill>
                  <a:schemeClr val="accent3"/>
                </a:solidFill>
                <a:latin typeface="+mj-lt"/>
              </a:rPr>
              <a:t>DRC, most of Congo</a:t>
            </a:r>
            <a:r>
              <a:rPr lang="en-US" sz="1000" b="1" dirty="0">
                <a:solidFill>
                  <a:schemeClr val="accent3"/>
                </a:solidFill>
                <a:latin typeface="+mj-lt"/>
              </a:rPr>
              <a:t>, </a:t>
            </a:r>
            <a:r>
              <a:rPr lang="en-US" sz="1000" b="1" dirty="0" smtClean="0">
                <a:solidFill>
                  <a:schemeClr val="accent3"/>
                </a:solidFill>
                <a:latin typeface="+mj-lt"/>
              </a:rPr>
              <a:t>east-central, western, </a:t>
            </a:r>
            <a:r>
              <a:rPr lang="en-US" sz="1000" b="1" dirty="0">
                <a:solidFill>
                  <a:schemeClr val="accent3"/>
                </a:solidFill>
                <a:latin typeface="+mj-lt"/>
              </a:rPr>
              <a:t>and </a:t>
            </a:r>
            <a:r>
              <a:rPr lang="en-US" sz="1000" b="1" dirty="0" smtClean="0">
                <a:solidFill>
                  <a:schemeClr val="accent3"/>
                </a:solidFill>
                <a:latin typeface="+mj-lt"/>
              </a:rPr>
              <a:t>south-central </a:t>
            </a:r>
            <a:r>
              <a:rPr lang="en-US" sz="1000" b="1" dirty="0">
                <a:solidFill>
                  <a:schemeClr val="accent3"/>
                </a:solidFill>
                <a:latin typeface="+mj-lt"/>
              </a:rPr>
              <a:t>Gabon, </a:t>
            </a:r>
            <a:r>
              <a:rPr lang="en-US" sz="1000" b="1" dirty="0" smtClean="0">
                <a:solidFill>
                  <a:schemeClr val="accent3"/>
                </a:solidFill>
                <a:latin typeface="+mj-lt"/>
              </a:rPr>
              <a:t>western </a:t>
            </a:r>
            <a:r>
              <a:rPr lang="en-US" sz="1000" b="1" dirty="0" smtClean="0">
                <a:solidFill>
                  <a:schemeClr val="accent3"/>
                </a:solidFill>
                <a:latin typeface="+mj-lt"/>
              </a:rPr>
              <a:t>and northern Equatorial Guinea, and </a:t>
            </a:r>
            <a:r>
              <a:rPr lang="en-US" sz="1000" b="1" dirty="0">
                <a:solidFill>
                  <a:schemeClr val="accent3"/>
                </a:solidFill>
                <a:latin typeface="+mj-lt"/>
              </a:rPr>
              <a:t>pockets of </a:t>
            </a:r>
            <a:r>
              <a:rPr lang="en-US" sz="1000" b="1" dirty="0" smtClean="0">
                <a:solidFill>
                  <a:schemeClr val="accent3"/>
                </a:solidFill>
                <a:latin typeface="+mj-lt"/>
              </a:rPr>
              <a:t>southwestern </a:t>
            </a:r>
            <a:r>
              <a:rPr lang="en-US" sz="1000" b="1" dirty="0">
                <a:solidFill>
                  <a:schemeClr val="accent3"/>
                </a:solidFill>
                <a:latin typeface="+mj-lt"/>
              </a:rPr>
              <a:t>and </a:t>
            </a:r>
            <a:r>
              <a:rPr lang="en-US" sz="1000" b="1" dirty="0" smtClean="0">
                <a:solidFill>
                  <a:schemeClr val="accent3"/>
                </a:solidFill>
                <a:latin typeface="+mj-lt"/>
              </a:rPr>
              <a:t>southeastern </a:t>
            </a:r>
            <a:r>
              <a:rPr lang="en-US" sz="1000" b="1" dirty="0">
                <a:solidFill>
                  <a:schemeClr val="accent3"/>
                </a:solidFill>
                <a:latin typeface="+mj-lt"/>
              </a:rPr>
              <a:t>Cameroon. Rainfall was below-average over northern, central, </a:t>
            </a:r>
            <a:r>
              <a:rPr lang="en-US" sz="1000" b="1" dirty="0" smtClean="0">
                <a:solidFill>
                  <a:schemeClr val="accent3"/>
                </a:solidFill>
                <a:latin typeface="+mj-lt"/>
              </a:rPr>
              <a:t>and south-central </a:t>
            </a:r>
            <a:r>
              <a:rPr lang="en-US" sz="1000" b="1" dirty="0">
                <a:solidFill>
                  <a:schemeClr val="accent3"/>
                </a:solidFill>
                <a:latin typeface="+mj-lt"/>
              </a:rPr>
              <a:t>Cameroon, southern Equatorial Guinea, </a:t>
            </a:r>
            <a:r>
              <a:rPr lang="en-US" sz="1000" b="1" dirty="0" smtClean="0">
                <a:solidFill>
                  <a:schemeClr val="accent3"/>
                </a:solidFill>
                <a:latin typeface="+mj-lt"/>
              </a:rPr>
              <a:t>northern, west-central, </a:t>
            </a:r>
            <a:r>
              <a:rPr lang="en-US" sz="1000" b="1" dirty="0" smtClean="0">
                <a:solidFill>
                  <a:schemeClr val="accent3"/>
                </a:solidFill>
                <a:latin typeface="+mj-lt"/>
              </a:rPr>
              <a:t>and southeastern </a:t>
            </a:r>
            <a:r>
              <a:rPr lang="en-US" sz="1000" b="1" dirty="0">
                <a:solidFill>
                  <a:schemeClr val="accent3"/>
                </a:solidFill>
                <a:latin typeface="+mj-lt"/>
              </a:rPr>
              <a:t>Gabon, </a:t>
            </a:r>
            <a:r>
              <a:rPr lang="en-US" sz="1000" b="1" dirty="0" smtClean="0">
                <a:solidFill>
                  <a:schemeClr val="accent3"/>
                </a:solidFill>
                <a:latin typeface="+mj-lt"/>
              </a:rPr>
              <a:t>south-central and northwestern Congo</a:t>
            </a:r>
            <a:r>
              <a:rPr lang="en-US" sz="1000" b="1" dirty="0">
                <a:solidFill>
                  <a:schemeClr val="accent3"/>
                </a:solidFill>
                <a:latin typeface="+mj-lt"/>
              </a:rPr>
              <a:t>, </a:t>
            </a:r>
            <a:r>
              <a:rPr lang="en-US" sz="1000" b="1" dirty="0" smtClean="0">
                <a:solidFill>
                  <a:schemeClr val="accent3"/>
                </a:solidFill>
                <a:latin typeface="+mj-lt"/>
              </a:rPr>
              <a:t>southeastern </a:t>
            </a:r>
            <a:r>
              <a:rPr lang="en-US" sz="1000" b="1" dirty="0">
                <a:solidFill>
                  <a:schemeClr val="accent3"/>
                </a:solidFill>
                <a:latin typeface="+mj-lt"/>
              </a:rPr>
              <a:t>Chad, </a:t>
            </a:r>
            <a:r>
              <a:rPr lang="en-US" sz="1000" b="1" dirty="0" smtClean="0">
                <a:solidFill>
                  <a:schemeClr val="accent3"/>
                </a:solidFill>
                <a:latin typeface="+mj-lt"/>
              </a:rPr>
              <a:t>north-central CAR, and </a:t>
            </a:r>
            <a:r>
              <a:rPr lang="en-US" sz="1000" b="1" dirty="0" smtClean="0">
                <a:solidFill>
                  <a:schemeClr val="accent3"/>
                </a:solidFill>
                <a:latin typeface="+mj-lt"/>
              </a:rPr>
              <a:t>pockets </a:t>
            </a:r>
            <a:r>
              <a:rPr lang="en-US" sz="1000" b="1" dirty="0">
                <a:solidFill>
                  <a:schemeClr val="accent3"/>
                </a:solidFill>
                <a:latin typeface="+mj-lt"/>
              </a:rPr>
              <a:t>of </a:t>
            </a:r>
            <a:r>
              <a:rPr lang="en-US" sz="1000" b="1" dirty="0" smtClean="0">
                <a:solidFill>
                  <a:schemeClr val="accent3"/>
                </a:solidFill>
                <a:latin typeface="+mj-lt"/>
              </a:rPr>
              <a:t>southwestern, central, and eastern DRC. </a:t>
            </a:r>
            <a:r>
              <a:rPr lang="en-US" sz="1000" b="1" dirty="0">
                <a:solidFill>
                  <a:schemeClr val="accent3"/>
                </a:solidFill>
                <a:latin typeface="+mj-lt"/>
              </a:rPr>
              <a:t>In West Africa, rainfall was above-average over </a:t>
            </a:r>
            <a:r>
              <a:rPr lang="en-US" sz="1000" b="1" dirty="0" smtClean="0">
                <a:solidFill>
                  <a:schemeClr val="accent3"/>
                </a:solidFill>
                <a:latin typeface="+mj-lt"/>
              </a:rPr>
              <a:t>southern Guinea-Bissau</a:t>
            </a:r>
            <a:r>
              <a:rPr lang="en-US" sz="1000" b="1" dirty="0">
                <a:solidFill>
                  <a:schemeClr val="accent3"/>
                </a:solidFill>
                <a:latin typeface="+mj-lt"/>
              </a:rPr>
              <a:t>, </a:t>
            </a:r>
            <a:r>
              <a:rPr lang="en-US" sz="1000" b="1" dirty="0" smtClean="0">
                <a:solidFill>
                  <a:schemeClr val="accent3"/>
                </a:solidFill>
                <a:latin typeface="+mj-lt"/>
              </a:rPr>
              <a:t>western and southeastern Guinea</a:t>
            </a:r>
            <a:r>
              <a:rPr lang="en-US" sz="1000" b="1" dirty="0">
                <a:solidFill>
                  <a:schemeClr val="accent3"/>
                </a:solidFill>
                <a:latin typeface="+mj-lt"/>
              </a:rPr>
              <a:t>, Sierra Leone, </a:t>
            </a:r>
            <a:r>
              <a:rPr lang="en-US" sz="1000" b="1" dirty="0" smtClean="0">
                <a:solidFill>
                  <a:schemeClr val="accent3"/>
                </a:solidFill>
                <a:latin typeface="+mj-lt"/>
              </a:rPr>
              <a:t>western and northern </a:t>
            </a:r>
            <a:r>
              <a:rPr lang="en-US" sz="1000" b="1" dirty="0">
                <a:solidFill>
                  <a:schemeClr val="accent3"/>
                </a:solidFill>
                <a:latin typeface="+mj-lt"/>
              </a:rPr>
              <a:t>Liberia, many parts of Cote d’Ivoire and Togo, </a:t>
            </a:r>
            <a:r>
              <a:rPr lang="en-US" sz="1000" b="1" dirty="0" smtClean="0">
                <a:solidFill>
                  <a:schemeClr val="accent3"/>
                </a:solidFill>
                <a:latin typeface="+mj-lt"/>
              </a:rPr>
              <a:t>southern </a:t>
            </a:r>
            <a:r>
              <a:rPr lang="en-US" sz="1000" b="1" dirty="0" smtClean="0">
                <a:solidFill>
                  <a:schemeClr val="accent3"/>
                </a:solidFill>
                <a:latin typeface="+mj-lt"/>
              </a:rPr>
              <a:t>Benin, central and southern Ghana, </a:t>
            </a:r>
            <a:r>
              <a:rPr lang="en-US" sz="1000" b="1" dirty="0">
                <a:solidFill>
                  <a:schemeClr val="accent3"/>
                </a:solidFill>
                <a:latin typeface="+mj-lt"/>
              </a:rPr>
              <a:t>southern Burkina Faso, </a:t>
            </a:r>
            <a:r>
              <a:rPr lang="en-US" sz="1000" b="1" dirty="0" smtClean="0">
                <a:solidFill>
                  <a:schemeClr val="accent3"/>
                </a:solidFill>
                <a:latin typeface="+mj-lt"/>
              </a:rPr>
              <a:t>and southwestern </a:t>
            </a:r>
            <a:r>
              <a:rPr lang="en-US" sz="1000" b="1" dirty="0">
                <a:solidFill>
                  <a:schemeClr val="accent3"/>
                </a:solidFill>
                <a:latin typeface="+mj-lt"/>
              </a:rPr>
              <a:t>Nigeria. Below-average rainfall was observed over </a:t>
            </a:r>
            <a:r>
              <a:rPr lang="en-US" sz="1000" b="1" dirty="0" smtClean="0">
                <a:solidFill>
                  <a:schemeClr val="accent3"/>
                </a:solidFill>
                <a:latin typeface="+mj-lt"/>
              </a:rPr>
              <a:t>central </a:t>
            </a:r>
            <a:r>
              <a:rPr lang="en-US" sz="1000" b="1" dirty="0">
                <a:solidFill>
                  <a:schemeClr val="accent3"/>
                </a:solidFill>
                <a:latin typeface="+mj-lt"/>
              </a:rPr>
              <a:t>Senegal, Gambia, </a:t>
            </a:r>
            <a:r>
              <a:rPr lang="en-US" sz="1000" b="1" dirty="0" smtClean="0">
                <a:solidFill>
                  <a:schemeClr val="accent3"/>
                </a:solidFill>
                <a:latin typeface="+mj-lt"/>
              </a:rPr>
              <a:t>south-central </a:t>
            </a:r>
            <a:r>
              <a:rPr lang="en-US" sz="1000" b="1" dirty="0" smtClean="0">
                <a:solidFill>
                  <a:schemeClr val="accent3"/>
                </a:solidFill>
                <a:latin typeface="+mj-lt"/>
              </a:rPr>
              <a:t>and northern </a:t>
            </a:r>
            <a:r>
              <a:rPr lang="en-US" sz="1000" b="1" dirty="0">
                <a:solidFill>
                  <a:schemeClr val="accent3"/>
                </a:solidFill>
                <a:latin typeface="+mj-lt"/>
              </a:rPr>
              <a:t>Mauritania, western Mali, western </a:t>
            </a:r>
            <a:r>
              <a:rPr lang="en-US" sz="1000" b="1" dirty="0" smtClean="0">
                <a:solidFill>
                  <a:schemeClr val="accent3"/>
                </a:solidFill>
                <a:latin typeface="+mj-lt"/>
              </a:rPr>
              <a:t>Burkina </a:t>
            </a:r>
            <a:r>
              <a:rPr lang="en-US" sz="1000" b="1" dirty="0">
                <a:solidFill>
                  <a:schemeClr val="accent3"/>
                </a:solidFill>
                <a:latin typeface="+mj-lt"/>
              </a:rPr>
              <a:t>Faso, </a:t>
            </a:r>
            <a:r>
              <a:rPr lang="en-US" sz="1000" b="1" dirty="0" smtClean="0">
                <a:solidFill>
                  <a:schemeClr val="accent3"/>
                </a:solidFill>
                <a:latin typeface="+mj-lt"/>
              </a:rPr>
              <a:t>far southwestern Cote d’Ivoire, </a:t>
            </a:r>
            <a:r>
              <a:rPr lang="en-US" sz="1000" b="1" dirty="0" smtClean="0">
                <a:solidFill>
                  <a:schemeClr val="accent3"/>
                </a:solidFill>
                <a:latin typeface="+mj-lt"/>
              </a:rPr>
              <a:t>south-central and southeastern Liberia, </a:t>
            </a:r>
            <a:r>
              <a:rPr lang="en-US" sz="1000" b="1" dirty="0">
                <a:solidFill>
                  <a:schemeClr val="accent3"/>
                </a:solidFill>
                <a:latin typeface="+mj-lt"/>
              </a:rPr>
              <a:t>and central, </a:t>
            </a:r>
            <a:r>
              <a:rPr lang="en-US" sz="1000" b="1" dirty="0" smtClean="0">
                <a:solidFill>
                  <a:schemeClr val="accent3"/>
                </a:solidFill>
                <a:latin typeface="+mj-lt"/>
              </a:rPr>
              <a:t>eastern, and </a:t>
            </a:r>
            <a:r>
              <a:rPr lang="en-US" sz="1000" b="1" dirty="0" smtClean="0">
                <a:solidFill>
                  <a:schemeClr val="accent3"/>
                </a:solidFill>
                <a:latin typeface="+mj-lt"/>
              </a:rPr>
              <a:t>south-central </a:t>
            </a:r>
            <a:r>
              <a:rPr lang="en-US" sz="1000" b="1" dirty="0">
                <a:solidFill>
                  <a:schemeClr val="accent3"/>
                </a:solidFill>
                <a:latin typeface="+mj-lt"/>
              </a:rPr>
              <a:t>Nigeria. In southern Africa, above-average rainfall was observed over </a:t>
            </a:r>
            <a:r>
              <a:rPr lang="en-US" sz="1000" b="1" dirty="0" smtClean="0">
                <a:solidFill>
                  <a:schemeClr val="accent3"/>
                </a:solidFill>
                <a:latin typeface="+mj-lt"/>
              </a:rPr>
              <a:t>western and much of northern Angola</a:t>
            </a:r>
            <a:r>
              <a:rPr lang="en-US" sz="1000" b="1" dirty="0">
                <a:solidFill>
                  <a:schemeClr val="accent3"/>
                </a:solidFill>
                <a:latin typeface="+mj-lt"/>
              </a:rPr>
              <a:t>, </a:t>
            </a:r>
            <a:r>
              <a:rPr lang="en-US" sz="1000" b="1" dirty="0" smtClean="0">
                <a:solidFill>
                  <a:schemeClr val="accent3"/>
                </a:solidFill>
                <a:latin typeface="+mj-lt"/>
              </a:rPr>
              <a:t>northwestern </a:t>
            </a:r>
            <a:r>
              <a:rPr lang="en-US" sz="1000" b="1" dirty="0">
                <a:solidFill>
                  <a:schemeClr val="accent3"/>
                </a:solidFill>
                <a:latin typeface="+mj-lt"/>
              </a:rPr>
              <a:t>Namibia, </a:t>
            </a:r>
            <a:r>
              <a:rPr lang="en-US" sz="1000" b="1" dirty="0" smtClean="0">
                <a:solidFill>
                  <a:schemeClr val="accent3"/>
                </a:solidFill>
                <a:latin typeface="+mj-lt"/>
              </a:rPr>
              <a:t>northeastern and parts of central </a:t>
            </a:r>
            <a:r>
              <a:rPr lang="en-US" sz="1000" b="1" dirty="0">
                <a:solidFill>
                  <a:schemeClr val="accent3"/>
                </a:solidFill>
                <a:latin typeface="+mj-lt"/>
              </a:rPr>
              <a:t>Zambia, </a:t>
            </a:r>
            <a:r>
              <a:rPr lang="en-US" sz="1000" b="1" dirty="0" smtClean="0">
                <a:solidFill>
                  <a:schemeClr val="accent3"/>
                </a:solidFill>
                <a:latin typeface="+mj-lt"/>
              </a:rPr>
              <a:t>southeastern </a:t>
            </a:r>
            <a:r>
              <a:rPr lang="en-US" sz="1000" b="1" dirty="0" smtClean="0">
                <a:solidFill>
                  <a:schemeClr val="accent3"/>
                </a:solidFill>
                <a:latin typeface="+mj-lt"/>
              </a:rPr>
              <a:t>and northwestern Zimbabwe</a:t>
            </a:r>
            <a:r>
              <a:rPr lang="en-US" sz="1000" b="1" dirty="0">
                <a:solidFill>
                  <a:schemeClr val="accent3"/>
                </a:solidFill>
                <a:latin typeface="+mj-lt"/>
              </a:rPr>
              <a:t>, </a:t>
            </a:r>
            <a:r>
              <a:rPr lang="en-US" sz="1000" b="1" dirty="0" smtClean="0">
                <a:solidFill>
                  <a:schemeClr val="accent3"/>
                </a:solidFill>
                <a:latin typeface="+mj-lt"/>
              </a:rPr>
              <a:t>southwestern Botswana, southern and </a:t>
            </a:r>
            <a:r>
              <a:rPr lang="en-US" sz="1000" b="1" dirty="0" smtClean="0">
                <a:solidFill>
                  <a:schemeClr val="accent3"/>
                </a:solidFill>
                <a:latin typeface="+mj-lt"/>
              </a:rPr>
              <a:t>northern </a:t>
            </a:r>
            <a:r>
              <a:rPr lang="en-US" sz="1000" b="1" dirty="0" smtClean="0">
                <a:solidFill>
                  <a:schemeClr val="accent3"/>
                </a:solidFill>
                <a:latin typeface="+mj-lt"/>
              </a:rPr>
              <a:t>Mozambique</a:t>
            </a:r>
            <a:r>
              <a:rPr lang="en-US" sz="1000" b="1" dirty="0">
                <a:solidFill>
                  <a:schemeClr val="accent3"/>
                </a:solidFill>
                <a:latin typeface="+mj-lt"/>
              </a:rPr>
              <a:t>, eastern </a:t>
            </a:r>
            <a:r>
              <a:rPr lang="en-US" sz="1000" b="1" dirty="0" smtClean="0">
                <a:solidFill>
                  <a:schemeClr val="accent3"/>
                </a:solidFill>
                <a:latin typeface="+mj-lt"/>
              </a:rPr>
              <a:t>and parts of central South </a:t>
            </a:r>
            <a:r>
              <a:rPr lang="en-US" sz="1000" b="1" dirty="0">
                <a:solidFill>
                  <a:schemeClr val="accent3"/>
                </a:solidFill>
                <a:latin typeface="+mj-lt"/>
              </a:rPr>
              <a:t>Africa, Eswatini, Lesotho, </a:t>
            </a:r>
            <a:r>
              <a:rPr lang="en-US" sz="1000" b="1" dirty="0" smtClean="0">
                <a:solidFill>
                  <a:schemeClr val="accent3"/>
                </a:solidFill>
                <a:latin typeface="+mj-lt"/>
              </a:rPr>
              <a:t>northern and parts of central Malawi, and </a:t>
            </a:r>
            <a:r>
              <a:rPr lang="en-US" sz="1000" b="1" dirty="0">
                <a:solidFill>
                  <a:schemeClr val="accent3"/>
                </a:solidFill>
                <a:latin typeface="+mj-lt"/>
              </a:rPr>
              <a:t>pockets of </a:t>
            </a:r>
            <a:r>
              <a:rPr lang="en-US" sz="1000" b="1" dirty="0" smtClean="0">
                <a:solidFill>
                  <a:schemeClr val="accent3"/>
                </a:solidFill>
                <a:latin typeface="+mj-lt"/>
              </a:rPr>
              <a:t>northern, east-central, southeastern, and southwestern </a:t>
            </a:r>
            <a:r>
              <a:rPr lang="en-US" sz="1000" b="1" dirty="0" smtClean="0">
                <a:solidFill>
                  <a:schemeClr val="accent3"/>
                </a:solidFill>
                <a:latin typeface="+mj-lt"/>
              </a:rPr>
              <a:t>Madagascar</a:t>
            </a:r>
            <a:r>
              <a:rPr lang="en-US" sz="1000" b="1" dirty="0">
                <a:solidFill>
                  <a:schemeClr val="accent3"/>
                </a:solidFill>
                <a:latin typeface="+mj-lt"/>
              </a:rPr>
              <a:t>. Below-average rainfall was observed over </a:t>
            </a:r>
            <a:r>
              <a:rPr lang="en-US" sz="1000" b="1" dirty="0" smtClean="0">
                <a:solidFill>
                  <a:schemeClr val="accent3"/>
                </a:solidFill>
                <a:latin typeface="+mj-lt"/>
              </a:rPr>
              <a:t>much of eastern and parts of central </a:t>
            </a:r>
            <a:r>
              <a:rPr lang="en-US" sz="1000" b="1" dirty="0">
                <a:solidFill>
                  <a:schemeClr val="accent3"/>
                </a:solidFill>
                <a:latin typeface="+mj-lt"/>
              </a:rPr>
              <a:t>Angola, </a:t>
            </a:r>
            <a:r>
              <a:rPr lang="en-US" sz="1000" b="1" dirty="0" smtClean="0">
                <a:solidFill>
                  <a:schemeClr val="accent3"/>
                </a:solidFill>
                <a:latin typeface="+mj-lt"/>
              </a:rPr>
              <a:t>northeastern </a:t>
            </a:r>
            <a:r>
              <a:rPr lang="en-US" sz="1000" b="1" dirty="0">
                <a:solidFill>
                  <a:schemeClr val="accent3"/>
                </a:solidFill>
                <a:latin typeface="+mj-lt"/>
              </a:rPr>
              <a:t>Namibia, </a:t>
            </a:r>
            <a:r>
              <a:rPr lang="en-US" sz="1000" b="1" dirty="0" smtClean="0">
                <a:solidFill>
                  <a:schemeClr val="accent3"/>
                </a:solidFill>
                <a:latin typeface="+mj-lt"/>
              </a:rPr>
              <a:t>western </a:t>
            </a:r>
            <a:r>
              <a:rPr lang="en-US" sz="1000" b="1" dirty="0">
                <a:solidFill>
                  <a:schemeClr val="accent3"/>
                </a:solidFill>
                <a:latin typeface="+mj-lt"/>
              </a:rPr>
              <a:t>and </a:t>
            </a:r>
            <a:r>
              <a:rPr lang="en-US" sz="1000" b="1" dirty="0" smtClean="0">
                <a:solidFill>
                  <a:schemeClr val="accent3"/>
                </a:solidFill>
                <a:latin typeface="+mj-lt"/>
              </a:rPr>
              <a:t>southeastern </a:t>
            </a:r>
            <a:r>
              <a:rPr lang="en-US" sz="1000" b="1" dirty="0">
                <a:solidFill>
                  <a:schemeClr val="accent3"/>
                </a:solidFill>
                <a:latin typeface="+mj-lt"/>
              </a:rPr>
              <a:t>Zambia, </a:t>
            </a:r>
            <a:r>
              <a:rPr lang="en-US" sz="1000" b="1" dirty="0" smtClean="0">
                <a:solidFill>
                  <a:schemeClr val="accent3"/>
                </a:solidFill>
                <a:latin typeface="+mj-lt"/>
              </a:rPr>
              <a:t>much of central and northern Botswana</a:t>
            </a:r>
            <a:r>
              <a:rPr lang="en-US" sz="1000" b="1" dirty="0">
                <a:solidFill>
                  <a:schemeClr val="accent3"/>
                </a:solidFill>
                <a:latin typeface="+mj-lt"/>
              </a:rPr>
              <a:t>, </a:t>
            </a:r>
            <a:r>
              <a:rPr lang="en-US" sz="1000" b="1" dirty="0" smtClean="0">
                <a:solidFill>
                  <a:schemeClr val="accent3"/>
                </a:solidFill>
                <a:latin typeface="+mj-lt"/>
              </a:rPr>
              <a:t>much of western</a:t>
            </a:r>
            <a:r>
              <a:rPr lang="en-US" sz="1000" b="1" dirty="0">
                <a:solidFill>
                  <a:schemeClr val="accent3"/>
                </a:solidFill>
                <a:latin typeface="+mj-lt"/>
              </a:rPr>
              <a:t>, northern, </a:t>
            </a:r>
            <a:r>
              <a:rPr lang="en-US" sz="1000" b="1" dirty="0" smtClean="0">
                <a:solidFill>
                  <a:schemeClr val="accent3"/>
                </a:solidFill>
                <a:latin typeface="+mj-lt"/>
              </a:rPr>
              <a:t>central, </a:t>
            </a:r>
            <a:r>
              <a:rPr lang="en-US" sz="1000" b="1" dirty="0">
                <a:solidFill>
                  <a:schemeClr val="accent3"/>
                </a:solidFill>
                <a:latin typeface="+mj-lt"/>
              </a:rPr>
              <a:t>and eastern Zimbabwe, </a:t>
            </a:r>
            <a:r>
              <a:rPr lang="en-US" sz="1000" b="1" dirty="0" smtClean="0">
                <a:solidFill>
                  <a:schemeClr val="accent3"/>
                </a:solidFill>
                <a:latin typeface="+mj-lt"/>
              </a:rPr>
              <a:t>southwestern </a:t>
            </a:r>
            <a:r>
              <a:rPr lang="en-US" sz="1000" b="1" dirty="0">
                <a:solidFill>
                  <a:schemeClr val="accent3"/>
                </a:solidFill>
                <a:latin typeface="+mj-lt"/>
              </a:rPr>
              <a:t>and </a:t>
            </a:r>
            <a:r>
              <a:rPr lang="en-US" sz="1000" b="1" dirty="0" smtClean="0">
                <a:solidFill>
                  <a:schemeClr val="accent3"/>
                </a:solidFill>
                <a:latin typeface="+mj-lt"/>
              </a:rPr>
              <a:t>parts of north-central </a:t>
            </a:r>
            <a:r>
              <a:rPr lang="en-US" sz="1000" b="1" dirty="0">
                <a:solidFill>
                  <a:schemeClr val="accent3"/>
                </a:solidFill>
                <a:latin typeface="+mj-lt"/>
              </a:rPr>
              <a:t>South Africa, central </a:t>
            </a:r>
            <a:r>
              <a:rPr lang="en-US" sz="1000" b="1" dirty="0" smtClean="0">
                <a:solidFill>
                  <a:schemeClr val="accent3"/>
                </a:solidFill>
                <a:latin typeface="+mj-lt"/>
              </a:rPr>
              <a:t>Mozambique</a:t>
            </a:r>
            <a:r>
              <a:rPr lang="en-US" sz="1000" b="1" dirty="0" smtClean="0">
                <a:solidFill>
                  <a:schemeClr val="accent3"/>
                </a:solidFill>
                <a:latin typeface="+mj-lt"/>
              </a:rPr>
              <a:t>, </a:t>
            </a:r>
            <a:r>
              <a:rPr lang="en-US" sz="1000" b="1" dirty="0" smtClean="0">
                <a:solidFill>
                  <a:schemeClr val="accent3"/>
                </a:solidFill>
                <a:latin typeface="+mj-lt"/>
              </a:rPr>
              <a:t>southern</a:t>
            </a:r>
            <a:r>
              <a:rPr lang="en-US" sz="1000" b="1" dirty="0" smtClean="0">
                <a:solidFill>
                  <a:schemeClr val="accent3"/>
                </a:solidFill>
                <a:latin typeface="+mj-lt"/>
              </a:rPr>
              <a:t> </a:t>
            </a:r>
            <a:r>
              <a:rPr lang="en-US" sz="1000" b="1" dirty="0">
                <a:solidFill>
                  <a:schemeClr val="accent3"/>
                </a:solidFill>
                <a:latin typeface="+mj-lt"/>
              </a:rPr>
              <a:t>Malawi, </a:t>
            </a:r>
            <a:r>
              <a:rPr lang="en-US" sz="1000" b="1" dirty="0" smtClean="0">
                <a:solidFill>
                  <a:schemeClr val="accent3"/>
                </a:solidFill>
                <a:latin typeface="+mj-lt"/>
              </a:rPr>
              <a:t>Comoros, and </a:t>
            </a:r>
            <a:r>
              <a:rPr lang="en-US" sz="1000" b="1" dirty="0">
                <a:solidFill>
                  <a:schemeClr val="accent3"/>
                </a:solidFill>
                <a:latin typeface="+mj-lt"/>
              </a:rPr>
              <a:t>western, southern, </a:t>
            </a:r>
            <a:r>
              <a:rPr lang="en-US" sz="1000" b="1" dirty="0" smtClean="0">
                <a:solidFill>
                  <a:schemeClr val="accent3"/>
                </a:solidFill>
                <a:latin typeface="+mj-lt"/>
              </a:rPr>
              <a:t>central, </a:t>
            </a:r>
            <a:r>
              <a:rPr lang="en-US" sz="1000" b="1" dirty="0">
                <a:solidFill>
                  <a:schemeClr val="accent3"/>
                </a:solidFill>
                <a:latin typeface="+mj-lt"/>
              </a:rPr>
              <a:t>and eastern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615787"/>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a:t>
            </a:r>
            <a:r>
              <a:rPr lang="en-US" sz="1000" b="1" dirty="0" smtClean="0">
                <a:solidFill>
                  <a:schemeClr val="lt1"/>
                </a:solidFill>
              </a:rPr>
              <a:t>east-central </a:t>
            </a:r>
            <a:r>
              <a:rPr lang="en-US" sz="1000" b="1" dirty="0">
                <a:solidFill>
                  <a:schemeClr val="lt1"/>
                </a:solidFill>
              </a:rPr>
              <a:t>and southern Uganda, </a:t>
            </a:r>
            <a:r>
              <a:rPr lang="en-US" sz="1000" b="1" dirty="0" smtClean="0">
                <a:solidFill>
                  <a:schemeClr val="lt1"/>
                </a:solidFill>
              </a:rPr>
              <a:t>southwestern </a:t>
            </a:r>
            <a:r>
              <a:rPr lang="en-US" sz="1000" b="1" dirty="0">
                <a:solidFill>
                  <a:schemeClr val="lt1"/>
                </a:solidFill>
              </a:rPr>
              <a:t>and </a:t>
            </a:r>
            <a:r>
              <a:rPr lang="en-US" sz="1000" b="1" dirty="0" smtClean="0">
                <a:solidFill>
                  <a:schemeClr val="lt1"/>
                </a:solidFill>
              </a:rPr>
              <a:t>southeastern </a:t>
            </a:r>
            <a:r>
              <a:rPr lang="en-US" sz="1000" b="1" dirty="0">
                <a:solidFill>
                  <a:schemeClr val="lt1"/>
                </a:solidFill>
              </a:rPr>
              <a:t>Kenya, </a:t>
            </a:r>
            <a:r>
              <a:rPr lang="en-US" sz="1000" b="1" dirty="0" smtClean="0">
                <a:solidFill>
                  <a:schemeClr val="lt1"/>
                </a:solidFill>
              </a:rPr>
              <a:t>Burundi, Rwanda</a:t>
            </a:r>
            <a:r>
              <a:rPr lang="en-US" sz="1000" b="1" dirty="0">
                <a:solidFill>
                  <a:schemeClr val="lt1"/>
                </a:solidFill>
              </a:rPr>
              <a:t>, </a:t>
            </a:r>
            <a:r>
              <a:rPr lang="en-US" sz="1000" b="1" dirty="0" smtClean="0">
                <a:solidFill>
                  <a:schemeClr val="lt1"/>
                </a:solidFill>
              </a:rPr>
              <a:t>and </a:t>
            </a:r>
            <a:r>
              <a:rPr lang="en-US" sz="1000" b="1" dirty="0" smtClean="0">
                <a:solidFill>
                  <a:schemeClr val="lt1"/>
                </a:solidFill>
              </a:rPr>
              <a:t>far southeastern </a:t>
            </a:r>
            <a:r>
              <a:rPr lang="en-US" sz="1000" b="1" dirty="0">
                <a:solidFill>
                  <a:schemeClr val="lt1"/>
                </a:solidFill>
              </a:rPr>
              <a:t>Somalia. Rainfall was below-average over </a:t>
            </a:r>
            <a:r>
              <a:rPr lang="en-US" sz="1000" b="1" dirty="0" smtClean="0">
                <a:solidFill>
                  <a:schemeClr val="lt1"/>
                </a:solidFill>
              </a:rPr>
              <a:t>southwestern </a:t>
            </a:r>
            <a:r>
              <a:rPr lang="en-US" sz="1000" b="1" dirty="0">
                <a:solidFill>
                  <a:schemeClr val="lt1"/>
                </a:solidFill>
              </a:rPr>
              <a:t>Ethiopia, northern, </a:t>
            </a:r>
            <a:r>
              <a:rPr lang="en-US" sz="1000" b="1" dirty="0" smtClean="0">
                <a:solidFill>
                  <a:schemeClr val="lt1"/>
                </a:solidFill>
              </a:rPr>
              <a:t>central, </a:t>
            </a:r>
            <a:r>
              <a:rPr lang="en-US" sz="1000" b="1" dirty="0">
                <a:solidFill>
                  <a:schemeClr val="lt1"/>
                </a:solidFill>
              </a:rPr>
              <a:t>and </a:t>
            </a:r>
            <a:r>
              <a:rPr lang="en-US" sz="1000" b="1" dirty="0" smtClean="0">
                <a:solidFill>
                  <a:schemeClr val="lt1"/>
                </a:solidFill>
              </a:rPr>
              <a:t>south-central </a:t>
            </a:r>
            <a:r>
              <a:rPr lang="en-US" sz="1000" b="1" dirty="0" smtClean="0">
                <a:solidFill>
                  <a:schemeClr val="lt1"/>
                </a:solidFill>
              </a:rPr>
              <a:t>Kenya, southeastern and southwestern South </a:t>
            </a:r>
            <a:r>
              <a:rPr lang="en-US" sz="1000" b="1" dirty="0" smtClean="0">
                <a:solidFill>
                  <a:schemeClr val="lt1"/>
                </a:solidFill>
              </a:rPr>
              <a:t>Sudan, and parts of </a:t>
            </a:r>
            <a:r>
              <a:rPr lang="en-US" sz="1000" b="1" dirty="0" smtClean="0">
                <a:solidFill>
                  <a:schemeClr val="lt1"/>
                </a:solidFill>
              </a:rPr>
              <a:t>northwestern Uganda. </a:t>
            </a:r>
            <a:r>
              <a:rPr lang="en-US" sz="1000" b="1" dirty="0">
                <a:solidFill>
                  <a:schemeClr val="lt1"/>
                </a:solidFill>
              </a:rPr>
              <a:t>In Central Africa, rainfall was above-average </a:t>
            </a:r>
            <a:r>
              <a:rPr lang="en-US" sz="1000" b="1" dirty="0" smtClean="0">
                <a:solidFill>
                  <a:schemeClr val="lt1"/>
                </a:solidFill>
              </a:rPr>
              <a:t>across southwestern and east-central </a:t>
            </a:r>
            <a:r>
              <a:rPr lang="en-US" sz="1000" b="1" dirty="0">
                <a:solidFill>
                  <a:schemeClr val="lt1"/>
                </a:solidFill>
              </a:rPr>
              <a:t>DRC, </a:t>
            </a:r>
            <a:r>
              <a:rPr lang="en-US" sz="1000" b="1" dirty="0" smtClean="0">
                <a:solidFill>
                  <a:schemeClr val="lt1"/>
                </a:solidFill>
              </a:rPr>
              <a:t>southwestern </a:t>
            </a:r>
            <a:r>
              <a:rPr lang="en-US" sz="1000" b="1" dirty="0">
                <a:solidFill>
                  <a:schemeClr val="lt1"/>
                </a:solidFill>
              </a:rPr>
              <a:t>Gabon, and </a:t>
            </a:r>
            <a:r>
              <a:rPr lang="en-US" sz="1000" b="1" dirty="0" smtClean="0">
                <a:solidFill>
                  <a:schemeClr val="lt1"/>
                </a:solidFill>
              </a:rPr>
              <a:t>southern </a:t>
            </a:r>
            <a:r>
              <a:rPr lang="en-US" sz="1000" b="1" dirty="0">
                <a:solidFill>
                  <a:schemeClr val="lt1"/>
                </a:solidFill>
              </a:rPr>
              <a:t>Congo. Below-average rainfall was observed in </a:t>
            </a:r>
            <a:r>
              <a:rPr lang="en-US" sz="1000" b="1" dirty="0" smtClean="0">
                <a:solidFill>
                  <a:schemeClr val="lt1"/>
                </a:solidFill>
              </a:rPr>
              <a:t>central and eastern </a:t>
            </a:r>
            <a:r>
              <a:rPr lang="en-US" sz="1000" b="1" dirty="0">
                <a:solidFill>
                  <a:schemeClr val="lt1"/>
                </a:solidFill>
              </a:rPr>
              <a:t>Equatorial Guinea, </a:t>
            </a:r>
            <a:r>
              <a:rPr lang="en-US" sz="1000" b="1" dirty="0" smtClean="0">
                <a:solidFill>
                  <a:schemeClr val="lt1"/>
                </a:solidFill>
              </a:rPr>
              <a:t>western, central, northern, </a:t>
            </a:r>
            <a:r>
              <a:rPr lang="en-US" sz="1000" b="1" dirty="0">
                <a:solidFill>
                  <a:schemeClr val="lt1"/>
                </a:solidFill>
              </a:rPr>
              <a:t>and eastern Gabon, </a:t>
            </a:r>
            <a:r>
              <a:rPr lang="en-US" sz="1000" b="1" dirty="0" smtClean="0">
                <a:solidFill>
                  <a:schemeClr val="lt1"/>
                </a:solidFill>
              </a:rPr>
              <a:t>parts of northern and central </a:t>
            </a:r>
            <a:r>
              <a:rPr lang="en-US" sz="1000" b="1" dirty="0">
                <a:solidFill>
                  <a:schemeClr val="lt1"/>
                </a:solidFill>
              </a:rPr>
              <a:t>Congo, </a:t>
            </a:r>
            <a:r>
              <a:rPr lang="en-US" sz="1000" b="1" dirty="0" smtClean="0">
                <a:solidFill>
                  <a:schemeClr val="lt1"/>
                </a:solidFill>
              </a:rPr>
              <a:t>much of </a:t>
            </a:r>
            <a:r>
              <a:rPr lang="en-US" sz="1000" b="1" dirty="0" smtClean="0">
                <a:solidFill>
                  <a:schemeClr val="lt1"/>
                </a:solidFill>
              </a:rPr>
              <a:t>southeastern </a:t>
            </a:r>
            <a:r>
              <a:rPr lang="en-US" sz="1000" b="1" dirty="0" smtClean="0">
                <a:solidFill>
                  <a:schemeClr val="lt1"/>
                </a:solidFill>
              </a:rPr>
              <a:t>and </a:t>
            </a:r>
            <a:r>
              <a:rPr lang="en-US" sz="1000" b="1" dirty="0" smtClean="0">
                <a:solidFill>
                  <a:schemeClr val="lt1"/>
                </a:solidFill>
              </a:rPr>
              <a:t>northern</a:t>
            </a:r>
            <a:r>
              <a:rPr lang="en-US" sz="1000" b="1" dirty="0" smtClean="0">
                <a:solidFill>
                  <a:schemeClr val="lt1"/>
                </a:solidFill>
              </a:rPr>
              <a:t> </a:t>
            </a:r>
            <a:r>
              <a:rPr lang="en-US" sz="1000" b="1" dirty="0">
                <a:solidFill>
                  <a:schemeClr val="lt1"/>
                </a:solidFill>
              </a:rPr>
              <a:t>DRC, </a:t>
            </a:r>
            <a:r>
              <a:rPr lang="en-US" sz="1000" b="1" dirty="0" smtClean="0">
                <a:solidFill>
                  <a:schemeClr val="lt1"/>
                </a:solidFill>
              </a:rPr>
              <a:t>southwestern CAR, and </a:t>
            </a:r>
            <a:r>
              <a:rPr lang="en-US" sz="1000" b="1" dirty="0" smtClean="0">
                <a:solidFill>
                  <a:schemeClr val="lt1"/>
                </a:solidFill>
              </a:rPr>
              <a:t>southern </a:t>
            </a:r>
            <a:r>
              <a:rPr lang="en-US" sz="1000" b="1" dirty="0">
                <a:solidFill>
                  <a:schemeClr val="lt1"/>
                </a:solidFill>
              </a:rPr>
              <a:t>Cameroon. In West Africa, rainfall was </a:t>
            </a:r>
            <a:r>
              <a:rPr lang="en-US" sz="1000" b="1" dirty="0" smtClean="0">
                <a:solidFill>
                  <a:schemeClr val="lt1"/>
                </a:solidFill>
              </a:rPr>
              <a:t>below-average from </a:t>
            </a:r>
            <a:r>
              <a:rPr lang="en-US" sz="1000" b="1" dirty="0" smtClean="0">
                <a:solidFill>
                  <a:schemeClr val="lt1"/>
                </a:solidFill>
              </a:rPr>
              <a:t>coastal areas of Liberia </a:t>
            </a:r>
            <a:r>
              <a:rPr lang="en-US" sz="1000" b="1" dirty="0" smtClean="0">
                <a:solidFill>
                  <a:schemeClr val="lt1"/>
                </a:solidFill>
              </a:rPr>
              <a:t>to southern Nigeria. In </a:t>
            </a:r>
            <a:r>
              <a:rPr lang="en-US" sz="1000" b="1" dirty="0">
                <a:solidFill>
                  <a:schemeClr val="lt1"/>
                </a:solidFill>
              </a:rPr>
              <a:t>southern Africa, above-average rainfall was observed </a:t>
            </a:r>
            <a:r>
              <a:rPr lang="en-US" sz="1000" b="1" dirty="0" smtClean="0">
                <a:solidFill>
                  <a:schemeClr val="lt1"/>
                </a:solidFill>
              </a:rPr>
              <a:t>in western </a:t>
            </a:r>
            <a:r>
              <a:rPr lang="en-US" sz="1000" b="1" dirty="0" smtClean="0">
                <a:solidFill>
                  <a:schemeClr val="lt1"/>
                </a:solidFill>
              </a:rPr>
              <a:t>and northern Angola</a:t>
            </a:r>
            <a:r>
              <a:rPr lang="en-US" sz="1000" b="1" dirty="0" smtClean="0">
                <a:solidFill>
                  <a:schemeClr val="lt1"/>
                </a:solidFill>
              </a:rPr>
              <a:t>, northwestern Namibia, south-central and northeastern Zambia, southern and parts of </a:t>
            </a:r>
            <a:r>
              <a:rPr lang="en-US" sz="1000" b="1" dirty="0" smtClean="0">
                <a:solidFill>
                  <a:schemeClr val="lt1"/>
                </a:solidFill>
              </a:rPr>
              <a:t>northern </a:t>
            </a:r>
            <a:r>
              <a:rPr lang="en-US" sz="1000" b="1" dirty="0" smtClean="0">
                <a:solidFill>
                  <a:schemeClr val="lt1"/>
                </a:solidFill>
              </a:rPr>
              <a:t>Mozambique, southern and northwestern Zimbabwe, southern Botswana, Lesotho, </a:t>
            </a:r>
            <a:r>
              <a:rPr lang="en-US" sz="1000" b="1" dirty="0" err="1" smtClean="0">
                <a:solidFill>
                  <a:schemeClr val="lt1"/>
                </a:solidFill>
              </a:rPr>
              <a:t>Eswatini</a:t>
            </a:r>
            <a:r>
              <a:rPr lang="en-US" sz="1000" b="1" dirty="0" smtClean="0">
                <a:solidFill>
                  <a:schemeClr val="lt1"/>
                </a:solidFill>
              </a:rPr>
              <a:t>, </a:t>
            </a:r>
            <a:r>
              <a:rPr lang="en-US" sz="1000" b="1" dirty="0" smtClean="0">
                <a:solidFill>
                  <a:schemeClr val="lt1"/>
                </a:solidFill>
              </a:rPr>
              <a:t>eastern </a:t>
            </a:r>
            <a:r>
              <a:rPr lang="en-US" sz="1000" b="1" dirty="0" smtClean="0">
                <a:solidFill>
                  <a:schemeClr val="lt1"/>
                </a:solidFill>
              </a:rPr>
              <a:t>and central South </a:t>
            </a:r>
            <a:r>
              <a:rPr lang="en-US" sz="1000" b="1" dirty="0" smtClean="0">
                <a:solidFill>
                  <a:schemeClr val="lt1"/>
                </a:solidFill>
              </a:rPr>
              <a:t>Africa, and southern and east-central Madagascar. </a:t>
            </a:r>
            <a:r>
              <a:rPr lang="en-US" sz="1000" b="1" dirty="0">
                <a:solidFill>
                  <a:schemeClr val="lt1"/>
                </a:solidFill>
              </a:rPr>
              <a:t>Below-average rainfall was observed </a:t>
            </a:r>
            <a:r>
              <a:rPr lang="en-US" sz="1000" b="1" dirty="0" smtClean="0">
                <a:solidFill>
                  <a:schemeClr val="lt1"/>
                </a:solidFill>
              </a:rPr>
              <a:t>in central and eastern Angola, </a:t>
            </a:r>
            <a:r>
              <a:rPr lang="en-US" sz="1000" b="1" dirty="0" smtClean="0">
                <a:solidFill>
                  <a:schemeClr val="lt1"/>
                </a:solidFill>
              </a:rPr>
              <a:t>western and </a:t>
            </a:r>
            <a:r>
              <a:rPr lang="en-US" sz="1000" b="1" dirty="0" smtClean="0">
                <a:solidFill>
                  <a:schemeClr val="lt1"/>
                </a:solidFill>
              </a:rPr>
              <a:t>southeastern Zambia, western and northeastern Zimbabwe, northern Botswana, northeastern </a:t>
            </a:r>
            <a:r>
              <a:rPr lang="en-US" sz="1000" b="1" dirty="0" smtClean="0">
                <a:solidFill>
                  <a:schemeClr val="lt1"/>
                </a:solidFill>
              </a:rPr>
              <a:t>and central Namibia</a:t>
            </a:r>
            <a:r>
              <a:rPr lang="en-US" sz="1000" b="1" dirty="0" smtClean="0">
                <a:solidFill>
                  <a:schemeClr val="lt1"/>
                </a:solidFill>
              </a:rPr>
              <a:t>, central and </a:t>
            </a:r>
            <a:r>
              <a:rPr lang="en-US" sz="1000" b="1" dirty="0" smtClean="0">
                <a:solidFill>
                  <a:schemeClr val="lt1"/>
                </a:solidFill>
              </a:rPr>
              <a:t>northeastern </a:t>
            </a:r>
            <a:r>
              <a:rPr lang="en-US" sz="1000" b="1" dirty="0" smtClean="0">
                <a:solidFill>
                  <a:schemeClr val="lt1"/>
                </a:solidFill>
              </a:rPr>
              <a:t>Mozambique, </a:t>
            </a:r>
            <a:r>
              <a:rPr lang="en-US" sz="1000" b="1" dirty="0" smtClean="0">
                <a:solidFill>
                  <a:schemeClr val="lt1"/>
                </a:solidFill>
              </a:rPr>
              <a:t>southern and west-central Malawi</a:t>
            </a:r>
            <a:r>
              <a:rPr lang="en-US" sz="1000" b="1" dirty="0" smtClean="0">
                <a:solidFill>
                  <a:schemeClr val="lt1"/>
                </a:solidFill>
              </a:rPr>
              <a:t>, </a:t>
            </a:r>
            <a:r>
              <a:rPr lang="en-US" sz="1000" b="1" dirty="0" smtClean="0">
                <a:solidFill>
                  <a:schemeClr val="lt1"/>
                </a:solidFill>
              </a:rPr>
              <a:t>Comoros, and </a:t>
            </a:r>
            <a:r>
              <a:rPr lang="en-US" sz="1000" b="1" dirty="0" smtClean="0">
                <a:solidFill>
                  <a:schemeClr val="lt1"/>
                </a:solidFill>
              </a:rPr>
              <a:t>west-central and northern</a:t>
            </a:r>
            <a:r>
              <a:rPr lang="en-US" sz="1000" b="1" dirty="0" smtClean="0">
                <a:solidFill>
                  <a:schemeClr val="lt1"/>
                </a:solidFill>
              </a:rPr>
              <a:t> </a:t>
            </a:r>
            <a:r>
              <a:rPr lang="en-US" sz="1000" b="1" dirty="0" smtClean="0">
                <a:solidFill>
                  <a:schemeClr val="lt1"/>
                </a:solidFill>
              </a:rPr>
              <a:t>Madagascar.</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877982"/>
            <a:ext cx="8985067" cy="1785064"/>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pockets of southwestern Ethiopia, eastern and central Uganda, southern and much of western Kenya, and northern, eastern, and southern Tanzania. Below-average rainfall was observed over parts of west-central Tanzania and southern Burundi. In central Africa, above-average rainfall was observed over parts of southeastern DRC. Rainfall was below-average over much of central and southern DRC, central and parts of southern Congo, central and southern Gabon, and parts of southern Equatorial Guinea. In West Africa, rainfall was above normal in southern Cote d’Ivoire and southern Ghana. In southern Africa, rainfall was above-average over parts of central and northeastern Angola, northern and parts of far eastern Zambia, northern and parts of central Malawi, northern Mozambique, north-central and parts of east-central Namibia, south-central Botswana, south-central South Africa, and southern Madagascar. Below-average rainfall was observed over northern, east-central, southwestern, and southeastern Angola,  southern Zambia, central and southern Mozambique, Zimbabwe, northern and eastern Botswana, northwestern, northeastern, and parts of central Namibia, parts of central and eastern South Africa, Comoros, and northern and west-central Madagascar. </a:t>
            </a:r>
          </a:p>
          <a:p>
            <a:pPr algn="just"/>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near Tanzania/northern Mozambique </a:t>
            </a:r>
            <a:r>
              <a:rPr lang="en-US" sz="1200" b="1" dirty="0" smtClean="0">
                <a:solidFill>
                  <a:schemeClr val="bg1"/>
                </a:solidFill>
              </a:rPr>
              <a:t>may </a:t>
            </a:r>
            <a:r>
              <a:rPr lang="en-US" sz="1200" b="1" dirty="0">
                <a:solidFill>
                  <a:schemeClr val="bg1"/>
                </a:solidFill>
              </a:rPr>
              <a:t>have contributed to the observed above-average rainfall in </a:t>
            </a:r>
            <a:r>
              <a:rPr lang="en-US" sz="1200" b="1" dirty="0" smtClean="0">
                <a:solidFill>
                  <a:schemeClr val="bg1"/>
                </a:solidFill>
              </a:rPr>
              <a:t>the region</a:t>
            </a:r>
            <a:r>
              <a:rPr lang="en-US" sz="1200" b="1" dirty="0" smtClean="0">
                <a:solidFill>
                  <a:schemeClr val="bg1"/>
                </a:solidFill>
              </a:rPr>
              <a:t>. </a:t>
            </a:r>
            <a:r>
              <a:rPr lang="en-US" sz="1200" b="1" dirty="0">
                <a:solidFill>
                  <a:schemeClr val="bg1"/>
                </a:solidFill>
              </a:rPr>
              <a:t>At </a:t>
            </a:r>
            <a:r>
              <a:rPr lang="en-US" sz="1200" b="1" dirty="0" smtClean="0">
                <a:solidFill>
                  <a:schemeClr val="bg1"/>
                </a:solidFill>
              </a:rPr>
              <a:t>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upper-level convergence near Zimbabwe/central Mozambique may </a:t>
            </a:r>
            <a:r>
              <a:rPr lang="en-US" sz="1200" b="1" dirty="0">
                <a:solidFill>
                  <a:schemeClr val="bg1"/>
                </a:solidFill>
              </a:rPr>
              <a:t>have contributed to the observed </a:t>
            </a:r>
            <a:r>
              <a:rPr lang="en-US" sz="1200" b="1" dirty="0" smtClean="0">
                <a:solidFill>
                  <a:schemeClr val="bg1"/>
                </a:solidFill>
              </a:rPr>
              <a:t>below-average rainfall in that region.</a:t>
            </a:r>
            <a:endParaRPr lang="en-US" sz="1200" dirty="0">
              <a:solidFill>
                <a:schemeClr val="bg1"/>
              </a:solidFill>
            </a:endParaRPr>
          </a:p>
          <a:p>
            <a:pPr algn="just">
              <a:buSzPts val="1200"/>
            </a:pP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208815">
            <a:off x="3371093" y="3561243"/>
            <a:ext cx="470517"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8;p7"/>
          <p:cNvSpPr/>
          <p:nvPr/>
        </p:nvSpPr>
        <p:spPr>
          <a:xfrm rot="208815">
            <a:off x="7107658" y="4151248"/>
            <a:ext cx="1151000" cy="50445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58265"/>
            <a:ext cx="882565" cy="158657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continuing </a:t>
            </a:r>
            <a:r>
              <a:rPr lang="en-US" sz="1100" b="1" dirty="0" smtClean="0">
                <a:solidFill>
                  <a:schemeClr val="lt1"/>
                </a:solidFill>
              </a:rPr>
              <a:t>deficits </a:t>
            </a:r>
            <a:r>
              <a:rPr lang="en-US" sz="1100" b="1" dirty="0" smtClean="0">
                <a:solidFill>
                  <a:schemeClr val="lt1"/>
                </a:solidFill>
              </a:rPr>
              <a:t>over </a:t>
            </a:r>
            <a:r>
              <a:rPr lang="en-US" sz="1100" b="1" dirty="0">
                <a:solidFill>
                  <a:schemeClr val="lt1"/>
                </a:solidFill>
              </a:rPr>
              <a:t>parts </a:t>
            </a:r>
            <a:r>
              <a:rPr lang="en-US" sz="1100" b="1" i="0" u="none" strike="noStrike" cap="none" dirty="0" smtClean="0">
                <a:solidFill>
                  <a:schemeClr val="lt1"/>
                </a:solidFill>
                <a:sym typeface="Arial"/>
              </a:rPr>
              <a:t>of western Zambia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much 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northeastern </a:t>
            </a:r>
            <a:r>
              <a:rPr lang="en-US" sz="1100" b="1" i="0" u="none" strike="noStrike" cap="none" dirty="0" smtClean="0">
                <a:solidFill>
                  <a:schemeClr val="lt1"/>
                </a:solidFill>
                <a:sym typeface="Arial"/>
              </a:rPr>
              <a:t>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moderate </a:t>
            </a:r>
            <a:r>
              <a:rPr lang="en-US" sz="1100" b="1" i="0" u="none" strike="noStrike" cap="none" dirty="0" smtClean="0">
                <a:solidFill>
                  <a:schemeClr val="lt1"/>
                </a:solidFill>
                <a:sym typeface="Arial"/>
              </a:rPr>
              <a:t>rainfall </a:t>
            </a:r>
            <a:r>
              <a:rPr lang="en-US" sz="1100" b="1" i="0" u="none" strike="noStrike" cap="none" dirty="0" smtClean="0">
                <a:solidFill>
                  <a:schemeClr val="lt1"/>
                </a:solidFill>
                <a:sym typeface="Arial"/>
              </a:rPr>
              <a:t>(top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09157" y="1522219"/>
            <a:ext cx="2253345" cy="731124"/>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27" y="556267"/>
            <a:ext cx="3479393" cy="27061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5" cy="27997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57852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16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22</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277232"/>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Burundi, central and southwestern Tanzania, southeastern DRC, central and parts of southeastern Angola, much of Zambia, northern and west-central Mozambique, northeastern and parts of central Zimbabwe, western </a:t>
            </a:r>
            <a:r>
              <a:rPr lang="en-US" sz="1100" b="1" dirty="0" err="1" smtClean="0">
                <a:solidFill>
                  <a:schemeClr val="lt1"/>
                </a:solidFill>
              </a:rPr>
              <a:t>Eswatini</a:t>
            </a:r>
            <a:r>
              <a:rPr lang="en-US" sz="1100" b="1" dirty="0" smtClean="0">
                <a:solidFill>
                  <a:schemeClr val="lt1"/>
                </a:solidFill>
              </a:rPr>
              <a:t>, Lesotho, southeastern South Africa, Malawi, northern, west-central, and parts of southern Madagascar, and Comoros.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a small area of northeastern and southwestern Tanzania, central and eastern Zambia, northeastern Zimbabwe, parts of northern and northwestern Mozambique, central Malawi, northern and parts of central Madagascar, and Comoros.</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09 </a:t>
            </a:r>
            <a:r>
              <a:rPr lang="en-US" sz="1600" b="1" dirty="0" smtClean="0">
                <a:solidFill>
                  <a:srgbClr val="FFFF00"/>
                </a:solidFill>
              </a:rPr>
              <a:t>– </a:t>
            </a:r>
            <a:r>
              <a:rPr lang="en-US" sz="1600" b="1" dirty="0" smtClean="0">
                <a:solidFill>
                  <a:srgbClr val="FFFF00"/>
                </a:solidFill>
              </a:rPr>
              <a:t>15</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4" cy="3159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5" cy="3159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3682</TotalTime>
  <Words>2638</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338</cp:revision>
  <cp:lastPrinted>2023-11-06T15:14:42Z</cp:lastPrinted>
  <dcterms:modified xsi:type="dcterms:W3CDTF">2024-01-08T18:37:55Z</dcterms:modified>
</cp:coreProperties>
</file>