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16"/>
    <p:restoredTop sz="94210"/>
  </p:normalViewPr>
  <p:slideViewPr>
    <p:cSldViewPr snapToGrid="0">
      <p:cViewPr varScale="1">
        <p:scale>
          <a:sx n="70" d="100"/>
          <a:sy n="70" d="100"/>
        </p:scale>
        <p:origin x="46" y="2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20</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November 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21</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Nov 2023</a:t>
            </a:r>
            <a:endParaRPr dirty="0"/>
          </a:p>
        </p:txBody>
      </p:sp>
      <p:pic>
        <p:nvPicPr>
          <p:cNvPr id="185" name="Google Shape;185;p10"/>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0" cy="4871940"/>
          </a:xfrm>
          <a:prstGeom prst="rect">
            <a:avLst/>
          </a:prstGeom>
          <a:noFill/>
          <a:ln>
            <a:noFill/>
          </a:ln>
        </p:spPr>
      </p:pic>
      <p:sp>
        <p:nvSpPr>
          <p:cNvPr id="186" name="Google Shape;186;p10"/>
          <p:cNvSpPr txBox="1"/>
          <p:nvPr/>
        </p:nvSpPr>
        <p:spPr>
          <a:xfrm>
            <a:off x="4242810" y="969512"/>
            <a:ext cx="4528500" cy="5262939"/>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total rainfall to be below-average (below the lower </a:t>
            </a:r>
            <a:r>
              <a:rPr lang="en-US" sz="1200" b="1" dirty="0" err="1">
                <a:solidFill>
                  <a:schemeClr val="bg1"/>
                </a:solidFill>
              </a:rPr>
              <a:t>tercile</a:t>
            </a:r>
            <a:r>
              <a:rPr lang="en-US" sz="1200" b="1" dirty="0">
                <a:solidFill>
                  <a:schemeClr val="bg1"/>
                </a:solidFill>
              </a:rPr>
              <a:t>) over Sierra Leone, eastern Angola, northeastern Namibia, much of Zambia, Botswana, Zimbabwe, Malawi, Mozambique, Lesotho, </a:t>
            </a:r>
            <a:r>
              <a:rPr lang="en-US" sz="1200" b="1" dirty="0" err="1">
                <a:solidFill>
                  <a:schemeClr val="bg1"/>
                </a:solidFill>
              </a:rPr>
              <a:t>Eswatini</a:t>
            </a:r>
            <a:r>
              <a:rPr lang="en-US" sz="1200" b="1" dirty="0">
                <a:solidFill>
                  <a:schemeClr val="bg1"/>
                </a:solidFill>
              </a:rPr>
              <a:t>, northern and central South Africa, and much of Madagascar. There is above 80% chance for below-average rainfall over southern Zambia, eastern Botswana, much of Zimbabwe, central and southern Mozambique, northern South Africa, and central and southern Madagascar.</a:t>
            </a:r>
          </a:p>
          <a:p>
            <a:pPr marL="457200" lvl="0" indent="-304800" algn="just">
              <a:buClr>
                <a:schemeClr val="lt1"/>
              </a:buClr>
              <a:buSzPts val="1200"/>
              <a:buAutoNum type="arabicPeriod"/>
            </a:pPr>
            <a:endParaRPr lang="en-US" sz="1200" b="1" dirty="0">
              <a:solidFill>
                <a:schemeClr val="bg1"/>
              </a:solidFill>
            </a:endParaRPr>
          </a:p>
          <a:p>
            <a:pPr marL="457200" lvl="0" indent="-304800" algn="just">
              <a:buClr>
                <a:schemeClr val="lt1"/>
              </a:buClr>
              <a:buSzPts val="1200"/>
              <a:buAutoNum type="arabicPeriod"/>
            </a:pPr>
            <a:r>
              <a:rPr lang="en-US" sz="1200" b="1" dirty="0">
                <a:solidFill>
                  <a:schemeClr val="bg1"/>
                </a:solidFill>
              </a:rPr>
              <a:t>The probabilistic forecasts call for above 50% chance for weekly rainfall to be above-average (above the upper </a:t>
            </a:r>
            <a:r>
              <a:rPr lang="en-US" sz="1200" b="1" dirty="0" err="1">
                <a:solidFill>
                  <a:schemeClr val="bg1"/>
                </a:solidFill>
              </a:rPr>
              <a:t>tercile</a:t>
            </a:r>
            <a:r>
              <a:rPr lang="en-US" sz="1200" b="1" dirty="0">
                <a:solidFill>
                  <a:schemeClr val="bg1"/>
                </a:solidFill>
              </a:rPr>
              <a:t>) over southern parts of Cote d’Ivoire, Ghana, Togo, Benin and Nigeria, central and southern part of Cameroon, southern CAR and South Sudan, Equatorial Guinea, Gabon, Congo, most of DR Congo, northern and western Angola, Uganda, Rwanda, Burundi, Kenya, southeastern Ethiopia, central and southern Somalia, and northern and eastern parts of Tanzania. There is above 80% chance for above-average rainfall over southwestern Nigeria, southern Cameroon, southwestern CAR, northern Gabon, northern and central parts of DR Congo, much of Uganda, central Kenya, southern Somalia, and eastern Tanzania.</a:t>
            </a:r>
            <a:endParaRPr lang="en-US" sz="1200" b="1" dirty="0">
              <a:solidFill>
                <a:schemeClr val="bg1"/>
              </a:solidFill>
            </a:endParaRPr>
          </a:p>
          <a:p>
            <a:pPr marL="457200" lvl="0" indent="-304800" algn="just">
              <a:buClr>
                <a:schemeClr val="lt1"/>
              </a:buClr>
              <a:buSzPts val="1200"/>
              <a:buAutoNum type="arabicPeriod"/>
            </a:pPr>
            <a:endParaRPr lang="en-US" sz="1200" b="1" dirty="0">
              <a:solidFill>
                <a:schemeClr val="bg1"/>
              </a:solidFill>
            </a:endParaRPr>
          </a:p>
        </p:txBody>
      </p:sp>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28 Nov</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04</a:t>
            </a:r>
            <a:r>
              <a:rPr lang="en-US" sz="1600" b="1" i="0" u="none" strike="noStrike" cap="none" dirty="0" smtClean="0">
                <a:solidFill>
                  <a:srgbClr val="FFFF00"/>
                </a:solidFill>
                <a:latin typeface="Arial"/>
                <a:ea typeface="Arial"/>
                <a:cs typeface="Arial"/>
                <a:sym typeface="Arial"/>
              </a:rPr>
              <a:t> Dec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0" cy="4871940"/>
          </a:xfrm>
          <a:prstGeom prst="rect">
            <a:avLst/>
          </a:prstGeom>
          <a:noFill/>
          <a:ln>
            <a:noFill/>
          </a:ln>
        </p:spPr>
      </p:pic>
      <p:sp>
        <p:nvSpPr>
          <p:cNvPr id="197" name="Google Shape;197;p11"/>
          <p:cNvSpPr txBox="1"/>
          <p:nvPr/>
        </p:nvSpPr>
        <p:spPr>
          <a:xfrm>
            <a:off x="4226719" y="1283837"/>
            <a:ext cx="4528500" cy="5078273"/>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rainfall to be above-average (above the upper </a:t>
            </a:r>
            <a:r>
              <a:rPr lang="en-US" sz="1200" b="1" dirty="0" err="1">
                <a:solidFill>
                  <a:schemeClr val="bg1"/>
                </a:solidFill>
              </a:rPr>
              <a:t>tercile</a:t>
            </a:r>
            <a:r>
              <a:rPr lang="en-US" sz="1200" b="1" dirty="0">
                <a:solidFill>
                  <a:schemeClr val="bg1"/>
                </a:solidFill>
              </a:rPr>
              <a:t>) over southeastern Guinea, eastern Sierra Leone, Liberia, southern Cote d’Ivoire, Ghana, Togo, Benin, Nigeria and Cameroon, southwestern CAR, Equatorial Guinea, northern Gabon and Congo, much of DR Congo and Uganda, Rwanda, Burundi, southern Kenya, northern and central Tanzania, western and southern Angola, northern and eastern Namibia, western Botswana, and northern Madagascar. There is above 80% chance for above-average rainfall over southern Cameroon, southwestern CAR, northern Gabon and Congo, northern and eastern parts of DR Congo, Rwanda, Burundi, and central Tanzania</a:t>
            </a:r>
            <a:r>
              <a:rPr lang="en-US" sz="1200" b="1" dirty="0" smtClean="0">
                <a:solidFill>
                  <a:schemeClr val="bg1"/>
                </a:solidFill>
              </a:rPr>
              <a:t>.</a:t>
            </a:r>
          </a:p>
          <a:p>
            <a:pPr marL="457200" indent="-304800" algn="just">
              <a:buClr>
                <a:schemeClr val="lt1"/>
              </a:buClr>
              <a:buSzPts val="1200"/>
              <a:buFont typeface="Arial"/>
              <a:buAutoNum type="arabicPeriod"/>
            </a:pPr>
            <a:endParaRPr lang="en-US" sz="1200" b="1" dirty="0">
              <a:solidFill>
                <a:schemeClr val="bg1"/>
              </a:solidFill>
            </a:endParaRPr>
          </a:p>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total rainfall to be below-average (below the lower </a:t>
            </a:r>
            <a:r>
              <a:rPr lang="en-US" sz="1200" b="1" dirty="0" err="1">
                <a:solidFill>
                  <a:schemeClr val="bg1"/>
                </a:solidFill>
              </a:rPr>
              <a:t>tercile</a:t>
            </a:r>
            <a:r>
              <a:rPr lang="en-US" sz="1200" b="1" dirty="0">
                <a:solidFill>
                  <a:schemeClr val="bg1"/>
                </a:solidFill>
              </a:rPr>
              <a:t>) over southern Gabon, southern Congo, western DR Congo, northwestern Angola, southeastern Zambia, central and southern Malawi, eastern Zimbabwe, central and southern Mozambique, south-central South Africa, and western and central part of Madagascar. There is above 65% chance for below-average rainfall over central Mozambique, and west-central Madagascar.</a:t>
            </a:r>
            <a:endParaRPr lang="en-US" sz="1200" b="1" dirty="0">
              <a:solidFill>
                <a:schemeClr val="bg1"/>
              </a:solidFill>
            </a:endParaRPr>
          </a:p>
          <a:p>
            <a:pPr marL="457200" indent="-304800" algn="just">
              <a:buClr>
                <a:schemeClr val="lt1"/>
              </a:buClr>
              <a:buSzPts val="1200"/>
              <a:buFont typeface="Arial"/>
              <a:buAutoNum type="arabicPeriod"/>
            </a:pPr>
            <a:endParaRPr lang="en-US" sz="1200" b="1" dirty="0">
              <a:solidFill>
                <a:schemeClr val="bg1"/>
              </a:solidFill>
            </a:endParaRPr>
          </a:p>
        </p:txBody>
      </p:sp>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Over the past 30 days, in East Africa, above-average rainfall was observed over southern and eastern Sudan, South Sudan, western and central Eritrea, northern, western, and southern Ethiopia, northwestern, central, and southeastern Uganda, most of Kenya, southern, central, and northwestern Somalia, Burundi, western Rwanda, and parts of northern, western, and eastern Tanzania. Rainfall anomalies exceeded their long-term 30-day averages by more than 300mm in southern Somalia, northeastern and southeastern Kenya, parts of southern and western Ethiopia, and parts of northeastern Tanzania. Rainfall was below-average in parts of central Tanzania, parts of central Uganda, and central Rwanda. In Central Africa, rainfall was above-average over parts of southwestern and southeastern Cameroon, northern, central, and southwestern Congo, CAR excluding its northern borders, central and southern Gabon, Equatorial Guinea, and most of DRC excluding isolated pockets in the northeast, southwest, central, and southeast regions. Below-average rainfall was observed over much of south-central and west-central Cameroon, northern Gabon, and southeastern Congo. In West Africa, rainfall was above-average over western and southeastern Guinea-Conakry, eastern Sierra Leone, northwestern and northeastern Liberia, much of Cote d’Ivoire, southwestern Ghana, and southwestern and far northeastern Nigeria. Below-average rainfall was observed over central Senegal, Gambia, Guinea-Bissau, central Guinea-Conakry, southern Mali, western and southern Burkina Faso, southern Sierra Leone, coastal areas of Liberia, most of Togo and Benin, and over central and south-central Nigeria. In southern Africa, above-average rainfall was observed over much of northern Angola, northeastern Zambia, parts of northern and central Malawi, northern and south-central Mozambique, Lesotho, </a:t>
            </a:r>
            <a:r>
              <a:rPr lang="en-US" sz="1000" b="1" dirty="0" err="1">
                <a:solidFill>
                  <a:schemeClr val="lt1"/>
                </a:solidFill>
                <a:latin typeface="+mj-lt"/>
              </a:rPr>
              <a:t>Eswatini</a:t>
            </a:r>
            <a:r>
              <a:rPr lang="en-US" sz="1000" b="1" dirty="0">
                <a:solidFill>
                  <a:schemeClr val="lt1"/>
                </a:solidFill>
                <a:latin typeface="+mj-lt"/>
              </a:rPr>
              <a:t>, southeastern South Africa, and northeastern and central Madagascar. Rainfall was below-average over southern and eastern Angola, northern and eastern Namibia, eastern and southern Botswana, northern and southwestern South Africa, western and central Zimbabwe, western and central Zambia, and west-central and southern Madagascar.</a:t>
            </a:r>
            <a:endParaRPr lang="en-US" sz="1000" b="1" dirty="0">
              <a:solidFill>
                <a:srgbClr val="000000"/>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lt1"/>
              </a:solidFill>
              <a:latin typeface="+mj-lt"/>
              <a:sym typeface="Arial"/>
            </a:endParaRPr>
          </a:p>
          <a:p>
            <a:pPr marL="165100" indent="0" algn="just">
              <a:lnSpc>
                <a:spcPct val="90000"/>
              </a:lnSpc>
              <a:spcBef>
                <a:spcPts val="0"/>
              </a:spcBef>
              <a:buClr>
                <a:schemeClr val="lt1"/>
              </a:buClr>
              <a:buSzPts val="1000"/>
              <a:buNone/>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During the past 7 days, in East Africa,  rainfall was above-average over west-central and southern Ethiopia, northwestern and southern Somalia, northern, central, and southwestern South Sudan, parts of southern Sudan, northwestern, central, and southern Uganda, eastern, parts of central, and parts of southwestern Kenya, northern, eastern, western, and southern Tanzania, southwestern and northeastern Rwanda, and Burundi. Anomalies in excess of 100 mm or more were observed in parts of southern and west-central Ethiopia, southern Somalia, northeastern Kenya, parts of southwestern and southeastern South Sudan, and northeastern Tanzania. In central Africa, above-average rainfall was observed over southern and eastern CAR, southwestern, southeastern, and west-central Chad, northern, much of central, and parts of southeastern DRC, northern and southwestern Congo, western and central Gabon, Equatorial Guinea, and central and southwestern Cameroon. Anomalies in excess of 100 mm or more were observed in parts of north-central, northeastern, and south-central DRC. Rainfall was below-average over parts of west-central, far southeastern, and southwestern DRC, southeastern Gabon, and southeastern Congo. In West Africa, above-average rainfall was observed over parts of southeastern Guinea-Conakry, southern Cote d’Ivoire, southwestern parts of Ghana, and over south-central and southeastern Nigeria. Rainfall was slightly below average in eastern Sierra Leone and eastern Liberia. In southern Africa, rainfall was above-average over parts of northwestern and northeastern Angola, northeastern Zambia, northern Mozambique, parts of central Namibia, parts of northeastern South Africa, western </a:t>
            </a:r>
            <a:r>
              <a:rPr lang="en-US" sz="1000" b="1" dirty="0" err="1">
                <a:solidFill>
                  <a:schemeClr val="lt1"/>
                </a:solidFill>
                <a:latin typeface="+mj-lt"/>
              </a:rPr>
              <a:t>Eswatini</a:t>
            </a:r>
            <a:r>
              <a:rPr lang="en-US" sz="1000" b="1" dirty="0">
                <a:solidFill>
                  <a:schemeClr val="lt1"/>
                </a:solidFill>
                <a:latin typeface="+mj-lt"/>
              </a:rPr>
              <a:t>, and parts of central and northern Madagascar. Central and southern Angola, western and central Zambia, central and southern Mozambique, Zimbabwe, northern, eastern, and parts of southern Botswana, northeastern Namibia, much of eastern and southern South Africa, Lesotho, and western and southern Madagascar received below average rainfall.</a:t>
            </a:r>
          </a:p>
          <a:p>
            <a:pPr indent="-292100" algn="just">
              <a:lnSpc>
                <a:spcPct val="90000"/>
              </a:lnSpc>
              <a:spcBef>
                <a:spcPts val="0"/>
              </a:spcBef>
              <a:buClr>
                <a:schemeClr val="lt1"/>
              </a:buClr>
              <a:buSzPts val="1000"/>
              <a:buFont typeface="Arial"/>
              <a:buChar char="•"/>
            </a:pPr>
            <a:endParaRPr lang="en-US" sz="1000" b="1" dirty="0" smtClean="0">
              <a:solidFill>
                <a:schemeClr val="bg1"/>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For Week-1 (left-panel), there is moderate to high chance (over 70%) for rainfall to exceed 50 mm over central Kenya, central and southern Uganda, Rwanda, Burundi, eastern and southern DRC, western and eastern Tanzania, parts of northern and western Angola, southern Congo, south-central and northern Gabon, Equatorial Guinea, parts of southern Somalia, northeastern Zambia, and southwestern Cameroon. For week-2 (right panel), the GEFS model predicts a continuation of moderate to high chance (over 70%) for rainfall to exceed 50 mm over Equatorial Guinea, Gabon, southern Congo, parts of southwestern Cameroon, southern and east-central DRC, western Rwanda, Burundi, northeastern and central Angola, northeastern Zambia, western Tanzania, and parts of northwestern Madagascar.</a:t>
            </a:r>
            <a:endParaRPr lang="en-US" sz="1000" dirty="0">
              <a:solidFill>
                <a:srgbClr val="000000"/>
              </a:solidFill>
              <a:latin typeface="+mj-lt"/>
              <a:ea typeface="Arial"/>
              <a:cs typeface="Arial"/>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0" y="1303376"/>
            <a:ext cx="9048376" cy="5632271"/>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a:t>
            </a:r>
            <a:r>
              <a:rPr lang="en-US" sz="1200" b="1" dirty="0" smtClean="0">
                <a:solidFill>
                  <a:schemeClr val="lt1"/>
                </a:solidFill>
              </a:rPr>
              <a:t>in </a:t>
            </a:r>
            <a:r>
              <a:rPr lang="en-US" sz="1200" b="1" dirty="0">
                <a:solidFill>
                  <a:schemeClr val="lt1"/>
                </a:solidFill>
              </a:rPr>
              <a:t>East Africa,  rainfall was above-average over </a:t>
            </a:r>
            <a:r>
              <a:rPr lang="en-US" sz="1200" b="1" dirty="0" smtClean="0">
                <a:solidFill>
                  <a:schemeClr val="lt1"/>
                </a:solidFill>
              </a:rPr>
              <a:t>west-central and southern Ethiopia, northwestern and southern Somalia, northern, central, and southwestern South Sudan, parts of southern Sudan, northwestern, central, and southern Uganda, eastern, parts of central, and parts of southwestern Kenya, northern, eastern, western, and southern Tanzania, southwestern and northeastern Rwanda, and Burundi. Anomalies in </a:t>
            </a:r>
            <a:r>
              <a:rPr lang="en-US" sz="1200" b="1" dirty="0">
                <a:solidFill>
                  <a:schemeClr val="lt1"/>
                </a:solidFill>
              </a:rPr>
              <a:t>excess of 100 </a:t>
            </a:r>
            <a:r>
              <a:rPr lang="en-US" sz="1200" b="1" dirty="0" smtClean="0">
                <a:solidFill>
                  <a:schemeClr val="lt1"/>
                </a:solidFill>
              </a:rPr>
              <a:t>mm or </a:t>
            </a:r>
            <a:r>
              <a:rPr lang="en-US" sz="1200" b="1" dirty="0">
                <a:solidFill>
                  <a:schemeClr val="lt1"/>
                </a:solidFill>
              </a:rPr>
              <a:t>more </a:t>
            </a:r>
            <a:r>
              <a:rPr lang="en-US" sz="1200" b="1" dirty="0" smtClean="0">
                <a:solidFill>
                  <a:schemeClr val="lt1"/>
                </a:solidFill>
              </a:rPr>
              <a:t>were</a:t>
            </a:r>
            <a:r>
              <a:rPr lang="en-US" sz="1200" b="1" dirty="0" smtClean="0">
                <a:solidFill>
                  <a:schemeClr val="lt1"/>
                </a:solidFill>
              </a:rPr>
              <a:t> </a:t>
            </a:r>
            <a:r>
              <a:rPr lang="en-US" sz="1200" b="1" dirty="0" smtClean="0">
                <a:solidFill>
                  <a:schemeClr val="lt1"/>
                </a:solidFill>
              </a:rPr>
              <a:t>observed </a:t>
            </a:r>
            <a:r>
              <a:rPr lang="en-US" sz="1200" b="1" dirty="0">
                <a:solidFill>
                  <a:schemeClr val="lt1"/>
                </a:solidFill>
              </a:rPr>
              <a:t>in parts of </a:t>
            </a:r>
            <a:r>
              <a:rPr lang="en-US" sz="1200" b="1" dirty="0" smtClean="0">
                <a:solidFill>
                  <a:schemeClr val="lt1"/>
                </a:solidFill>
              </a:rPr>
              <a:t>southern and west-central Ethiopia, southern Somalia, northeastern Kenya, parts of southwestern and southeastern South Suda</a:t>
            </a:r>
            <a:r>
              <a:rPr lang="en-US" sz="1200" b="1" dirty="0" smtClean="0">
                <a:solidFill>
                  <a:schemeClr val="lt1"/>
                </a:solidFill>
              </a:rPr>
              <a:t>n, and northeastern Tanzania</a:t>
            </a:r>
            <a:r>
              <a:rPr lang="en-US" sz="1200" b="1" dirty="0" smtClean="0">
                <a:solidFill>
                  <a:schemeClr val="lt1"/>
                </a:solidFill>
              </a:rPr>
              <a:t>. </a:t>
            </a:r>
            <a:r>
              <a:rPr lang="en-US" sz="1200" b="1" dirty="0">
                <a:solidFill>
                  <a:schemeClr val="lt1"/>
                </a:solidFill>
              </a:rPr>
              <a:t>In central Africa, above-average rainfall was observed over </a:t>
            </a:r>
            <a:r>
              <a:rPr lang="en-US" sz="1200" b="1" dirty="0" smtClean="0">
                <a:solidFill>
                  <a:schemeClr val="lt1"/>
                </a:solidFill>
              </a:rPr>
              <a:t>southern and eastern CAR, southwestern, southeastern, and west-central Chad, northern, much of central, and parts of southeastern DRC, northern and southwestern Congo, western and central Gabon, Equatorial Guinea, and central and southwestern Cameroon</a:t>
            </a:r>
            <a:r>
              <a:rPr lang="en-US" sz="1200" b="1" dirty="0">
                <a:solidFill>
                  <a:schemeClr val="lt1"/>
                </a:solidFill>
              </a:rPr>
              <a:t>. Anomalies in excess of 100 mm or more were observed in parts of </a:t>
            </a:r>
            <a:r>
              <a:rPr lang="en-US" sz="1200" b="1" dirty="0" smtClean="0">
                <a:solidFill>
                  <a:schemeClr val="lt1"/>
                </a:solidFill>
              </a:rPr>
              <a:t>north-central, northeastern, and south-central DRC. Rainfall </a:t>
            </a:r>
            <a:r>
              <a:rPr lang="en-US" sz="1200" b="1" dirty="0">
                <a:solidFill>
                  <a:schemeClr val="lt1"/>
                </a:solidFill>
              </a:rPr>
              <a:t>was below-average over parts </a:t>
            </a:r>
            <a:r>
              <a:rPr lang="en-US" sz="1200" b="1" dirty="0" smtClean="0">
                <a:solidFill>
                  <a:schemeClr val="lt1"/>
                </a:solidFill>
              </a:rPr>
              <a:t>of west-central, far southeastern, and southwestern DRC, southeastern Gabon, and southeastern Congo. </a:t>
            </a:r>
            <a:r>
              <a:rPr lang="en-US" sz="1200" b="1" dirty="0">
                <a:solidFill>
                  <a:schemeClr val="lt1"/>
                </a:solidFill>
              </a:rPr>
              <a:t>In West Africa, above-average rainfall was observed over parts of </a:t>
            </a:r>
            <a:r>
              <a:rPr lang="en-US" sz="1200" b="1" dirty="0" smtClean="0">
                <a:solidFill>
                  <a:schemeClr val="lt1"/>
                </a:solidFill>
              </a:rPr>
              <a:t>southeastern </a:t>
            </a:r>
            <a:r>
              <a:rPr lang="en-US" sz="1200" b="1" dirty="0">
                <a:solidFill>
                  <a:schemeClr val="lt1"/>
                </a:solidFill>
              </a:rPr>
              <a:t>Guinea-Conakry, </a:t>
            </a:r>
            <a:r>
              <a:rPr lang="en-US" sz="1200" b="1" dirty="0" smtClean="0">
                <a:solidFill>
                  <a:schemeClr val="lt1"/>
                </a:solidFill>
              </a:rPr>
              <a:t>southern </a:t>
            </a:r>
            <a:r>
              <a:rPr lang="en-US" sz="1200" b="1" dirty="0">
                <a:solidFill>
                  <a:schemeClr val="lt1"/>
                </a:solidFill>
              </a:rPr>
              <a:t>Cote d’Ivoire, </a:t>
            </a:r>
            <a:r>
              <a:rPr lang="en-US" sz="1200" b="1" dirty="0" smtClean="0">
                <a:solidFill>
                  <a:schemeClr val="lt1"/>
                </a:solidFill>
              </a:rPr>
              <a:t>southwestern </a:t>
            </a:r>
            <a:r>
              <a:rPr lang="en-US" sz="1200" b="1" dirty="0">
                <a:solidFill>
                  <a:schemeClr val="lt1"/>
                </a:solidFill>
              </a:rPr>
              <a:t>parts of Ghana, </a:t>
            </a:r>
            <a:r>
              <a:rPr lang="en-US" sz="1200" b="1" dirty="0" smtClean="0">
                <a:solidFill>
                  <a:schemeClr val="lt1"/>
                </a:solidFill>
              </a:rPr>
              <a:t>and </a:t>
            </a:r>
            <a:r>
              <a:rPr lang="en-US" sz="1200" b="1" dirty="0">
                <a:solidFill>
                  <a:schemeClr val="lt1"/>
                </a:solidFill>
              </a:rPr>
              <a:t>over </a:t>
            </a:r>
            <a:r>
              <a:rPr lang="en-US" sz="1200" b="1" dirty="0" smtClean="0">
                <a:solidFill>
                  <a:schemeClr val="lt1"/>
                </a:solidFill>
              </a:rPr>
              <a:t>south-central and southeastern </a:t>
            </a:r>
            <a:r>
              <a:rPr lang="en-US" sz="1200" b="1" dirty="0">
                <a:solidFill>
                  <a:schemeClr val="lt1"/>
                </a:solidFill>
              </a:rPr>
              <a:t>Nigeria. </a:t>
            </a:r>
            <a:r>
              <a:rPr lang="en-US" sz="1200" b="1" dirty="0" smtClean="0">
                <a:solidFill>
                  <a:schemeClr val="lt1"/>
                </a:solidFill>
              </a:rPr>
              <a:t>Rainfall was slightly below average in eastern Sierra Leone and eastern Liberia. In </a:t>
            </a:r>
            <a:r>
              <a:rPr lang="en-US" sz="1200" b="1" dirty="0">
                <a:solidFill>
                  <a:schemeClr val="lt1"/>
                </a:solidFill>
              </a:rPr>
              <a:t>southern Africa, rainfall was above-average over parts of </a:t>
            </a:r>
            <a:r>
              <a:rPr lang="en-US" sz="1200" b="1" dirty="0" smtClean="0">
                <a:solidFill>
                  <a:schemeClr val="lt1"/>
                </a:solidFill>
              </a:rPr>
              <a:t>northwestern and northeastern Angola</a:t>
            </a:r>
            <a:r>
              <a:rPr lang="en-US" sz="1200" b="1" dirty="0">
                <a:solidFill>
                  <a:schemeClr val="lt1"/>
                </a:solidFill>
              </a:rPr>
              <a:t>, </a:t>
            </a:r>
            <a:r>
              <a:rPr lang="en-US" sz="1200" b="1" dirty="0" smtClean="0">
                <a:solidFill>
                  <a:schemeClr val="lt1"/>
                </a:solidFill>
              </a:rPr>
              <a:t>northeastern </a:t>
            </a:r>
            <a:r>
              <a:rPr lang="en-US" sz="1200" b="1" dirty="0">
                <a:solidFill>
                  <a:schemeClr val="lt1"/>
                </a:solidFill>
              </a:rPr>
              <a:t>Z</a:t>
            </a:r>
            <a:r>
              <a:rPr lang="en-US" sz="1200" b="1" dirty="0" smtClean="0">
                <a:solidFill>
                  <a:schemeClr val="lt1"/>
                </a:solidFill>
              </a:rPr>
              <a:t>ambia</a:t>
            </a:r>
            <a:r>
              <a:rPr lang="en-US" sz="1200" b="1" dirty="0">
                <a:solidFill>
                  <a:schemeClr val="lt1"/>
                </a:solidFill>
              </a:rPr>
              <a:t>, </a:t>
            </a:r>
            <a:r>
              <a:rPr lang="en-US" sz="1200" b="1" dirty="0" smtClean="0">
                <a:solidFill>
                  <a:schemeClr val="lt1"/>
                </a:solidFill>
              </a:rPr>
              <a:t>northern </a:t>
            </a:r>
            <a:r>
              <a:rPr lang="en-US" sz="1200" b="1" dirty="0">
                <a:solidFill>
                  <a:schemeClr val="lt1"/>
                </a:solidFill>
              </a:rPr>
              <a:t>Mozambique, </a:t>
            </a:r>
            <a:r>
              <a:rPr lang="en-US" sz="1200" b="1" dirty="0" smtClean="0">
                <a:solidFill>
                  <a:schemeClr val="lt1"/>
                </a:solidFill>
              </a:rPr>
              <a:t>parts of central Namibia, parts of northeastern South Africa, western </a:t>
            </a:r>
            <a:r>
              <a:rPr lang="en-US" sz="1200" b="1" dirty="0" err="1" smtClean="0">
                <a:solidFill>
                  <a:schemeClr val="lt1"/>
                </a:solidFill>
              </a:rPr>
              <a:t>Eswatini</a:t>
            </a:r>
            <a:r>
              <a:rPr lang="en-US" sz="1200" b="1" dirty="0" smtClean="0">
                <a:solidFill>
                  <a:schemeClr val="lt1"/>
                </a:solidFill>
              </a:rPr>
              <a:t>, and parts of central </a:t>
            </a:r>
            <a:r>
              <a:rPr lang="en-US" sz="1200" b="1" dirty="0">
                <a:solidFill>
                  <a:schemeClr val="lt1"/>
                </a:solidFill>
              </a:rPr>
              <a:t>and northern </a:t>
            </a:r>
            <a:r>
              <a:rPr lang="en-US" sz="1200" b="1" dirty="0" smtClean="0">
                <a:solidFill>
                  <a:schemeClr val="lt1"/>
                </a:solidFill>
              </a:rPr>
              <a:t>Madagascar. Central and southern Angola, western and central Zambia, central and southern Mozambique, Zimbabwe, northern, eastern, and parts of southern Botswana, northeastern Namibia, much of eastern and southern South Africa, Lesotho, and western and southern Madagascar received below average rainfall.</a:t>
            </a:r>
            <a:endParaRPr lang="en-US" sz="1200" b="1" dirty="0">
              <a:solidFill>
                <a:schemeClr val="lt1"/>
              </a:solidFill>
            </a:endParaRPr>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200" b="1" i="0" u="none" strike="noStrike" cap="none" dirty="0">
                <a:solidFill>
                  <a:schemeClr val="lt1"/>
                </a:solidFill>
                <a:latin typeface="Arial"/>
                <a:ea typeface="Arial"/>
                <a:cs typeface="Arial"/>
                <a:sym typeface="Arial"/>
              </a:rPr>
              <a:t>Week-1 forecasts </a:t>
            </a:r>
            <a:r>
              <a:rPr lang="en-US" sz="1200" b="1" dirty="0">
                <a:solidFill>
                  <a:schemeClr val="lt1"/>
                </a:solidFill>
              </a:rPr>
              <a:t>show enhanced probabilities for </a:t>
            </a:r>
            <a:r>
              <a:rPr lang="en-US" sz="1200" b="1" dirty="0" smtClean="0">
                <a:solidFill>
                  <a:schemeClr val="lt1"/>
                </a:solidFill>
              </a:rPr>
              <a:t>above average rainfall (exceeding 50mm) </a:t>
            </a:r>
            <a:r>
              <a:rPr lang="en-US" sz="1200" b="1" dirty="0">
                <a:solidFill>
                  <a:schemeClr val="lt1"/>
                </a:solidFill>
              </a:rPr>
              <a:t>over Central Africa, southern </a:t>
            </a:r>
            <a:r>
              <a:rPr lang="en-US" sz="1200" b="1" dirty="0" smtClean="0">
                <a:solidFill>
                  <a:schemeClr val="lt1"/>
                </a:solidFill>
              </a:rPr>
              <a:t>Somalia, parts </a:t>
            </a:r>
            <a:r>
              <a:rPr lang="en-US" sz="1200" b="1" dirty="0">
                <a:solidFill>
                  <a:schemeClr val="lt1"/>
                </a:solidFill>
              </a:rPr>
              <a:t>of </a:t>
            </a:r>
            <a:r>
              <a:rPr lang="en-US" sz="1200" b="1" dirty="0" smtClean="0">
                <a:solidFill>
                  <a:schemeClr val="lt1"/>
                </a:solidFill>
              </a:rPr>
              <a:t>northern and western Angola, central and southern Uganda, central and southern Kenya, much of northern, eastern, and western Tanzania, Rwanda, Burundi, and northeastern and northwestern Zambia. </a:t>
            </a:r>
            <a:r>
              <a:rPr lang="en-US" sz="1200" b="1" dirty="0" smtClean="0">
                <a:solidFill>
                  <a:schemeClr val="bg1"/>
                </a:solidFill>
              </a:rPr>
              <a:t>Rainfall </a:t>
            </a:r>
            <a:r>
              <a:rPr lang="en-US" sz="1200" b="1" dirty="0">
                <a:solidFill>
                  <a:schemeClr val="bg1"/>
                </a:solidFill>
              </a:rPr>
              <a:t>is expected to be below-normal in </a:t>
            </a:r>
            <a:r>
              <a:rPr lang="en-US" sz="1200" b="1" dirty="0" smtClean="0">
                <a:solidFill>
                  <a:schemeClr val="bg1"/>
                </a:solidFill>
              </a:rPr>
              <a:t>Sierra Leone, western Liberia, southern Ethiopia, and much of southern Africa (from southwestern Angola to northeastern South Africa and eastward towards the coast, as well as Madagascar). </a:t>
            </a:r>
            <a:r>
              <a:rPr lang="en-US" sz="1200" b="1" dirty="0">
                <a:solidFill>
                  <a:schemeClr val="bg1"/>
                </a:solidFill>
              </a:rPr>
              <a:t>The Week-2 outlook calls for above-normal rainfall in most of </a:t>
            </a:r>
            <a:r>
              <a:rPr lang="en-US" sz="1200" b="1" dirty="0" smtClean="0">
                <a:solidFill>
                  <a:schemeClr val="bg1"/>
                </a:solidFill>
              </a:rPr>
              <a:t>Central Africa, southwestern Angola, northern and central Namibia, western and parts of southern Botswana, north-central and southeastern South Africa, eastern Lesotho, western </a:t>
            </a:r>
            <a:r>
              <a:rPr lang="en-US" sz="1200" b="1" dirty="0" err="1" smtClean="0">
                <a:solidFill>
                  <a:schemeClr val="bg1"/>
                </a:solidFill>
              </a:rPr>
              <a:t>Eswatini</a:t>
            </a:r>
            <a:r>
              <a:rPr lang="en-US" sz="1200" b="1" dirty="0" smtClean="0">
                <a:solidFill>
                  <a:schemeClr val="bg1"/>
                </a:solidFill>
              </a:rPr>
              <a:t>, coastal portions of southern Somalia, and along the coastal portions of the Gulf of Guinea region. </a:t>
            </a:r>
            <a:r>
              <a:rPr lang="en-US" sz="1200" b="1" dirty="0">
                <a:solidFill>
                  <a:schemeClr val="bg1"/>
                </a:solidFill>
              </a:rPr>
              <a:t>Rainfall is expected to be below-normal </a:t>
            </a:r>
            <a:r>
              <a:rPr lang="en-US" sz="1200" b="1" dirty="0" smtClean="0">
                <a:solidFill>
                  <a:schemeClr val="bg1"/>
                </a:solidFill>
              </a:rPr>
              <a:t>in northwestern Angola, Zambia, Zimbabwe, Mozambique, Malawi, southern Tanzania, Madagascar, southeastern DRC, and parts of southwestern and central Ethiopia.</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797154"/>
            <a:ext cx="9191812" cy="2086685"/>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00" b="1" dirty="0">
                <a:solidFill>
                  <a:schemeClr val="accent3"/>
                </a:solidFill>
                <a:latin typeface="+mj-lt"/>
              </a:rPr>
              <a:t>Over the past 90 days, in East Africa, above-average rainfall was observed over </a:t>
            </a:r>
            <a:r>
              <a:rPr lang="en-US" sz="900" b="1" dirty="0" smtClean="0">
                <a:solidFill>
                  <a:schemeClr val="accent3"/>
                </a:solidFill>
                <a:latin typeface="+mj-lt"/>
              </a:rPr>
              <a:t>eastern and southern </a:t>
            </a:r>
            <a:r>
              <a:rPr lang="en-US" sz="900" b="1" dirty="0">
                <a:solidFill>
                  <a:schemeClr val="accent3"/>
                </a:solidFill>
                <a:latin typeface="+mj-lt"/>
              </a:rPr>
              <a:t>Sudan, western, northern, </a:t>
            </a:r>
            <a:r>
              <a:rPr lang="en-US" sz="900" b="1" dirty="0" smtClean="0">
                <a:solidFill>
                  <a:schemeClr val="accent3"/>
                </a:solidFill>
                <a:latin typeface="+mj-lt"/>
              </a:rPr>
              <a:t>and southern </a:t>
            </a:r>
            <a:r>
              <a:rPr lang="en-US" sz="900" b="1" dirty="0">
                <a:solidFill>
                  <a:schemeClr val="accent3"/>
                </a:solidFill>
                <a:latin typeface="+mj-lt"/>
              </a:rPr>
              <a:t>Ethiopia, most of </a:t>
            </a:r>
            <a:r>
              <a:rPr lang="en-US" sz="900" b="1" dirty="0" smtClean="0">
                <a:solidFill>
                  <a:schemeClr val="accent3"/>
                </a:solidFill>
                <a:latin typeface="+mj-lt"/>
              </a:rPr>
              <a:t>South </a:t>
            </a:r>
            <a:r>
              <a:rPr lang="en-US" sz="900" b="1" dirty="0">
                <a:solidFill>
                  <a:schemeClr val="accent3"/>
                </a:solidFill>
                <a:latin typeface="+mj-lt"/>
              </a:rPr>
              <a:t>Sudan, much of </a:t>
            </a:r>
            <a:r>
              <a:rPr lang="en-US" sz="900" b="1" dirty="0" smtClean="0">
                <a:solidFill>
                  <a:schemeClr val="accent3"/>
                </a:solidFill>
                <a:latin typeface="+mj-lt"/>
              </a:rPr>
              <a:t>northern, eastern, and central </a:t>
            </a:r>
            <a:r>
              <a:rPr lang="en-US" sz="900" b="1" dirty="0">
                <a:solidFill>
                  <a:schemeClr val="accent3"/>
                </a:solidFill>
                <a:latin typeface="+mj-lt"/>
              </a:rPr>
              <a:t>Uganda, </a:t>
            </a:r>
            <a:r>
              <a:rPr lang="en-US" sz="900" b="1" dirty="0" smtClean="0">
                <a:solidFill>
                  <a:schemeClr val="accent3"/>
                </a:solidFill>
                <a:latin typeface="+mj-lt"/>
              </a:rPr>
              <a:t>western and central Eritrea</a:t>
            </a:r>
            <a:r>
              <a:rPr lang="en-US" sz="900" b="1" dirty="0">
                <a:solidFill>
                  <a:schemeClr val="accent3"/>
                </a:solidFill>
                <a:latin typeface="+mj-lt"/>
              </a:rPr>
              <a:t>, </a:t>
            </a:r>
            <a:r>
              <a:rPr lang="en-US" sz="900" b="1" dirty="0" smtClean="0">
                <a:solidFill>
                  <a:schemeClr val="accent3"/>
                </a:solidFill>
                <a:latin typeface="+mj-lt"/>
              </a:rPr>
              <a:t>western Djibouti</a:t>
            </a:r>
            <a:r>
              <a:rPr lang="en-US" sz="900" b="1" dirty="0">
                <a:solidFill>
                  <a:schemeClr val="accent3"/>
                </a:solidFill>
                <a:latin typeface="+mj-lt"/>
              </a:rPr>
              <a:t>, </a:t>
            </a:r>
            <a:r>
              <a:rPr lang="en-US" sz="900" b="1" dirty="0" smtClean="0">
                <a:solidFill>
                  <a:schemeClr val="accent3"/>
                </a:solidFill>
                <a:latin typeface="+mj-lt"/>
              </a:rPr>
              <a:t>parts of northern, southern, </a:t>
            </a:r>
            <a:r>
              <a:rPr lang="en-US" sz="900" b="1" dirty="0">
                <a:solidFill>
                  <a:schemeClr val="accent3"/>
                </a:solidFill>
                <a:latin typeface="+mj-lt"/>
              </a:rPr>
              <a:t>and central Somalia, Kenya, Burundi, </a:t>
            </a:r>
            <a:r>
              <a:rPr lang="en-US" sz="900" b="1" dirty="0" smtClean="0">
                <a:solidFill>
                  <a:schemeClr val="accent3"/>
                </a:solidFill>
                <a:latin typeface="+mj-lt"/>
              </a:rPr>
              <a:t>and northern, western, and eastern</a:t>
            </a:r>
            <a:r>
              <a:rPr lang="en-US" sz="900" b="1" dirty="0" smtClean="0">
                <a:solidFill>
                  <a:schemeClr val="accent3"/>
                </a:solidFill>
                <a:latin typeface="+mj-lt"/>
              </a:rPr>
              <a:t> </a:t>
            </a:r>
            <a:r>
              <a:rPr lang="en-US" sz="900" b="1" dirty="0">
                <a:solidFill>
                  <a:schemeClr val="accent3"/>
                </a:solidFill>
                <a:latin typeface="+mj-lt"/>
              </a:rPr>
              <a:t>Tanzania. Rainfall was below-average </a:t>
            </a:r>
            <a:r>
              <a:rPr lang="en-US" sz="900" b="1" dirty="0" smtClean="0">
                <a:solidFill>
                  <a:schemeClr val="accent3"/>
                </a:solidFill>
                <a:latin typeface="+mj-lt"/>
              </a:rPr>
              <a:t>over </a:t>
            </a:r>
            <a:r>
              <a:rPr lang="en-US" sz="900" b="1" dirty="0">
                <a:solidFill>
                  <a:schemeClr val="accent3"/>
                </a:solidFill>
                <a:latin typeface="+mj-lt"/>
              </a:rPr>
              <a:t>central Rift Valley and its escarpments in Ethiopia, over parts of northern Somalia, southwestern Uganda, </a:t>
            </a:r>
            <a:r>
              <a:rPr lang="en-US" sz="900" b="1" dirty="0" smtClean="0">
                <a:solidFill>
                  <a:schemeClr val="accent3"/>
                </a:solidFill>
                <a:latin typeface="+mj-lt"/>
              </a:rPr>
              <a:t>central and eastern Rwanda</a:t>
            </a:r>
            <a:r>
              <a:rPr lang="en-US" sz="900" b="1" dirty="0">
                <a:solidFill>
                  <a:schemeClr val="accent3"/>
                </a:solidFill>
                <a:latin typeface="+mj-lt"/>
              </a:rPr>
              <a:t>, northern </a:t>
            </a:r>
            <a:r>
              <a:rPr lang="en-US" sz="900" b="1" dirty="0" smtClean="0">
                <a:solidFill>
                  <a:schemeClr val="accent3"/>
                </a:solidFill>
                <a:latin typeface="+mj-lt"/>
              </a:rPr>
              <a:t>Burundi, and northwestern and central </a:t>
            </a:r>
            <a:r>
              <a:rPr lang="en-US" sz="900" b="1" dirty="0">
                <a:solidFill>
                  <a:schemeClr val="accent3"/>
                </a:solidFill>
                <a:latin typeface="+mj-lt"/>
              </a:rPr>
              <a:t>Tanzania. In Central Africa, rainfall was above-average over many parts of CAR, eastern and </a:t>
            </a:r>
            <a:r>
              <a:rPr lang="en-US" sz="900" b="1" dirty="0" smtClean="0">
                <a:solidFill>
                  <a:schemeClr val="accent3"/>
                </a:solidFill>
                <a:latin typeface="+mj-lt"/>
              </a:rPr>
              <a:t>parts of central </a:t>
            </a:r>
            <a:r>
              <a:rPr lang="en-US" sz="900" b="1" dirty="0">
                <a:solidFill>
                  <a:schemeClr val="accent3"/>
                </a:solidFill>
                <a:latin typeface="+mj-lt"/>
              </a:rPr>
              <a:t>Chad, much of </a:t>
            </a:r>
            <a:r>
              <a:rPr lang="en-US" sz="900" b="1" dirty="0" smtClean="0">
                <a:solidFill>
                  <a:schemeClr val="accent3"/>
                </a:solidFill>
                <a:latin typeface="+mj-lt"/>
              </a:rPr>
              <a:t>central, southwestern, </a:t>
            </a:r>
            <a:r>
              <a:rPr lang="en-US" sz="900" b="1" dirty="0">
                <a:solidFill>
                  <a:schemeClr val="accent3"/>
                </a:solidFill>
                <a:latin typeface="+mj-lt"/>
              </a:rPr>
              <a:t>and far northern Congo, parts of western and northeastern Gabon, far </a:t>
            </a:r>
            <a:r>
              <a:rPr lang="en-US" sz="900" b="1" dirty="0" smtClean="0">
                <a:solidFill>
                  <a:schemeClr val="accent3"/>
                </a:solidFill>
                <a:latin typeface="+mj-lt"/>
              </a:rPr>
              <a:t>southwestern and southeastern </a:t>
            </a:r>
            <a:r>
              <a:rPr lang="en-US" sz="900" b="1" dirty="0">
                <a:solidFill>
                  <a:schemeClr val="accent3"/>
                </a:solidFill>
                <a:latin typeface="+mj-lt"/>
              </a:rPr>
              <a:t>Cameroon, and northern, western, and much of southern DRC. Rainfall was below-average over much of Cameroon, Equatorial Guinea, northern </a:t>
            </a:r>
            <a:r>
              <a:rPr lang="en-US" sz="900" b="1" dirty="0" smtClean="0">
                <a:solidFill>
                  <a:schemeClr val="accent3"/>
                </a:solidFill>
                <a:latin typeface="+mj-lt"/>
              </a:rPr>
              <a:t>and central Gabon</a:t>
            </a:r>
            <a:r>
              <a:rPr lang="en-US" sz="900" b="1" dirty="0">
                <a:solidFill>
                  <a:schemeClr val="accent3"/>
                </a:solidFill>
                <a:latin typeface="+mj-lt"/>
              </a:rPr>
              <a:t>, parts of </a:t>
            </a:r>
            <a:r>
              <a:rPr lang="en-US" sz="900" b="1" dirty="0" smtClean="0">
                <a:solidFill>
                  <a:schemeClr val="accent3"/>
                </a:solidFill>
                <a:latin typeface="+mj-lt"/>
              </a:rPr>
              <a:t>northern and southeastern </a:t>
            </a:r>
            <a:r>
              <a:rPr lang="en-US" sz="900" b="1" dirty="0">
                <a:solidFill>
                  <a:schemeClr val="accent3"/>
                </a:solidFill>
                <a:latin typeface="+mj-lt"/>
              </a:rPr>
              <a:t>Congo, parts of </a:t>
            </a:r>
            <a:r>
              <a:rPr lang="en-US" sz="900" b="1" dirty="0" smtClean="0">
                <a:solidFill>
                  <a:schemeClr val="accent3"/>
                </a:solidFill>
                <a:latin typeface="+mj-lt"/>
              </a:rPr>
              <a:t>central, northeastern, and southwestern DRC</a:t>
            </a:r>
            <a:r>
              <a:rPr lang="en-US" sz="900" b="1" dirty="0">
                <a:solidFill>
                  <a:schemeClr val="accent3"/>
                </a:solidFill>
                <a:latin typeface="+mj-lt"/>
              </a:rPr>
              <a:t>, northern borders of CAR, and central and </a:t>
            </a:r>
            <a:r>
              <a:rPr lang="en-US" sz="900" b="1" dirty="0" smtClean="0">
                <a:solidFill>
                  <a:schemeClr val="accent3"/>
                </a:solidFill>
                <a:latin typeface="+mj-lt"/>
              </a:rPr>
              <a:t>much of southern </a:t>
            </a:r>
            <a:r>
              <a:rPr lang="en-US" sz="900" b="1" dirty="0">
                <a:solidFill>
                  <a:schemeClr val="accent3"/>
                </a:solidFill>
                <a:latin typeface="+mj-lt"/>
              </a:rPr>
              <a:t>Chad. In southern Africa, above-average rainfall was observed over southern and eastern South Africa, Lesotho, </a:t>
            </a:r>
            <a:r>
              <a:rPr lang="en-US" sz="900" b="1" dirty="0" err="1">
                <a:solidFill>
                  <a:schemeClr val="accent3"/>
                </a:solidFill>
                <a:latin typeface="+mj-lt"/>
              </a:rPr>
              <a:t>Eswatini</a:t>
            </a:r>
            <a:r>
              <a:rPr lang="en-US" sz="900" b="1" dirty="0">
                <a:solidFill>
                  <a:schemeClr val="accent3"/>
                </a:solidFill>
                <a:latin typeface="+mj-lt"/>
              </a:rPr>
              <a:t>, </a:t>
            </a:r>
            <a:r>
              <a:rPr lang="en-US" sz="900" b="1" dirty="0" smtClean="0">
                <a:solidFill>
                  <a:schemeClr val="accent3"/>
                </a:solidFill>
                <a:latin typeface="+mj-lt"/>
              </a:rPr>
              <a:t>southern, parts of central, and northern </a:t>
            </a:r>
            <a:r>
              <a:rPr lang="en-US" sz="900" b="1" dirty="0">
                <a:solidFill>
                  <a:schemeClr val="accent3"/>
                </a:solidFill>
                <a:latin typeface="+mj-lt"/>
              </a:rPr>
              <a:t>Mozambique, much of northern Angola, northern and central Zambia, central and eastern Zimbabwe, </a:t>
            </a:r>
            <a:r>
              <a:rPr lang="en-US" sz="900" b="1" dirty="0" smtClean="0">
                <a:solidFill>
                  <a:schemeClr val="accent3"/>
                </a:solidFill>
                <a:latin typeface="+mj-lt"/>
              </a:rPr>
              <a:t>northeastern, central, </a:t>
            </a:r>
            <a:r>
              <a:rPr lang="en-US" sz="900" b="1" dirty="0">
                <a:solidFill>
                  <a:schemeClr val="accent3"/>
                </a:solidFill>
                <a:latin typeface="+mj-lt"/>
              </a:rPr>
              <a:t>and southern </a:t>
            </a:r>
            <a:r>
              <a:rPr lang="en-US" sz="900" b="1" dirty="0" smtClean="0">
                <a:solidFill>
                  <a:schemeClr val="accent3"/>
                </a:solidFill>
                <a:latin typeface="+mj-lt"/>
              </a:rPr>
              <a:t>Malawi, </a:t>
            </a:r>
            <a:r>
              <a:rPr lang="en-US" sz="900" b="1" dirty="0">
                <a:solidFill>
                  <a:schemeClr val="accent3"/>
                </a:solidFill>
                <a:latin typeface="+mj-lt"/>
              </a:rPr>
              <a:t>and parts of </a:t>
            </a:r>
            <a:r>
              <a:rPr lang="en-US" sz="900" b="1" dirty="0" smtClean="0">
                <a:solidFill>
                  <a:schemeClr val="accent3"/>
                </a:solidFill>
                <a:latin typeface="+mj-lt"/>
              </a:rPr>
              <a:t>central, eastern, </a:t>
            </a:r>
            <a:r>
              <a:rPr lang="en-US" sz="900" b="1" dirty="0">
                <a:solidFill>
                  <a:schemeClr val="accent3"/>
                </a:solidFill>
                <a:latin typeface="+mj-lt"/>
              </a:rPr>
              <a:t>and </a:t>
            </a:r>
            <a:r>
              <a:rPr lang="en-US" sz="900" b="1" dirty="0" smtClean="0">
                <a:solidFill>
                  <a:schemeClr val="accent3"/>
                </a:solidFill>
                <a:latin typeface="+mj-lt"/>
              </a:rPr>
              <a:t>northern </a:t>
            </a:r>
            <a:r>
              <a:rPr lang="en-US" sz="900" b="1" dirty="0">
                <a:solidFill>
                  <a:schemeClr val="accent3"/>
                </a:solidFill>
                <a:latin typeface="+mj-lt"/>
              </a:rPr>
              <a:t>Madagascar. Below-average rainfall was observed over parts of central and southern Angola, Namibia, </a:t>
            </a:r>
            <a:r>
              <a:rPr lang="en-US" sz="900" b="1" dirty="0" smtClean="0">
                <a:solidFill>
                  <a:schemeClr val="accent3"/>
                </a:solidFill>
                <a:latin typeface="+mj-lt"/>
              </a:rPr>
              <a:t>Botswana</a:t>
            </a:r>
            <a:r>
              <a:rPr lang="en-US" sz="900" b="1" dirty="0">
                <a:solidFill>
                  <a:schemeClr val="accent3"/>
                </a:solidFill>
                <a:latin typeface="+mj-lt"/>
              </a:rPr>
              <a:t>, northern South Africa, </a:t>
            </a:r>
            <a:r>
              <a:rPr lang="en-US" sz="900" b="1" dirty="0" smtClean="0">
                <a:solidFill>
                  <a:schemeClr val="accent3"/>
                </a:solidFill>
                <a:latin typeface="+mj-lt"/>
              </a:rPr>
              <a:t>western Zimbabwe, western Zambia, and </a:t>
            </a:r>
            <a:r>
              <a:rPr lang="en-US" sz="900" b="1" dirty="0">
                <a:solidFill>
                  <a:schemeClr val="accent3"/>
                </a:solidFill>
                <a:latin typeface="+mj-lt"/>
              </a:rPr>
              <a:t>southwestern Madagascar. In West Africa, rainfall was above-average over southwestern Mauritania, much of Senegal, </a:t>
            </a:r>
            <a:r>
              <a:rPr lang="en-US" sz="900" b="1" dirty="0" smtClean="0">
                <a:solidFill>
                  <a:schemeClr val="accent3"/>
                </a:solidFill>
                <a:latin typeface="+mj-lt"/>
              </a:rPr>
              <a:t>western Gambia</a:t>
            </a:r>
            <a:r>
              <a:rPr lang="en-US" sz="900" b="1" dirty="0">
                <a:solidFill>
                  <a:schemeClr val="accent3"/>
                </a:solidFill>
                <a:latin typeface="+mj-lt"/>
              </a:rPr>
              <a:t>, Guinea-Bissau, western and southern Guinea, northern and central Sierra Leone, </a:t>
            </a:r>
            <a:r>
              <a:rPr lang="en-US" sz="900" b="1" dirty="0" smtClean="0">
                <a:solidFill>
                  <a:schemeClr val="accent3"/>
                </a:solidFill>
                <a:latin typeface="+mj-lt"/>
              </a:rPr>
              <a:t>northwestern </a:t>
            </a:r>
            <a:r>
              <a:rPr lang="en-US" sz="900" b="1" dirty="0">
                <a:solidFill>
                  <a:schemeClr val="accent3"/>
                </a:solidFill>
                <a:latin typeface="+mj-lt"/>
              </a:rPr>
              <a:t>Liberia, eastern Mali, southern and northeastern Burkina Faso, much of Cote d’Ivoire, much of Ghana, Togo, Benin, parts of northwestern, southeastern, and eastern Niger, and southwestern </a:t>
            </a:r>
            <a:r>
              <a:rPr lang="en-US" sz="900" b="1" dirty="0" smtClean="0">
                <a:solidFill>
                  <a:schemeClr val="accent3"/>
                </a:solidFill>
                <a:latin typeface="+mj-lt"/>
              </a:rPr>
              <a:t>and far northeastern Nigeria</a:t>
            </a:r>
            <a:r>
              <a:rPr lang="en-US" sz="900" b="1" dirty="0">
                <a:solidFill>
                  <a:schemeClr val="accent3"/>
                </a:solidFill>
                <a:latin typeface="+mj-lt"/>
              </a:rPr>
              <a:t>. Below-average rainfall was observed over most parts of Mali, southern Sierra Leone, </a:t>
            </a:r>
            <a:r>
              <a:rPr lang="en-US" sz="900" b="1" dirty="0" smtClean="0">
                <a:solidFill>
                  <a:schemeClr val="accent3"/>
                </a:solidFill>
                <a:latin typeface="+mj-lt"/>
              </a:rPr>
              <a:t>southern </a:t>
            </a:r>
            <a:r>
              <a:rPr lang="en-US" sz="900" b="1" dirty="0">
                <a:solidFill>
                  <a:schemeClr val="accent3"/>
                </a:solidFill>
                <a:latin typeface="+mj-lt"/>
              </a:rPr>
              <a:t>Liberia, northwestern Cote d’Ivoire, </a:t>
            </a:r>
            <a:r>
              <a:rPr lang="en-US" sz="900" b="1" dirty="0" smtClean="0">
                <a:solidFill>
                  <a:schemeClr val="accent3"/>
                </a:solidFill>
                <a:latin typeface="+mj-lt"/>
              </a:rPr>
              <a:t>northeastern Guinea, central Senegal, eastern Gambia, northern Benin, western </a:t>
            </a:r>
            <a:r>
              <a:rPr lang="en-US" sz="900" b="1" dirty="0">
                <a:solidFill>
                  <a:schemeClr val="accent3"/>
                </a:solidFill>
                <a:latin typeface="+mj-lt"/>
              </a:rPr>
              <a:t>and central Burkina Faso, parts of </a:t>
            </a:r>
            <a:r>
              <a:rPr lang="en-US" sz="900" b="1" dirty="0" smtClean="0">
                <a:solidFill>
                  <a:schemeClr val="accent3"/>
                </a:solidFill>
                <a:latin typeface="+mj-lt"/>
              </a:rPr>
              <a:t>southwestern </a:t>
            </a:r>
            <a:r>
              <a:rPr lang="en-US" sz="900" b="1" dirty="0">
                <a:solidFill>
                  <a:schemeClr val="accent3"/>
                </a:solidFill>
                <a:latin typeface="+mj-lt"/>
              </a:rPr>
              <a:t>and central Niger, southeastern </a:t>
            </a:r>
            <a:r>
              <a:rPr lang="en-US" sz="900" b="1" dirty="0" smtClean="0">
                <a:solidFill>
                  <a:schemeClr val="accent3"/>
                </a:solidFill>
                <a:latin typeface="+mj-lt"/>
              </a:rPr>
              <a:t>central, and northwestern </a:t>
            </a:r>
            <a:r>
              <a:rPr lang="en-US" sz="900" b="1" dirty="0">
                <a:solidFill>
                  <a:schemeClr val="accent3"/>
                </a:solidFill>
                <a:latin typeface="+mj-lt"/>
              </a:rPr>
              <a:t>Mauritania, and central, northern, and eastern Nigeria.</a:t>
            </a:r>
            <a:endParaRPr sz="900" b="0" i="0" u="none" strike="noStrike" cap="none" dirty="0">
              <a:solidFill>
                <a:schemeClr val="accent3"/>
              </a:solidFill>
              <a:latin typeface="+mj-lt"/>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87728" y="839119"/>
            <a:ext cx="3912175" cy="3912175"/>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4726313" y="844351"/>
            <a:ext cx="3913632" cy="3913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extLst>
              <a:ext uri="{28A0092B-C50C-407E-A947-70E740481C1C}">
                <a14:useLocalDpi xmlns:a14="http://schemas.microsoft.com/office/drawing/2010/main" val="0"/>
              </a:ext>
            </a:extLst>
          </a:blip>
          <a:stretch>
            <a:fillRect/>
          </a:stretch>
        </p:blipFill>
        <p:spPr>
          <a:xfrm>
            <a:off x="537881" y="975926"/>
            <a:ext cx="3919445" cy="3919445"/>
          </a:xfrm>
          <a:prstGeom prst="rect">
            <a:avLst/>
          </a:prstGeom>
          <a:noFill/>
          <a:ln>
            <a:noFill/>
          </a:ln>
        </p:spPr>
      </p:pic>
      <p:pic>
        <p:nvPicPr>
          <p:cNvPr id="122" name="Google Shape;122;p5"/>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76876"/>
            <a:ext cx="3922776" cy="3922776"/>
          </a:xfrm>
          <a:prstGeom prst="rect">
            <a:avLst/>
          </a:prstGeom>
          <a:noFill/>
          <a:ln>
            <a:noFill/>
          </a:ln>
        </p:spPr>
      </p:pic>
      <p:sp>
        <p:nvSpPr>
          <p:cNvPr id="123" name="Google Shape;123;p5"/>
          <p:cNvSpPr txBox="1"/>
          <p:nvPr/>
        </p:nvSpPr>
        <p:spPr>
          <a:xfrm>
            <a:off x="0" y="4866921"/>
            <a:ext cx="9060248" cy="2065910"/>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50" b="1" dirty="0">
                <a:solidFill>
                  <a:schemeClr val="lt1"/>
                </a:solidFill>
              </a:rPr>
              <a:t>Over the past 30 days, in East Africa, above-average rainfall was observed over southern and eastern Sudan, South Sudan, </a:t>
            </a:r>
            <a:r>
              <a:rPr lang="en-US" sz="950" b="1" dirty="0" smtClean="0">
                <a:solidFill>
                  <a:schemeClr val="lt1"/>
                </a:solidFill>
              </a:rPr>
              <a:t>western and central </a:t>
            </a:r>
            <a:r>
              <a:rPr lang="en-US" sz="950" b="1" dirty="0" smtClean="0">
                <a:solidFill>
                  <a:schemeClr val="lt1"/>
                </a:solidFill>
              </a:rPr>
              <a:t>Eritrea</a:t>
            </a:r>
            <a:r>
              <a:rPr lang="en-US" sz="950" b="1" dirty="0">
                <a:solidFill>
                  <a:schemeClr val="lt1"/>
                </a:solidFill>
              </a:rPr>
              <a:t>, northern, </a:t>
            </a:r>
            <a:r>
              <a:rPr lang="en-US" sz="950" b="1" dirty="0" smtClean="0">
                <a:solidFill>
                  <a:schemeClr val="lt1"/>
                </a:solidFill>
              </a:rPr>
              <a:t>western, </a:t>
            </a:r>
            <a:r>
              <a:rPr lang="en-US" sz="950" b="1" dirty="0">
                <a:solidFill>
                  <a:schemeClr val="lt1"/>
                </a:solidFill>
              </a:rPr>
              <a:t>and </a:t>
            </a:r>
            <a:r>
              <a:rPr lang="en-US" sz="950" b="1" dirty="0" smtClean="0">
                <a:solidFill>
                  <a:schemeClr val="lt1"/>
                </a:solidFill>
              </a:rPr>
              <a:t>southern </a:t>
            </a:r>
            <a:r>
              <a:rPr lang="en-US" sz="950" b="1" dirty="0">
                <a:solidFill>
                  <a:schemeClr val="lt1"/>
                </a:solidFill>
              </a:rPr>
              <a:t>Ethiopia, </a:t>
            </a:r>
            <a:r>
              <a:rPr lang="en-US" sz="950" b="1" dirty="0" smtClean="0">
                <a:solidFill>
                  <a:schemeClr val="lt1"/>
                </a:solidFill>
              </a:rPr>
              <a:t>northwestern, central, and southeastern </a:t>
            </a:r>
            <a:r>
              <a:rPr lang="en-US" sz="950" b="1" dirty="0">
                <a:solidFill>
                  <a:schemeClr val="lt1"/>
                </a:solidFill>
              </a:rPr>
              <a:t>Uganda, most of Kenya, </a:t>
            </a:r>
            <a:r>
              <a:rPr lang="en-US" sz="950" b="1" dirty="0" smtClean="0">
                <a:solidFill>
                  <a:schemeClr val="lt1"/>
                </a:solidFill>
              </a:rPr>
              <a:t>southern, central, and northwestern </a:t>
            </a:r>
            <a:r>
              <a:rPr lang="en-US" sz="950" b="1" dirty="0">
                <a:solidFill>
                  <a:schemeClr val="lt1"/>
                </a:solidFill>
              </a:rPr>
              <a:t>Somalia, Burundi, </a:t>
            </a:r>
            <a:r>
              <a:rPr lang="en-US" sz="950" b="1" dirty="0" smtClean="0">
                <a:solidFill>
                  <a:schemeClr val="lt1"/>
                </a:solidFill>
              </a:rPr>
              <a:t>western Rwanda, and </a:t>
            </a:r>
            <a:r>
              <a:rPr lang="en-US" sz="950" b="1" dirty="0">
                <a:solidFill>
                  <a:schemeClr val="lt1"/>
                </a:solidFill>
              </a:rPr>
              <a:t>parts of northern, </a:t>
            </a:r>
            <a:r>
              <a:rPr lang="en-US" sz="950" b="1" dirty="0" smtClean="0">
                <a:solidFill>
                  <a:schemeClr val="lt1"/>
                </a:solidFill>
              </a:rPr>
              <a:t>western, </a:t>
            </a:r>
            <a:r>
              <a:rPr lang="en-US" sz="950" b="1" dirty="0">
                <a:solidFill>
                  <a:schemeClr val="lt1"/>
                </a:solidFill>
              </a:rPr>
              <a:t>and eastern Tanzania. Rainfall anomalies exceeded their long-term 30-day averages by more than </a:t>
            </a:r>
            <a:r>
              <a:rPr lang="en-US" sz="950" b="1" dirty="0" smtClean="0">
                <a:solidFill>
                  <a:schemeClr val="lt1"/>
                </a:solidFill>
              </a:rPr>
              <a:t>300mm </a:t>
            </a:r>
            <a:r>
              <a:rPr lang="en-US" sz="950" b="1" dirty="0">
                <a:solidFill>
                  <a:schemeClr val="lt1"/>
                </a:solidFill>
              </a:rPr>
              <a:t>in </a:t>
            </a:r>
            <a:r>
              <a:rPr lang="en-US" sz="950" b="1" dirty="0" smtClean="0">
                <a:solidFill>
                  <a:schemeClr val="lt1"/>
                </a:solidFill>
              </a:rPr>
              <a:t>southern Somalia</a:t>
            </a:r>
            <a:r>
              <a:rPr lang="en-US" sz="950" b="1" dirty="0">
                <a:solidFill>
                  <a:schemeClr val="lt1"/>
                </a:solidFill>
              </a:rPr>
              <a:t>, </a:t>
            </a:r>
            <a:r>
              <a:rPr lang="en-US" sz="950" b="1" dirty="0" smtClean="0">
                <a:solidFill>
                  <a:schemeClr val="lt1"/>
                </a:solidFill>
              </a:rPr>
              <a:t>northeastern and southeastern Kenya, parts of southern and western Ethiopia, and parts of northeastern Tanzania. </a:t>
            </a:r>
            <a:r>
              <a:rPr lang="en-US" sz="950" b="1" dirty="0">
                <a:solidFill>
                  <a:schemeClr val="lt1"/>
                </a:solidFill>
              </a:rPr>
              <a:t>Rainfall was below-average in parts of central </a:t>
            </a:r>
            <a:r>
              <a:rPr lang="en-US" sz="950" b="1" dirty="0" smtClean="0">
                <a:solidFill>
                  <a:schemeClr val="lt1"/>
                </a:solidFill>
              </a:rPr>
              <a:t>Tanzania, parts </a:t>
            </a:r>
            <a:r>
              <a:rPr lang="en-US" sz="950" b="1" dirty="0">
                <a:solidFill>
                  <a:schemeClr val="lt1"/>
                </a:solidFill>
              </a:rPr>
              <a:t>of </a:t>
            </a:r>
            <a:r>
              <a:rPr lang="en-US" sz="950" b="1" dirty="0" smtClean="0">
                <a:solidFill>
                  <a:schemeClr val="lt1"/>
                </a:solidFill>
              </a:rPr>
              <a:t>central Uganda, </a:t>
            </a:r>
            <a:r>
              <a:rPr lang="en-US" sz="950" b="1" dirty="0">
                <a:solidFill>
                  <a:schemeClr val="lt1"/>
                </a:solidFill>
              </a:rPr>
              <a:t>and </a:t>
            </a:r>
            <a:r>
              <a:rPr lang="en-US" sz="950" b="1" dirty="0" smtClean="0">
                <a:solidFill>
                  <a:schemeClr val="lt1"/>
                </a:solidFill>
              </a:rPr>
              <a:t>central Rwanda</a:t>
            </a:r>
            <a:r>
              <a:rPr lang="en-US" sz="950" b="1" dirty="0">
                <a:solidFill>
                  <a:schemeClr val="lt1"/>
                </a:solidFill>
              </a:rPr>
              <a:t>. In Central Africa, rainfall was above-average over parts of </a:t>
            </a:r>
            <a:r>
              <a:rPr lang="en-US" sz="950" b="1" dirty="0" smtClean="0">
                <a:solidFill>
                  <a:schemeClr val="lt1"/>
                </a:solidFill>
              </a:rPr>
              <a:t>southwestern and southeastern Cameroon</a:t>
            </a:r>
            <a:r>
              <a:rPr lang="en-US" sz="950" b="1" dirty="0">
                <a:solidFill>
                  <a:schemeClr val="lt1"/>
                </a:solidFill>
              </a:rPr>
              <a:t>, </a:t>
            </a:r>
            <a:r>
              <a:rPr lang="en-US" sz="950" b="1" dirty="0" smtClean="0">
                <a:solidFill>
                  <a:schemeClr val="lt1"/>
                </a:solidFill>
              </a:rPr>
              <a:t>northern, central, and southwestern </a:t>
            </a:r>
            <a:r>
              <a:rPr lang="en-US" sz="950" b="1" dirty="0" smtClean="0">
                <a:solidFill>
                  <a:schemeClr val="lt1"/>
                </a:solidFill>
              </a:rPr>
              <a:t>Congo</a:t>
            </a:r>
            <a:r>
              <a:rPr lang="en-US" sz="950" b="1" dirty="0">
                <a:solidFill>
                  <a:schemeClr val="lt1"/>
                </a:solidFill>
              </a:rPr>
              <a:t>, CAR excluding its northern borders, </a:t>
            </a:r>
            <a:r>
              <a:rPr lang="en-US" sz="950" b="1" dirty="0" smtClean="0">
                <a:solidFill>
                  <a:schemeClr val="lt1"/>
                </a:solidFill>
              </a:rPr>
              <a:t>central and southern Gabon, Equatorial Guinea, and </a:t>
            </a:r>
            <a:r>
              <a:rPr lang="en-US" sz="950" b="1" dirty="0">
                <a:solidFill>
                  <a:schemeClr val="lt1"/>
                </a:solidFill>
              </a:rPr>
              <a:t>most of DRC excluding isolated pockets in the </a:t>
            </a:r>
            <a:r>
              <a:rPr lang="en-US" sz="950" b="1" dirty="0" smtClean="0">
                <a:solidFill>
                  <a:schemeClr val="lt1"/>
                </a:solidFill>
              </a:rPr>
              <a:t>northeast, southwest, central, and southeast </a:t>
            </a:r>
            <a:r>
              <a:rPr lang="en-US" sz="950" b="1" dirty="0">
                <a:solidFill>
                  <a:schemeClr val="lt1"/>
                </a:solidFill>
              </a:rPr>
              <a:t>regions. Below-average rainfall was observed over much of </a:t>
            </a:r>
            <a:r>
              <a:rPr lang="en-US" sz="950" b="1" dirty="0" smtClean="0">
                <a:solidFill>
                  <a:schemeClr val="lt1"/>
                </a:solidFill>
              </a:rPr>
              <a:t>south-central and west-central Cameroon</a:t>
            </a:r>
            <a:r>
              <a:rPr lang="en-US" sz="950" b="1" dirty="0">
                <a:solidFill>
                  <a:schemeClr val="lt1"/>
                </a:solidFill>
              </a:rPr>
              <a:t>, </a:t>
            </a:r>
            <a:r>
              <a:rPr lang="en-US" sz="950" b="1" dirty="0" smtClean="0">
                <a:solidFill>
                  <a:schemeClr val="lt1"/>
                </a:solidFill>
              </a:rPr>
              <a:t>northern Gabon, and southeastern Congo. </a:t>
            </a:r>
            <a:r>
              <a:rPr lang="en-US" sz="950" b="1" dirty="0">
                <a:solidFill>
                  <a:schemeClr val="lt1"/>
                </a:solidFill>
              </a:rPr>
              <a:t>In West Africa, rainfall was above-average over </a:t>
            </a:r>
            <a:r>
              <a:rPr lang="en-US" sz="950" b="1" dirty="0" smtClean="0">
                <a:solidFill>
                  <a:schemeClr val="lt1"/>
                </a:solidFill>
              </a:rPr>
              <a:t>western and southeastern Guinea-Conakry</a:t>
            </a:r>
            <a:r>
              <a:rPr lang="en-US" sz="950" b="1" dirty="0">
                <a:solidFill>
                  <a:schemeClr val="lt1"/>
                </a:solidFill>
              </a:rPr>
              <a:t>, </a:t>
            </a:r>
            <a:r>
              <a:rPr lang="en-US" sz="950" b="1" dirty="0" smtClean="0">
                <a:solidFill>
                  <a:schemeClr val="lt1"/>
                </a:solidFill>
              </a:rPr>
              <a:t>eastern </a:t>
            </a:r>
            <a:r>
              <a:rPr lang="en-US" sz="950" b="1" dirty="0" smtClean="0">
                <a:solidFill>
                  <a:schemeClr val="lt1"/>
                </a:solidFill>
              </a:rPr>
              <a:t>Sierra </a:t>
            </a:r>
            <a:r>
              <a:rPr lang="en-US" sz="950" b="1" dirty="0">
                <a:solidFill>
                  <a:schemeClr val="lt1"/>
                </a:solidFill>
              </a:rPr>
              <a:t>Leone, </a:t>
            </a:r>
            <a:r>
              <a:rPr lang="en-US" sz="950" b="1" dirty="0" smtClean="0">
                <a:solidFill>
                  <a:schemeClr val="lt1"/>
                </a:solidFill>
              </a:rPr>
              <a:t>northwestern and northeastern Liberia</a:t>
            </a:r>
            <a:r>
              <a:rPr lang="en-US" sz="950" b="1" dirty="0">
                <a:solidFill>
                  <a:schemeClr val="lt1"/>
                </a:solidFill>
              </a:rPr>
              <a:t>, much of Cote d’Ivoire, southwestern Ghana, and </a:t>
            </a:r>
            <a:r>
              <a:rPr lang="en-US" sz="950" b="1" dirty="0" smtClean="0">
                <a:solidFill>
                  <a:schemeClr val="lt1"/>
                </a:solidFill>
              </a:rPr>
              <a:t>southwestern and far northeastern </a:t>
            </a:r>
            <a:r>
              <a:rPr lang="en-US" sz="950" b="1" dirty="0">
                <a:solidFill>
                  <a:schemeClr val="lt1"/>
                </a:solidFill>
              </a:rPr>
              <a:t>Nigeria. Below-average rainfall was observed over </a:t>
            </a:r>
            <a:r>
              <a:rPr lang="en-US" sz="950" b="1" dirty="0" smtClean="0">
                <a:solidFill>
                  <a:schemeClr val="lt1"/>
                </a:solidFill>
              </a:rPr>
              <a:t>central Senegal</a:t>
            </a:r>
            <a:r>
              <a:rPr lang="en-US" sz="950" b="1" dirty="0">
                <a:solidFill>
                  <a:schemeClr val="lt1"/>
                </a:solidFill>
              </a:rPr>
              <a:t>, Gambia, Guinea-Bissau, </a:t>
            </a:r>
            <a:r>
              <a:rPr lang="en-US" sz="950" b="1" dirty="0" smtClean="0">
                <a:solidFill>
                  <a:schemeClr val="lt1"/>
                </a:solidFill>
              </a:rPr>
              <a:t>central Guinea-Conakry, southern </a:t>
            </a:r>
            <a:r>
              <a:rPr lang="en-US" sz="950" b="1" dirty="0">
                <a:solidFill>
                  <a:schemeClr val="lt1"/>
                </a:solidFill>
              </a:rPr>
              <a:t>Mali, </a:t>
            </a:r>
            <a:r>
              <a:rPr lang="en-US" sz="950" b="1" dirty="0" smtClean="0">
                <a:solidFill>
                  <a:schemeClr val="lt1"/>
                </a:solidFill>
              </a:rPr>
              <a:t>western and southern Burkina </a:t>
            </a:r>
            <a:r>
              <a:rPr lang="en-US" sz="950" b="1" dirty="0">
                <a:solidFill>
                  <a:schemeClr val="lt1"/>
                </a:solidFill>
              </a:rPr>
              <a:t>Faso, </a:t>
            </a:r>
            <a:r>
              <a:rPr lang="en-US" sz="950" b="1" dirty="0" smtClean="0">
                <a:solidFill>
                  <a:schemeClr val="lt1"/>
                </a:solidFill>
              </a:rPr>
              <a:t>southern </a:t>
            </a:r>
            <a:r>
              <a:rPr lang="en-US" sz="950" b="1" dirty="0">
                <a:solidFill>
                  <a:schemeClr val="lt1"/>
                </a:solidFill>
              </a:rPr>
              <a:t>Sierra </a:t>
            </a:r>
            <a:r>
              <a:rPr lang="en-US" sz="950" b="1" dirty="0" smtClean="0">
                <a:solidFill>
                  <a:schemeClr val="lt1"/>
                </a:solidFill>
              </a:rPr>
              <a:t>Leone, coastal </a:t>
            </a:r>
            <a:r>
              <a:rPr lang="en-US" sz="950" b="1" dirty="0">
                <a:solidFill>
                  <a:schemeClr val="lt1"/>
                </a:solidFill>
              </a:rPr>
              <a:t>areas of Liberia, most of Togo and Benin, and </a:t>
            </a:r>
            <a:r>
              <a:rPr lang="en-US" sz="950" b="1" dirty="0" smtClean="0">
                <a:solidFill>
                  <a:schemeClr val="lt1"/>
                </a:solidFill>
              </a:rPr>
              <a:t>over central and south-central </a:t>
            </a:r>
            <a:r>
              <a:rPr lang="en-US" sz="950" b="1" dirty="0">
                <a:solidFill>
                  <a:schemeClr val="lt1"/>
                </a:solidFill>
              </a:rPr>
              <a:t>Nigeria. In southern Africa, above-average rainfall was observed over much of northern Angola, </a:t>
            </a:r>
            <a:r>
              <a:rPr lang="en-US" sz="950" b="1" dirty="0" smtClean="0">
                <a:solidFill>
                  <a:schemeClr val="lt1"/>
                </a:solidFill>
              </a:rPr>
              <a:t>northeastern Zambia, parts of northern and central Malawi</a:t>
            </a:r>
            <a:r>
              <a:rPr lang="en-US" sz="950" b="1" dirty="0">
                <a:solidFill>
                  <a:schemeClr val="lt1"/>
                </a:solidFill>
              </a:rPr>
              <a:t>, </a:t>
            </a:r>
            <a:r>
              <a:rPr lang="en-US" sz="950" b="1" dirty="0" smtClean="0">
                <a:solidFill>
                  <a:schemeClr val="lt1"/>
                </a:solidFill>
              </a:rPr>
              <a:t>northern</a:t>
            </a:r>
            <a:r>
              <a:rPr lang="en-US" sz="950" b="1" dirty="0" smtClean="0">
                <a:solidFill>
                  <a:schemeClr val="lt1"/>
                </a:solidFill>
              </a:rPr>
              <a:t> </a:t>
            </a:r>
            <a:r>
              <a:rPr lang="en-US" sz="950" b="1" dirty="0">
                <a:solidFill>
                  <a:schemeClr val="lt1"/>
                </a:solidFill>
              </a:rPr>
              <a:t>and </a:t>
            </a:r>
            <a:r>
              <a:rPr lang="en-US" sz="950" b="1" dirty="0" smtClean="0">
                <a:solidFill>
                  <a:schemeClr val="lt1"/>
                </a:solidFill>
              </a:rPr>
              <a:t>south-central </a:t>
            </a:r>
            <a:r>
              <a:rPr lang="en-US" sz="950" b="1" dirty="0">
                <a:solidFill>
                  <a:schemeClr val="lt1"/>
                </a:solidFill>
              </a:rPr>
              <a:t>Mozambique, Lesotho, </a:t>
            </a:r>
            <a:r>
              <a:rPr lang="en-US" sz="950" b="1" dirty="0" err="1">
                <a:solidFill>
                  <a:schemeClr val="lt1"/>
                </a:solidFill>
              </a:rPr>
              <a:t>Eswatini</a:t>
            </a:r>
            <a:r>
              <a:rPr lang="en-US" sz="950" b="1" dirty="0">
                <a:solidFill>
                  <a:schemeClr val="lt1"/>
                </a:solidFill>
              </a:rPr>
              <a:t>, southeastern South Africa, and northeastern </a:t>
            </a:r>
            <a:r>
              <a:rPr lang="en-US" sz="950" b="1" dirty="0" smtClean="0">
                <a:solidFill>
                  <a:schemeClr val="lt1"/>
                </a:solidFill>
              </a:rPr>
              <a:t>and central Madagascar</a:t>
            </a:r>
            <a:r>
              <a:rPr lang="en-US" sz="950" b="1" dirty="0">
                <a:solidFill>
                  <a:schemeClr val="lt1"/>
                </a:solidFill>
              </a:rPr>
              <a:t>. Rainfall was below-average over southern and eastern Angola, northern and eastern Namibia, eastern </a:t>
            </a:r>
            <a:r>
              <a:rPr lang="en-US" sz="950" b="1" dirty="0" smtClean="0">
                <a:solidFill>
                  <a:schemeClr val="lt1"/>
                </a:solidFill>
              </a:rPr>
              <a:t>and southern Botswana</a:t>
            </a:r>
            <a:r>
              <a:rPr lang="en-US" sz="950" b="1" dirty="0">
                <a:solidFill>
                  <a:schemeClr val="lt1"/>
                </a:solidFill>
              </a:rPr>
              <a:t>, northern and </a:t>
            </a:r>
            <a:r>
              <a:rPr lang="en-US" sz="950" b="1" dirty="0" smtClean="0">
                <a:solidFill>
                  <a:schemeClr val="lt1"/>
                </a:solidFill>
              </a:rPr>
              <a:t>southwestern </a:t>
            </a:r>
            <a:r>
              <a:rPr lang="en-US" sz="950" b="1" dirty="0">
                <a:solidFill>
                  <a:schemeClr val="lt1"/>
                </a:solidFill>
              </a:rPr>
              <a:t>South Africa, </a:t>
            </a:r>
            <a:r>
              <a:rPr lang="en-US" sz="950" b="1" dirty="0" smtClean="0">
                <a:solidFill>
                  <a:schemeClr val="lt1"/>
                </a:solidFill>
              </a:rPr>
              <a:t>western and central Zimbabwe, western and central Zambia, and west-central </a:t>
            </a:r>
            <a:r>
              <a:rPr lang="en-US" sz="950" b="1" dirty="0">
                <a:solidFill>
                  <a:schemeClr val="lt1"/>
                </a:solidFill>
              </a:rPr>
              <a:t>and southern Madagascar.</a:t>
            </a:r>
            <a:endParaRPr sz="950" b="0" i="0" u="none" strike="noStrike" cap="none" dirty="0">
              <a:solidFill>
                <a:srgbClr val="000000"/>
              </a:solidFil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63286" y="5037123"/>
            <a:ext cx="9345386" cy="189278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900" b="1" dirty="0">
                <a:solidFill>
                  <a:schemeClr val="lt1"/>
                </a:solidFill>
              </a:rPr>
              <a:t>During the past 7 days, in East Africa,  rainfall was above-average over west-central and southern Ethiopia, northwestern and southern Somalia, northern, central, and southwestern South Sudan, parts of southern Sudan, northwestern, central, and southern Uganda, eastern, parts of central, and parts of southwestern Kenya, northern, eastern, western, and southern Tanzania, southwestern and northeastern Rwanda, and Burundi. Anomalies in excess of 100 mm or more were observed in parts of southern and west-central Ethiopia, southern Somalia, northeastern Kenya, parts of southwestern and southeastern South Sudan, and northeastern Tanzania. In central Africa, above-average rainfall was observed over southern and eastern CAR, southwestern, southeastern, and west-central Chad, northern, much of central, and parts of southeastern DRC, northern and southwestern Congo, western and central Gabon, Equatorial Guinea, and central and southwestern Cameroon. Anomalies in excess of 100 mm or more were observed in parts of north-central, northeastern, and south-central DRC. Rainfall was below-average over parts of west-central, far southeastern, and southwestern DRC, southeastern Gabon, and southeastern Congo. In West Africa, above-average rainfall was observed over parts of southeastern Guinea-Conakry, southern Cote d’Ivoire, southwestern parts of Ghana, and over south-central and southeastern Nigeria. Rainfall was slightly below average in eastern Sierra Leone and eastern Liberia. In southern Africa, rainfall was above-average over parts of northwestern and northeastern Angola, northeastern Zambia, northern Mozambique, parts of central Namibia, parts of northeastern South Africa, western </a:t>
            </a:r>
            <a:r>
              <a:rPr lang="en-US" sz="900" b="1" dirty="0" err="1">
                <a:solidFill>
                  <a:schemeClr val="lt1"/>
                </a:solidFill>
              </a:rPr>
              <a:t>Eswatini</a:t>
            </a:r>
            <a:r>
              <a:rPr lang="en-US" sz="900" b="1" dirty="0">
                <a:solidFill>
                  <a:schemeClr val="lt1"/>
                </a:solidFill>
              </a:rPr>
              <a:t>, and parts of central and northern Madagascar. Central and southern Angola, western and central Zambia, central and southern Mozambique, Zimbabwe, northern, eastern, and parts of southern Botswana, northeastern Namibia, much of eastern and southern South Africa, Lesotho, and western and southern Madagascar received below average rainfall.</a:t>
            </a:r>
            <a:endParaRPr lang="en-US" sz="900" b="1" dirty="0">
              <a:solidFill>
                <a:schemeClr val="lt1"/>
              </a:solidFill>
            </a:endParaRPr>
          </a:p>
        </p:txBody>
      </p:sp>
      <p:pic>
        <p:nvPicPr>
          <p:cNvPr id="137" name="Google Shape;137;p6"/>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898766"/>
            <a:ext cx="4114800" cy="4114800"/>
          </a:xfrm>
          <a:prstGeom prst="rect">
            <a:avLst/>
          </a:prstGeom>
          <a:noFill/>
          <a:ln>
            <a:noFill/>
          </a:ln>
        </p:spPr>
      </p:pic>
      <p:pic>
        <p:nvPicPr>
          <p:cNvPr id="138" name="Google Shape;138;p6"/>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03997"/>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76248" y="5825820"/>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panel), </a:t>
            </a:r>
            <a:r>
              <a:rPr lang="en-US" sz="1200" b="1" i="0" u="none" strike="noStrike" cap="none" dirty="0" smtClean="0">
                <a:solidFill>
                  <a:schemeClr val="lt1"/>
                </a:solidFill>
                <a:latin typeface="Arial"/>
                <a:ea typeface="Arial"/>
                <a:cs typeface="Arial"/>
                <a:sym typeface="Arial"/>
              </a:rPr>
              <a:t>anomalous onshore flow in eastern Africa led to enhanced precipitation. </a:t>
            </a:r>
            <a:r>
              <a:rPr lang="en-US" sz="1200" b="1" dirty="0">
                <a:solidFill>
                  <a:schemeClr val="lt1"/>
                </a:solidFill>
              </a:rPr>
              <a:t>At 200-hPa, </a:t>
            </a:r>
            <a:r>
              <a:rPr lang="en-US" sz="1200" b="1" dirty="0" smtClean="0">
                <a:solidFill>
                  <a:schemeClr val="lt1"/>
                </a:solidFill>
              </a:rPr>
              <a:t>upper-level </a:t>
            </a:r>
            <a:r>
              <a:rPr lang="en-US" sz="1200" b="1" dirty="0">
                <a:solidFill>
                  <a:schemeClr val="lt1"/>
                </a:solidFill>
              </a:rPr>
              <a:t>divergence (top-right) contributed to the </a:t>
            </a:r>
            <a:r>
              <a:rPr lang="en-US" sz="1200" b="1" dirty="0" smtClean="0">
                <a:solidFill>
                  <a:schemeClr val="lt1"/>
                </a:solidFill>
              </a:rPr>
              <a:t>below average </a:t>
            </a:r>
            <a:r>
              <a:rPr lang="en-US" sz="1200" b="1" dirty="0">
                <a:solidFill>
                  <a:schemeClr val="lt1"/>
                </a:solidFill>
              </a:rPr>
              <a:t>precipitation </a:t>
            </a:r>
            <a:r>
              <a:rPr lang="en-US" sz="1200" b="1" dirty="0" smtClean="0">
                <a:solidFill>
                  <a:schemeClr val="lt1"/>
                </a:solidFill>
              </a:rPr>
              <a:t>from Zambi</a:t>
            </a:r>
            <a:r>
              <a:rPr lang="en-US" sz="1200" b="1" dirty="0" smtClean="0">
                <a:solidFill>
                  <a:schemeClr val="lt1"/>
                </a:solidFill>
              </a:rPr>
              <a:t>a to Mozambique.</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extLst>
              <a:ext uri="{28A0092B-C50C-407E-A947-70E740481C1C}">
                <a14:useLocalDpi xmlns:a14="http://schemas.microsoft.com/office/drawing/2010/main" val="0"/>
              </a:ext>
            </a:extLst>
          </a:blip>
          <a:stretch>
            <a:fillRect/>
          </a:stretch>
        </p:blipFill>
        <p:spPr>
          <a:xfrm>
            <a:off x="42845" y="1572839"/>
            <a:ext cx="4114800" cy="4114800"/>
          </a:xfrm>
          <a:prstGeom prst="rect">
            <a:avLst/>
          </a:prstGeom>
          <a:noFill/>
          <a:ln>
            <a:noFill/>
          </a:ln>
        </p:spPr>
      </p:pic>
      <p:pic>
        <p:nvPicPr>
          <p:cNvPr id="147" name="Google Shape;147;p7"/>
          <p:cNvPicPr preferRelativeResize="0"/>
          <p:nvPr/>
        </p:nvPicPr>
        <p:blipFill>
          <a:blip r:embed="rId4">
            <a:extLst>
              <a:ext uri="{28A0092B-C50C-407E-A947-70E740481C1C}">
                <a14:useLocalDpi xmlns:a14="http://schemas.microsoft.com/office/drawing/2010/main" val="0"/>
              </a:ext>
            </a:extLst>
          </a:blip>
          <a:stretch>
            <a:fillRect/>
          </a:stretch>
        </p:blipFill>
        <p:spPr>
          <a:xfrm>
            <a:off x="4210131" y="1570213"/>
            <a:ext cx="2367552" cy="2367552"/>
          </a:xfrm>
          <a:prstGeom prst="rect">
            <a:avLst/>
          </a:prstGeom>
          <a:noFill/>
          <a:ln>
            <a:noFill/>
          </a:ln>
        </p:spPr>
      </p:pic>
      <p:sp>
        <p:nvSpPr>
          <p:cNvPr id="148" name="Google Shape;148;p7"/>
          <p:cNvSpPr/>
          <p:nvPr/>
        </p:nvSpPr>
        <p:spPr>
          <a:xfrm rot="208815">
            <a:off x="2416451" y="2844075"/>
            <a:ext cx="1078810" cy="60240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a:extLst>
              <a:ext uri="{FF2B5EF4-FFF2-40B4-BE49-F238E27FC236}">
                <a16:creationId xmlns:a16="http://schemas.microsoft.com/office/drawing/2014/main" id="{AC1659B3-4138-394C-BCB3-4B028444E78E}"/>
              </a:ext>
            </a:extLst>
          </p:cNvPr>
          <p:cNvSpPr/>
          <p:nvPr/>
        </p:nvSpPr>
        <p:spPr>
          <a:xfrm rot="208815">
            <a:off x="1898458" y="4124470"/>
            <a:ext cx="1106630" cy="68159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Picture 8">
            <a:extLst>
              <a:ext uri="{FF2B5EF4-FFF2-40B4-BE49-F238E27FC236}">
                <a16:creationId xmlns:a16="http://schemas.microsoft.com/office/drawing/2014/main" id="{B179CE7C-6D42-6142-B201-39789F9E0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397" y="1570213"/>
            <a:ext cx="2382532" cy="2382532"/>
          </a:xfrm>
          <a:prstGeom prst="rect">
            <a:avLst/>
          </a:prstGeom>
        </p:spPr>
      </p:pic>
      <p:pic>
        <p:nvPicPr>
          <p:cNvPr id="6" name="Picture 5">
            <a:extLst>
              <a:ext uri="{FF2B5EF4-FFF2-40B4-BE49-F238E27FC236}">
                <a16:creationId xmlns:a16="http://schemas.microsoft.com/office/drawing/2014/main" id="{C3A8D2F2-E78E-0341-B45D-61AB824577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281" y="3762685"/>
            <a:ext cx="2152677" cy="2152677"/>
          </a:xfrm>
          <a:prstGeom prst="rect">
            <a:avLst/>
          </a:prstGeom>
        </p:spPr>
      </p:pic>
    </p:spTree>
    <p:extLst>
      <p:ext uri="{BB962C8B-B14F-4D97-AF65-F5344CB8AC3E}">
        <p14:creationId xmlns:p14="http://schemas.microsoft.com/office/powerpoint/2010/main" val="283785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924424"/>
            <a:ext cx="1515028" cy="170357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light </a:t>
            </a:r>
            <a:r>
              <a:rPr lang="en-US" sz="1200" b="1" i="0" u="none" strike="noStrike" cap="none" dirty="0">
                <a:solidFill>
                  <a:schemeClr val="lt1"/>
                </a:solidFill>
                <a:latin typeface="Arial"/>
                <a:ea typeface="Arial"/>
                <a:cs typeface="Arial"/>
                <a:sym typeface="Arial"/>
              </a:rPr>
              <a:t>rainfall increased moisture deficits over parts of Equatorial Guinea (bottom left). Seasonal total rainfall remained below-average over northeastern DRC due to the recent </a:t>
            </a:r>
            <a:r>
              <a:rPr lang="en-US" sz="1200" b="1" dirty="0">
                <a:solidFill>
                  <a:schemeClr val="lt1"/>
                </a:solidFill>
              </a:rPr>
              <a:t>below</a:t>
            </a:r>
            <a:r>
              <a:rPr lang="en-US" sz="1200" b="1" i="0" u="none" strike="noStrike" cap="none" dirty="0">
                <a:solidFill>
                  <a:schemeClr val="lt1"/>
                </a:solidFill>
                <a:latin typeface="Arial"/>
                <a:ea typeface="Arial"/>
                <a:cs typeface="Arial"/>
                <a:sym typeface="Arial"/>
              </a:rPr>
              <a:t> average rainfall (top right). The recent heavy rainfall also increased surpluses early in the rainfall season over southern Somalia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flipH="1" flipV="1">
            <a:off x="3944471" y="1882588"/>
            <a:ext cx="1729629" cy="175124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extLst>
              <a:ext uri="{28A0092B-C50C-407E-A947-70E740481C1C}">
                <a14:useLocalDpi xmlns:a14="http://schemas.microsoft.com/office/drawing/2010/main" val="0"/>
              </a:ext>
            </a:extLst>
          </a:blip>
          <a:stretch>
            <a:fillRect/>
          </a:stretch>
        </p:blipFill>
        <p:spPr>
          <a:xfrm>
            <a:off x="5225151" y="3468428"/>
            <a:ext cx="3300408" cy="2566984"/>
          </a:xfrm>
          <a:prstGeom prst="rect">
            <a:avLst/>
          </a:prstGeom>
          <a:noFill/>
          <a:ln>
            <a:noFill/>
          </a:ln>
        </p:spPr>
      </p:pic>
      <p:pic>
        <p:nvPicPr>
          <p:cNvPr id="12" name="Google Shape;163;p8">
            <a:extLst>
              <a:ext uri="{FF2B5EF4-FFF2-40B4-BE49-F238E27FC236}">
                <a16:creationId xmlns:a16="http://schemas.microsoft.com/office/drawing/2014/main" id="{E256F583-C613-A942-80E4-CFFF59B77BAB}"/>
              </a:ext>
            </a:extLst>
          </p:cNvPr>
          <p:cNvPicPr preferRelativeResize="0"/>
          <p:nvPr/>
        </p:nvPicPr>
        <p:blipFill>
          <a:blip r:embed="rId7">
            <a:extLst>
              <a:ext uri="{28A0092B-C50C-407E-A947-70E740481C1C}">
                <a14:useLocalDpi xmlns:a14="http://schemas.microsoft.com/office/drawing/2010/main" val="0"/>
              </a:ext>
            </a:extLst>
          </a:blip>
          <a:stretch>
            <a:fillRect/>
          </a:stretch>
        </p:blipFill>
        <p:spPr>
          <a:xfrm>
            <a:off x="5330405" y="664149"/>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28 Nov</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04</a:t>
            </a:r>
            <a:r>
              <a:rPr lang="en-US" sz="1600" b="1" i="0" u="none" strike="noStrike" cap="none" dirty="0" smtClean="0">
                <a:solidFill>
                  <a:srgbClr val="FFFF00"/>
                </a:solidFill>
                <a:latin typeface="Arial"/>
                <a:ea typeface="Arial"/>
                <a:cs typeface="Arial"/>
                <a:sym typeface="Arial"/>
              </a:rPr>
              <a:t> Dec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127820"/>
            <a:ext cx="8889900" cy="1277232"/>
          </a:xfrm>
          <a:prstGeom prst="rect">
            <a:avLst/>
          </a:prstGeom>
          <a:noFill/>
          <a:ln>
            <a:noFill/>
          </a:ln>
        </p:spPr>
        <p:txBody>
          <a:bodyPr spcFirstLastPara="1" wrap="square" lIns="91425" tIns="45700" rIns="91425" bIns="45700" anchor="t" anchorCtr="0">
            <a:spAutoFit/>
          </a:bodyPr>
          <a:lstStyle/>
          <a:p>
            <a:pPr lvl="0" algn="just">
              <a:buSzPts val="1100"/>
            </a:pPr>
            <a:r>
              <a:rPr lang="en-US" sz="1100" b="1" dirty="0" smtClean="0">
                <a:solidFill>
                  <a:schemeClr val="lt1"/>
                </a:solidFill>
              </a:rPr>
              <a:t>For </a:t>
            </a:r>
            <a:r>
              <a:rPr lang="en-US" sz="1100" b="1" dirty="0">
                <a:solidFill>
                  <a:schemeClr val="lt1"/>
                </a:solidFill>
              </a:rPr>
              <a:t>Week-1 (left-panel), there is moderate to high chance (over </a:t>
            </a:r>
            <a:r>
              <a:rPr lang="en-US" sz="1100" b="1" dirty="0" smtClean="0">
                <a:solidFill>
                  <a:schemeClr val="lt1"/>
                </a:solidFill>
              </a:rPr>
              <a:t>70</a:t>
            </a:r>
            <a:r>
              <a:rPr lang="en-US" sz="1100" b="1" dirty="0">
                <a:solidFill>
                  <a:schemeClr val="lt1"/>
                </a:solidFill>
              </a:rPr>
              <a:t>%) for rainfall to exceed 50 mm over </a:t>
            </a:r>
            <a:r>
              <a:rPr lang="en-US" sz="1100" b="1" dirty="0" smtClean="0">
                <a:solidFill>
                  <a:schemeClr val="lt1"/>
                </a:solidFill>
              </a:rPr>
              <a:t>central Kenya, central and southern Uganda, Rwanda, Burundi, eastern and southern DRC, western and eastern Tanzania, parts of northern and western Angola, southern Congo, south-central and northern Gabon, Equatorial Guinea, parts of southern Somalia, northeastern Zambia, and southwestern Cameroon. </a:t>
            </a:r>
            <a:r>
              <a:rPr lang="en-US" sz="1100" b="1" dirty="0">
                <a:solidFill>
                  <a:schemeClr val="lt1"/>
                </a:solidFill>
              </a:rPr>
              <a:t>For week-2 (right panel), the GEFS model predicts a continuation of moderate to high chance (over 70%) for rainfall to exceed 50 mm </a:t>
            </a:r>
            <a:r>
              <a:rPr lang="en-US" sz="1100" b="1" dirty="0" smtClean="0">
                <a:solidFill>
                  <a:schemeClr val="lt1"/>
                </a:solidFill>
              </a:rPr>
              <a:t>over Equatorial Guinea, Gabon, southern Congo, parts of southwestern Cameroon, southern and east-central DRC, western Rwanda, Burundi, northeastern and central Angola, northeastern Zambia, western Tanzania, and parts of northwestern Madagascar.</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21</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 </a:t>
            </a:r>
            <a:r>
              <a:rPr lang="en-US" sz="1600" b="1" dirty="0" smtClean="0">
                <a:solidFill>
                  <a:srgbClr val="FFFF00"/>
                </a:solidFill>
              </a:rPr>
              <a:t>27 </a:t>
            </a:r>
            <a:r>
              <a:rPr lang="en-US" sz="1600" b="1" i="0" u="none" strike="noStrike" cap="none" dirty="0">
                <a:solidFill>
                  <a:srgbClr val="FFFF00"/>
                </a:solidFill>
                <a:latin typeface="Arial"/>
                <a:ea typeface="Arial"/>
                <a:cs typeface="Arial"/>
                <a:sym typeface="Arial"/>
              </a:rPr>
              <a:t>Nov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0" cy="294658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2400</TotalTime>
  <Words>3353</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166</cp:revision>
  <cp:lastPrinted>2023-11-06T15:14:42Z</cp:lastPrinted>
  <dcterms:modified xsi:type="dcterms:W3CDTF">2023-11-20T21:56:27Z</dcterms:modified>
</cp:coreProperties>
</file>