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98500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jV2M/1X+ImpX15arA3hvDJUdawe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48" y="39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7363" cy="465138"/>
          </a:xfrm>
          <a:prstGeom prst="rect">
            <a:avLst/>
          </a:prstGeom>
          <a:noFill/>
          <a:ln>
            <a:noFill/>
          </a:ln>
        </p:spPr>
        <p:txBody>
          <a:bodyPr spcFirstLastPara="1" wrap="square" lIns="91200" tIns="45600" rIns="91200" bIns="456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56050" y="0"/>
            <a:ext cx="3027363" cy="465138"/>
          </a:xfrm>
          <a:prstGeom prst="rect">
            <a:avLst/>
          </a:prstGeom>
          <a:noFill/>
          <a:ln>
            <a:noFill/>
          </a:ln>
        </p:spPr>
        <p:txBody>
          <a:bodyPr spcFirstLastPara="1" wrap="square" lIns="91200" tIns="45600" rIns="91200" bIns="456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6975"/>
            <a:ext cx="3027363" cy="465138"/>
          </a:xfrm>
          <a:prstGeom prst="rect">
            <a:avLst/>
          </a:prstGeom>
          <a:noFill/>
          <a:ln>
            <a:noFill/>
          </a:ln>
        </p:spPr>
        <p:txBody>
          <a:bodyPr spcFirstLastPara="1" wrap="square" lIns="91200" tIns="45600" rIns="91200" bIns="456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8" name="Google Shape;178;p10: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10: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10</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9" name="Google Shape;189;p1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11: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11</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1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Google Shape;94;p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1" name="Google Shape;101;p3: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Clr>
                <a:schemeClr val="dk1"/>
              </a:buClr>
              <a:buSzPts val="1200"/>
              <a:buFont typeface="Calibri"/>
              <a:buNone/>
            </a:pPr>
            <a:endParaRPr sz="1200" b="0">
              <a:solidFill>
                <a:schemeClr val="dk1"/>
              </a:solidFill>
            </a:endParaRPr>
          </a:p>
        </p:txBody>
      </p:sp>
      <p:sp>
        <p:nvSpPr>
          <p:cNvPr id="102" name="Google Shape;102;p3: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 name="Google Shape;108;p4: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4: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7" name="Google Shape;117;p5: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p5: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6" name="Google Shape;126;p6: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solidFill>
                <a:schemeClr val="dk1"/>
              </a:solidFill>
            </a:endParaRPr>
          </a:p>
        </p:txBody>
      </p:sp>
      <p:sp>
        <p:nvSpPr>
          <p:cNvPr id="127" name="Google Shape;127;p6: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1" name="Google Shape;141;p7: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7: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8: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7" name="Google Shape;167;p9: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9: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9</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14"/>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1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2857500" y="419100"/>
            <a:ext cx="4114800" cy="7239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4876800" y="2438400"/>
            <a:ext cx="5486400" cy="1828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1143000" y="685800"/>
            <a:ext cx="5486400" cy="5334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15"/>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 name="Google Shape;22;p15"/>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15"/>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5"/>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16"/>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 name="Google Shape;32;p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Font typeface="Times New Roman"/>
              <a:buNone/>
              <a:defRPr/>
            </a:lvl1pPr>
            <a:lvl2pPr lvl="1" algn="ctr">
              <a:lnSpc>
                <a:spcPct val="100000"/>
              </a:lnSpc>
              <a:spcBef>
                <a:spcPts val="560"/>
              </a:spcBef>
              <a:spcAft>
                <a:spcPts val="0"/>
              </a:spcAft>
              <a:buClr>
                <a:schemeClr val="dk1"/>
              </a:buClr>
              <a:buSzPts val="2800"/>
              <a:buFont typeface="Times New Roman"/>
              <a:buNone/>
              <a:defRPr/>
            </a:lvl2pPr>
            <a:lvl3pPr lvl="2" algn="ctr">
              <a:lnSpc>
                <a:spcPct val="100000"/>
              </a:lnSpc>
              <a:spcBef>
                <a:spcPts val="480"/>
              </a:spcBef>
              <a:spcAft>
                <a:spcPts val="0"/>
              </a:spcAft>
              <a:buClr>
                <a:schemeClr val="dk1"/>
              </a:buClr>
              <a:buSzPts val="2400"/>
              <a:buFont typeface="Times New Roman"/>
              <a:buNone/>
              <a:defRPr/>
            </a:lvl3pPr>
            <a:lvl4pPr lvl="3" algn="ctr">
              <a:lnSpc>
                <a:spcPct val="100000"/>
              </a:lnSpc>
              <a:spcBef>
                <a:spcPts val="400"/>
              </a:spcBef>
              <a:spcAft>
                <a:spcPts val="0"/>
              </a:spcAft>
              <a:buClr>
                <a:schemeClr val="dk1"/>
              </a:buClr>
              <a:buSzPts val="2000"/>
              <a:buFont typeface="Times New Roman"/>
              <a:buNone/>
              <a:defRPr/>
            </a:lvl4pPr>
            <a:lvl5pPr lvl="4" algn="ctr">
              <a:lnSpc>
                <a:spcPct val="100000"/>
              </a:lnSpc>
              <a:spcBef>
                <a:spcPts val="400"/>
              </a:spcBef>
              <a:spcAft>
                <a:spcPts val="0"/>
              </a:spcAft>
              <a:buClr>
                <a:schemeClr val="dk1"/>
              </a:buClr>
              <a:buSzPts val="2000"/>
              <a:buFont typeface="Times New Roman"/>
              <a:buNone/>
              <a:defRPr/>
            </a:lvl5pPr>
            <a:lvl6pPr lvl="5" algn="ctr">
              <a:lnSpc>
                <a:spcPct val="100000"/>
              </a:lnSpc>
              <a:spcBef>
                <a:spcPts val="400"/>
              </a:spcBef>
              <a:spcAft>
                <a:spcPts val="0"/>
              </a:spcAft>
              <a:buClr>
                <a:schemeClr val="dk1"/>
              </a:buClr>
              <a:buSzPts val="2000"/>
              <a:buFont typeface="Times New Roman"/>
              <a:buNone/>
              <a:defRPr/>
            </a:lvl6pPr>
            <a:lvl7pPr lvl="6" algn="ctr">
              <a:lnSpc>
                <a:spcPct val="100000"/>
              </a:lnSpc>
              <a:spcBef>
                <a:spcPts val="400"/>
              </a:spcBef>
              <a:spcAft>
                <a:spcPts val="0"/>
              </a:spcAft>
              <a:buClr>
                <a:schemeClr val="dk1"/>
              </a:buClr>
              <a:buSzPts val="2000"/>
              <a:buFont typeface="Times New Roman"/>
              <a:buNone/>
              <a:defRPr/>
            </a:lvl7pPr>
            <a:lvl8pPr lvl="7" algn="ctr">
              <a:lnSpc>
                <a:spcPct val="100000"/>
              </a:lnSpc>
              <a:spcBef>
                <a:spcPts val="400"/>
              </a:spcBef>
              <a:spcAft>
                <a:spcPts val="0"/>
              </a:spcAft>
              <a:buClr>
                <a:schemeClr val="dk1"/>
              </a:buClr>
              <a:buSzPts val="2000"/>
              <a:buFont typeface="Times New Roman"/>
              <a:buNone/>
              <a:defRPr/>
            </a:lvl8pPr>
            <a:lvl9pPr lvl="8" algn="ctr">
              <a:lnSpc>
                <a:spcPct val="100000"/>
              </a:lnSpc>
              <a:spcBef>
                <a:spcPts val="400"/>
              </a:spcBef>
              <a:spcAft>
                <a:spcPts val="0"/>
              </a:spcAft>
              <a:buClr>
                <a:schemeClr val="dk1"/>
              </a:buClr>
              <a:buSzPts val="2000"/>
              <a:buFont typeface="Times New Roman"/>
              <a:buNone/>
              <a:defRPr/>
            </a:lvl9pPr>
          </a:lstStyle>
          <a:p>
            <a:endParaRPr/>
          </a:p>
        </p:txBody>
      </p:sp>
      <p:sp>
        <p:nvSpPr>
          <p:cNvPr id="33" name="Google Shape;33;p17"/>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7"/>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Times New Roman"/>
              <a:buNone/>
              <a:defRPr sz="2000"/>
            </a:lvl1pPr>
            <a:lvl2pPr marL="914400" lvl="1" indent="-228600" algn="l">
              <a:lnSpc>
                <a:spcPct val="100000"/>
              </a:lnSpc>
              <a:spcBef>
                <a:spcPts val="360"/>
              </a:spcBef>
              <a:spcAft>
                <a:spcPts val="0"/>
              </a:spcAft>
              <a:buClr>
                <a:schemeClr val="dk1"/>
              </a:buClr>
              <a:buSzPts val="1800"/>
              <a:buFont typeface="Times New Roman"/>
              <a:buNone/>
              <a:defRPr sz="1800"/>
            </a:lvl2pPr>
            <a:lvl3pPr marL="1371600" lvl="2" indent="-228600" algn="l">
              <a:lnSpc>
                <a:spcPct val="100000"/>
              </a:lnSpc>
              <a:spcBef>
                <a:spcPts val="320"/>
              </a:spcBef>
              <a:spcAft>
                <a:spcPts val="0"/>
              </a:spcAft>
              <a:buClr>
                <a:schemeClr val="dk1"/>
              </a:buClr>
              <a:buSzPts val="1600"/>
              <a:buFont typeface="Times New Roman"/>
              <a:buNone/>
              <a:defRPr sz="1600"/>
            </a:lvl3pPr>
            <a:lvl4pPr marL="1828800" lvl="3" indent="-228600" algn="l">
              <a:lnSpc>
                <a:spcPct val="100000"/>
              </a:lnSpc>
              <a:spcBef>
                <a:spcPts val="280"/>
              </a:spcBef>
              <a:spcAft>
                <a:spcPts val="0"/>
              </a:spcAft>
              <a:buClr>
                <a:schemeClr val="dk1"/>
              </a:buClr>
              <a:buSzPts val="1400"/>
              <a:buFont typeface="Times New Roman"/>
              <a:buNone/>
              <a:defRPr sz="1400"/>
            </a:lvl4pPr>
            <a:lvl5pPr marL="2286000" lvl="4" indent="-228600" algn="l">
              <a:lnSpc>
                <a:spcPct val="100000"/>
              </a:lnSpc>
              <a:spcBef>
                <a:spcPts val="280"/>
              </a:spcBef>
              <a:spcAft>
                <a:spcPts val="0"/>
              </a:spcAft>
              <a:buClr>
                <a:schemeClr val="dk1"/>
              </a:buClr>
              <a:buSzPts val="1400"/>
              <a:buFont typeface="Times New Roman"/>
              <a:buNone/>
              <a:defRPr sz="1400"/>
            </a:lvl5pPr>
            <a:lvl6pPr marL="2743200" lvl="5" indent="-228600" algn="l">
              <a:lnSpc>
                <a:spcPct val="100000"/>
              </a:lnSpc>
              <a:spcBef>
                <a:spcPts val="280"/>
              </a:spcBef>
              <a:spcAft>
                <a:spcPts val="0"/>
              </a:spcAft>
              <a:buClr>
                <a:schemeClr val="dk1"/>
              </a:buClr>
              <a:buSzPts val="1400"/>
              <a:buFont typeface="Times New Roman"/>
              <a:buNone/>
              <a:defRPr sz="1400"/>
            </a:lvl6pPr>
            <a:lvl7pPr marL="3200400" lvl="6" indent="-228600" algn="l">
              <a:lnSpc>
                <a:spcPct val="100000"/>
              </a:lnSpc>
              <a:spcBef>
                <a:spcPts val="280"/>
              </a:spcBef>
              <a:spcAft>
                <a:spcPts val="0"/>
              </a:spcAft>
              <a:buClr>
                <a:schemeClr val="dk1"/>
              </a:buClr>
              <a:buSzPts val="1400"/>
              <a:buFont typeface="Times New Roman"/>
              <a:buNone/>
              <a:defRPr sz="1400"/>
            </a:lvl7pPr>
            <a:lvl8pPr marL="3657600" lvl="7" indent="-228600" algn="l">
              <a:lnSpc>
                <a:spcPct val="100000"/>
              </a:lnSpc>
              <a:spcBef>
                <a:spcPts val="280"/>
              </a:spcBef>
              <a:spcAft>
                <a:spcPts val="0"/>
              </a:spcAft>
              <a:buClr>
                <a:schemeClr val="dk1"/>
              </a:buClr>
              <a:buSzPts val="1400"/>
              <a:buFont typeface="Times New Roman"/>
              <a:buNone/>
              <a:defRPr sz="1400"/>
            </a:lvl8pPr>
            <a:lvl9pPr marL="4114800" lvl="8" indent="-228600" algn="l">
              <a:lnSpc>
                <a:spcPct val="100000"/>
              </a:lnSpc>
              <a:spcBef>
                <a:spcPts val="280"/>
              </a:spcBef>
              <a:spcAft>
                <a:spcPts val="0"/>
              </a:spcAft>
              <a:buClr>
                <a:schemeClr val="dk1"/>
              </a:buClr>
              <a:buSzPts val="1400"/>
              <a:buFont typeface="Times New Roman"/>
              <a:buNone/>
              <a:defRPr sz="1400"/>
            </a:lvl9pPr>
          </a:lstStyle>
          <a:p>
            <a:endParaRPr/>
          </a:p>
        </p:txBody>
      </p:sp>
      <p:sp>
        <p:nvSpPr>
          <p:cNvPr id="39" name="Google Shape;39;p18"/>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8"/>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19"/>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 name="Google Shape;44;p19"/>
          <p:cNvSpPr txBox="1">
            <a:spLocks noGrp="1"/>
          </p:cNvSpPr>
          <p:nvPr>
            <p:ph type="body" idx="1"/>
          </p:nvPr>
        </p:nvSpPr>
        <p:spPr>
          <a:xfrm>
            <a:off x="12954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5" name="Google Shape;45;p19"/>
          <p:cNvSpPr txBox="1">
            <a:spLocks noGrp="1"/>
          </p:cNvSpPr>
          <p:nvPr>
            <p:ph type="body" idx="2"/>
          </p:nvPr>
        </p:nvSpPr>
        <p:spPr>
          <a:xfrm>
            <a:off x="49911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6" name="Google Shape;46;p19"/>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1" name="Google Shape;51;p2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2" name="Google Shape;52;p2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3" name="Google Shape;53;p2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4" name="Google Shape;54;p2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5" name="Google Shape;55;p20"/>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Times New Roman"/>
              <a:buChar char="•"/>
              <a:defRPr sz="3200"/>
            </a:lvl1pPr>
            <a:lvl2pPr marL="914400" lvl="1" indent="-406400" algn="l">
              <a:lnSpc>
                <a:spcPct val="100000"/>
              </a:lnSpc>
              <a:spcBef>
                <a:spcPts val="560"/>
              </a:spcBef>
              <a:spcAft>
                <a:spcPts val="0"/>
              </a:spcAft>
              <a:buClr>
                <a:schemeClr val="dk1"/>
              </a:buClr>
              <a:buSzPts val="2800"/>
              <a:buFont typeface="Times New Roman"/>
              <a:buChar char="–"/>
              <a:defRPr sz="2800"/>
            </a:lvl2pPr>
            <a:lvl3pPr marL="1371600" lvl="2" indent="-381000" algn="l">
              <a:lnSpc>
                <a:spcPct val="100000"/>
              </a:lnSpc>
              <a:spcBef>
                <a:spcPts val="480"/>
              </a:spcBef>
              <a:spcAft>
                <a:spcPts val="0"/>
              </a:spcAft>
              <a:buClr>
                <a:schemeClr val="dk1"/>
              </a:buClr>
              <a:buSzPts val="2400"/>
              <a:buFont typeface="Times New Roman"/>
              <a:buChar char="•"/>
              <a:defRPr sz="2400"/>
            </a:lvl3pPr>
            <a:lvl4pPr marL="1828800" lvl="3" indent="-355600" algn="l">
              <a:lnSpc>
                <a:spcPct val="100000"/>
              </a:lnSpc>
              <a:spcBef>
                <a:spcPts val="400"/>
              </a:spcBef>
              <a:spcAft>
                <a:spcPts val="0"/>
              </a:spcAft>
              <a:buClr>
                <a:schemeClr val="dk1"/>
              </a:buClr>
              <a:buSzPts val="2000"/>
              <a:buFont typeface="Times New Roman"/>
              <a:buChar char="–"/>
              <a:defRPr sz="2000"/>
            </a:lvl4pPr>
            <a:lvl5pPr marL="2286000" lvl="4" indent="-355600" algn="l">
              <a:lnSpc>
                <a:spcPct val="100000"/>
              </a:lnSpc>
              <a:spcBef>
                <a:spcPts val="400"/>
              </a:spcBef>
              <a:spcAft>
                <a:spcPts val="0"/>
              </a:spcAft>
              <a:buClr>
                <a:schemeClr val="dk1"/>
              </a:buClr>
              <a:buSzPts val="2000"/>
              <a:buFont typeface="Times New Roman"/>
              <a:buChar char="»"/>
              <a:defRPr sz="2000"/>
            </a:lvl5pPr>
            <a:lvl6pPr marL="2743200" lvl="5" indent="-355600" algn="l">
              <a:lnSpc>
                <a:spcPct val="100000"/>
              </a:lnSpc>
              <a:spcBef>
                <a:spcPts val="400"/>
              </a:spcBef>
              <a:spcAft>
                <a:spcPts val="0"/>
              </a:spcAft>
              <a:buClr>
                <a:schemeClr val="dk1"/>
              </a:buClr>
              <a:buSzPts val="2000"/>
              <a:buFont typeface="Times New Roman"/>
              <a:buChar char="»"/>
              <a:defRPr sz="2000"/>
            </a:lvl6pPr>
            <a:lvl7pPr marL="3200400" lvl="6" indent="-355600" algn="l">
              <a:lnSpc>
                <a:spcPct val="100000"/>
              </a:lnSpc>
              <a:spcBef>
                <a:spcPts val="400"/>
              </a:spcBef>
              <a:spcAft>
                <a:spcPts val="0"/>
              </a:spcAft>
              <a:buClr>
                <a:schemeClr val="dk1"/>
              </a:buClr>
              <a:buSzPts val="2000"/>
              <a:buFont typeface="Times New Roman"/>
              <a:buChar char="»"/>
              <a:defRPr sz="2000"/>
            </a:lvl7pPr>
            <a:lvl8pPr marL="3657600" lvl="7" indent="-355600" algn="l">
              <a:lnSpc>
                <a:spcPct val="100000"/>
              </a:lnSpc>
              <a:spcBef>
                <a:spcPts val="400"/>
              </a:spcBef>
              <a:spcAft>
                <a:spcPts val="0"/>
              </a:spcAft>
              <a:buClr>
                <a:schemeClr val="dk1"/>
              </a:buClr>
              <a:buSzPts val="2000"/>
              <a:buFont typeface="Times New Roman"/>
              <a:buChar char="»"/>
              <a:defRPr sz="2000"/>
            </a:lvl8pPr>
            <a:lvl9pPr marL="4114800" lvl="8" indent="-355600" algn="l">
              <a:lnSpc>
                <a:spcPct val="100000"/>
              </a:lnSpc>
              <a:spcBef>
                <a:spcPts val="400"/>
              </a:spcBef>
              <a:spcAft>
                <a:spcPts val="0"/>
              </a:spcAft>
              <a:buClr>
                <a:schemeClr val="dk1"/>
              </a:buClr>
              <a:buSzPts val="2000"/>
              <a:buFont typeface="Times New Roman"/>
              <a:buChar char="»"/>
              <a:defRPr sz="2000"/>
            </a:lvl9pPr>
          </a:lstStyle>
          <a:p>
            <a:endParaRPr/>
          </a:p>
        </p:txBody>
      </p:sp>
      <p:sp>
        <p:nvSpPr>
          <p:cNvPr id="61" name="Google Shape;61;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2" name="Google Shape;62;p2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22"/>
          <p:cNvSpPr>
            <a:spLocks noGrp="1"/>
          </p:cNvSpPr>
          <p:nvPr>
            <p:ph type="pic" idx="2"/>
          </p:nvPr>
        </p:nvSpPr>
        <p:spPr>
          <a:xfrm>
            <a:off x="1792288" y="612775"/>
            <a:ext cx="5486400" cy="4114800"/>
          </a:xfrm>
          <a:prstGeom prst="rect">
            <a:avLst/>
          </a:prstGeom>
          <a:noFill/>
          <a:ln>
            <a:noFill/>
          </a:ln>
        </p:spPr>
      </p:sp>
      <p:sp>
        <p:nvSpPr>
          <p:cNvPr id="68" name="Google Shape;68;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9" name="Google Shape;69;p2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3"/>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100000"/>
              </a:lnSpc>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3" name="Google Shape;13;p1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4" name="Google Shape;14;p1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685800" y="228600"/>
            <a:ext cx="7696200" cy="365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b="1">
                <a:solidFill>
                  <a:srgbClr val="FFFF00"/>
                </a:solidFill>
                <a:latin typeface="Arial"/>
                <a:ea typeface="Arial"/>
                <a:cs typeface="Arial"/>
                <a:sym typeface="Arial"/>
              </a:rPr>
              <a:t>The African Monsoon Recent Evolution and Current Status</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Include Week-1 and Week-2 Outlooks </a:t>
            </a:r>
            <a:endParaRPr/>
          </a:p>
        </p:txBody>
      </p:sp>
      <p:sp>
        <p:nvSpPr>
          <p:cNvPr id="90" name="Google Shape;90;p1"/>
          <p:cNvSpPr txBox="1"/>
          <p:nvPr/>
        </p:nvSpPr>
        <p:spPr>
          <a:xfrm>
            <a:off x="1676400" y="4318000"/>
            <a:ext cx="6096000" cy="8682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dirty="0">
                <a:solidFill>
                  <a:schemeClr val="lt1"/>
                </a:solidFill>
                <a:latin typeface="Arial"/>
                <a:ea typeface="Arial"/>
                <a:cs typeface="Arial"/>
                <a:sym typeface="Arial"/>
              </a:rPr>
              <a:t>Update prepared </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800"/>
              <a:buFont typeface="Arial"/>
              <a:buNone/>
            </a:pPr>
            <a:r>
              <a:rPr lang="en-US" sz="2800" b="1" dirty="0" smtClean="0">
                <a:solidFill>
                  <a:schemeClr val="lt1"/>
                </a:solidFill>
              </a:rPr>
              <a:t>10</a:t>
            </a:r>
            <a:r>
              <a:rPr lang="en-US" sz="2800" b="1" i="0" u="none" strike="noStrike" cap="none" dirty="0" smtClean="0">
                <a:solidFill>
                  <a:schemeClr val="lt1"/>
                </a:solidFill>
                <a:latin typeface="Arial"/>
                <a:ea typeface="Arial"/>
                <a:cs typeface="Arial"/>
                <a:sym typeface="Arial"/>
              </a:rPr>
              <a:t> </a:t>
            </a:r>
            <a:r>
              <a:rPr lang="en-US" sz="2800" b="1" dirty="0">
                <a:solidFill>
                  <a:schemeClr val="lt1"/>
                </a:solidFill>
              </a:rPr>
              <a:t>October</a:t>
            </a:r>
            <a:r>
              <a:rPr lang="en-US" sz="2800" b="1" i="0" u="none" strike="noStrike" cap="none" dirty="0">
                <a:solidFill>
                  <a:schemeClr val="lt1"/>
                </a:solidFill>
                <a:latin typeface="Arial"/>
                <a:ea typeface="Arial"/>
                <a:cs typeface="Arial"/>
                <a:sym typeface="Arial"/>
              </a:rPr>
              <a:t> 2023</a:t>
            </a:r>
            <a:endParaRPr sz="2800" b="1" i="0" u="none" strike="noStrike" cap="none" dirty="0">
              <a:solidFill>
                <a:schemeClr val="lt1"/>
              </a:solidFill>
              <a:latin typeface="Times New Roman"/>
              <a:ea typeface="Times New Roman"/>
              <a:cs typeface="Times New Roman"/>
              <a:sym typeface="Times New Roman"/>
            </a:endParaRPr>
          </a:p>
        </p:txBody>
      </p:sp>
      <p:sp>
        <p:nvSpPr>
          <p:cNvPr id="91" name="Google Shape;91;p1"/>
          <p:cNvSpPr txBox="1"/>
          <p:nvPr/>
        </p:nvSpPr>
        <p:spPr>
          <a:xfrm>
            <a:off x="85458" y="5618000"/>
            <a:ext cx="8957736"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For more information, visit: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chemeClr val="hlink"/>
                </a:solidFill>
                <a:latin typeface="Arial"/>
                <a:ea typeface="Arial"/>
                <a:cs typeface="Arial"/>
                <a:sym typeface="Arial"/>
                <a:hlinkClick r:id="rId3"/>
              </a:rPr>
              <a:t>http://www.cpc.ncep.noaa.gov/products/Global_Monsoons/African_Monsoons/precip_monitoring.shtml</a:t>
            </a:r>
            <a:r>
              <a:rPr lang="en-US" sz="1400" b="1"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0"/>
          <p:cNvSpPr txBox="1"/>
          <p:nvPr/>
        </p:nvSpPr>
        <p:spPr>
          <a:xfrm>
            <a:off x="6400800" y="24384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82" name="Google Shape;182;p10"/>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83" name="Google Shape;183;p10"/>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Week-1 Precipitation Outlooks</a:t>
            </a:r>
            <a:br>
              <a:rPr lang="en-US" sz="2400" b="1" i="0" u="none" strike="noStrike" cap="none">
                <a:solidFill>
                  <a:srgbClr val="FFFF00"/>
                </a:solidFill>
                <a:latin typeface="Arial"/>
                <a:ea typeface="Arial"/>
                <a:cs typeface="Arial"/>
                <a:sym typeface="Arial"/>
              </a:rPr>
            </a:br>
            <a:endParaRPr sz="2400" b="1" i="0" u="none" strike="noStrike" cap="none">
              <a:solidFill>
                <a:srgbClr val="FFFF00"/>
              </a:solidFill>
              <a:latin typeface="Arial"/>
              <a:ea typeface="Arial"/>
              <a:cs typeface="Arial"/>
              <a:sym typeface="Arial"/>
            </a:endParaRPr>
          </a:p>
        </p:txBody>
      </p:sp>
      <p:sp>
        <p:nvSpPr>
          <p:cNvPr id="184" name="Google Shape;184;p10"/>
          <p:cNvSpPr txBox="1"/>
          <p:nvPr/>
        </p:nvSpPr>
        <p:spPr>
          <a:xfrm>
            <a:off x="629728" y="1162413"/>
            <a:ext cx="32565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None/>
            </a:pPr>
            <a:r>
              <a:rPr lang="en-US" sz="1600" b="1" dirty="0" smtClean="0">
                <a:solidFill>
                  <a:srgbClr val="FFFF00"/>
                </a:solidFill>
              </a:rPr>
              <a:t>11</a:t>
            </a:r>
            <a:r>
              <a:rPr lang="en-US" sz="1600" b="1" i="0" u="none" strike="noStrike" cap="none" dirty="0" smtClean="0">
                <a:solidFill>
                  <a:srgbClr val="FFFF00"/>
                </a:solidFill>
                <a:latin typeface="Arial"/>
                <a:ea typeface="Arial"/>
                <a:cs typeface="Arial"/>
                <a:sym typeface="Arial"/>
              </a:rPr>
              <a:t> </a:t>
            </a:r>
            <a:r>
              <a:rPr lang="en-US" sz="1600" b="1" i="0" u="none" strike="noStrike" cap="none" dirty="0">
                <a:solidFill>
                  <a:srgbClr val="FFFF00"/>
                </a:solidFill>
                <a:latin typeface="Arial"/>
                <a:ea typeface="Arial"/>
                <a:cs typeface="Arial"/>
                <a:sym typeface="Arial"/>
              </a:rPr>
              <a:t>– </a:t>
            </a:r>
            <a:r>
              <a:rPr lang="en-US" sz="1600" b="1" dirty="0" smtClean="0">
                <a:solidFill>
                  <a:srgbClr val="FFFF00"/>
                </a:solidFill>
              </a:rPr>
              <a:t>17</a:t>
            </a:r>
            <a:r>
              <a:rPr lang="en-US" sz="1600" b="1" i="0" u="none" strike="noStrike" cap="none" dirty="0" smtClean="0">
                <a:solidFill>
                  <a:srgbClr val="FFFF00"/>
                </a:solidFill>
                <a:latin typeface="Arial"/>
                <a:ea typeface="Arial"/>
                <a:cs typeface="Arial"/>
                <a:sym typeface="Arial"/>
              </a:rPr>
              <a:t> </a:t>
            </a:r>
            <a:r>
              <a:rPr lang="en-US" sz="1600" b="1" i="0" u="none" strike="noStrike" cap="none" dirty="0">
                <a:solidFill>
                  <a:srgbClr val="FFFF00"/>
                </a:solidFill>
                <a:latin typeface="Arial"/>
                <a:ea typeface="Arial"/>
                <a:cs typeface="Arial"/>
                <a:sym typeface="Arial"/>
              </a:rPr>
              <a:t>Oct 2023</a:t>
            </a:r>
            <a:endParaRPr dirty="0"/>
          </a:p>
        </p:txBody>
      </p:sp>
      <p:pic>
        <p:nvPicPr>
          <p:cNvPr id="185" name="Google Shape;185;p10"/>
          <p:cNvPicPr preferRelativeResize="0"/>
          <p:nvPr/>
        </p:nvPicPr>
        <p:blipFill>
          <a:blip r:embed="rId3">
            <a:extLst>
              <a:ext uri="{28A0092B-C50C-407E-A947-70E740481C1C}">
                <a14:useLocalDpi xmlns:a14="http://schemas.microsoft.com/office/drawing/2010/main" val="0"/>
              </a:ext>
            </a:extLst>
          </a:blip>
          <a:stretch>
            <a:fillRect/>
          </a:stretch>
        </p:blipFill>
        <p:spPr>
          <a:xfrm>
            <a:off x="258893" y="1590599"/>
            <a:ext cx="3764683" cy="4871942"/>
          </a:xfrm>
          <a:prstGeom prst="rect">
            <a:avLst/>
          </a:prstGeom>
          <a:noFill/>
          <a:ln>
            <a:noFill/>
          </a:ln>
        </p:spPr>
      </p:pic>
      <p:sp>
        <p:nvSpPr>
          <p:cNvPr id="186" name="Google Shape;186;p10"/>
          <p:cNvSpPr txBox="1"/>
          <p:nvPr/>
        </p:nvSpPr>
        <p:spPr>
          <a:xfrm>
            <a:off x="4260545" y="1462431"/>
            <a:ext cx="4528500" cy="5016718"/>
          </a:xfrm>
          <a:prstGeom prst="rect">
            <a:avLst/>
          </a:prstGeom>
          <a:noFill/>
          <a:ln>
            <a:noFill/>
          </a:ln>
        </p:spPr>
        <p:txBody>
          <a:bodyPr spcFirstLastPara="1" wrap="square" lIns="91425" tIns="45700" rIns="91425" bIns="45700" anchor="t" anchorCtr="0">
            <a:spAutoFit/>
          </a:bodyPr>
          <a:lstStyle/>
          <a:p>
            <a:pPr marL="457200" lvl="0" indent="-304800" algn="just">
              <a:buClr>
                <a:schemeClr val="lt1"/>
              </a:buClr>
              <a:buSzPts val="1200"/>
              <a:buAutoNum type="arabicPeriod"/>
            </a:pPr>
            <a:r>
              <a:rPr lang="en-US" b="1" dirty="0">
                <a:solidFill>
                  <a:schemeClr val="lt1"/>
                </a:solidFill>
              </a:rPr>
              <a:t>The probabilistic forecasts call for above 50% chance for weekly rainfall to be above-normal (above the upper </a:t>
            </a:r>
            <a:r>
              <a:rPr lang="en-US" b="1" dirty="0" err="1">
                <a:solidFill>
                  <a:schemeClr val="lt1"/>
                </a:solidFill>
              </a:rPr>
              <a:t>tercile</a:t>
            </a:r>
            <a:r>
              <a:rPr lang="en-US" b="1" dirty="0">
                <a:solidFill>
                  <a:schemeClr val="lt1"/>
                </a:solidFill>
              </a:rPr>
              <a:t>) along the Gulf of Guinea coast, parts of Central Africa, including the Lake Victoria region, southeastern Ethiopia, southern Somalia, and the eastern portion of South Africa, including Lesotho and </a:t>
            </a:r>
            <a:r>
              <a:rPr lang="en-US" b="1" dirty="0" err="1">
                <a:solidFill>
                  <a:schemeClr val="lt1"/>
                </a:solidFill>
              </a:rPr>
              <a:t>Eswatini</a:t>
            </a:r>
            <a:r>
              <a:rPr lang="en-US" b="1" dirty="0">
                <a:solidFill>
                  <a:schemeClr val="lt1"/>
                </a:solidFill>
              </a:rPr>
              <a:t>. There is above 65% chance for the rainfall to be above-normal over part of southeastern Ethiopia, southeastern DRC, eastern South Africa, Lesotho and </a:t>
            </a:r>
            <a:r>
              <a:rPr lang="en-US" b="1" dirty="0" err="1">
                <a:solidFill>
                  <a:schemeClr val="lt1"/>
                </a:solidFill>
              </a:rPr>
              <a:t>Eswatini</a:t>
            </a:r>
            <a:r>
              <a:rPr lang="en-US" b="1" dirty="0">
                <a:solidFill>
                  <a:schemeClr val="lt1"/>
                </a:solidFill>
              </a:rPr>
              <a:t>.</a:t>
            </a:r>
          </a:p>
          <a:p>
            <a:pPr marL="457200" lvl="0" indent="-304800" algn="just">
              <a:buClr>
                <a:schemeClr val="lt1"/>
              </a:buClr>
              <a:buSzPts val="1200"/>
              <a:buAutoNum type="arabicPeriod"/>
            </a:pPr>
            <a:endParaRPr lang="en-US" b="1" dirty="0">
              <a:solidFill>
                <a:schemeClr val="lt1"/>
              </a:solidFill>
            </a:endParaRPr>
          </a:p>
          <a:p>
            <a:pPr marL="457200" lvl="0" indent="-304800" algn="just">
              <a:buClr>
                <a:schemeClr val="lt1"/>
              </a:buClr>
              <a:buSzPts val="1200"/>
              <a:buAutoNum type="arabicPeriod"/>
            </a:pPr>
            <a:r>
              <a:rPr lang="en-US" b="1" dirty="0">
                <a:solidFill>
                  <a:schemeClr val="lt1"/>
                </a:solidFill>
              </a:rPr>
              <a:t>The forecasts call for above 50% chance for weekly total rainfall to be below-normal (below the lower </a:t>
            </a:r>
            <a:r>
              <a:rPr lang="en-US" b="1" dirty="0" err="1">
                <a:solidFill>
                  <a:schemeClr val="lt1"/>
                </a:solidFill>
              </a:rPr>
              <a:t>tercile</a:t>
            </a:r>
            <a:r>
              <a:rPr lang="en-US" b="1" dirty="0">
                <a:solidFill>
                  <a:schemeClr val="lt1"/>
                </a:solidFill>
              </a:rPr>
              <a:t>) across parts of Nigeria, northern Cameroon, southern Chad, northern CAR, southern Sudan and parts of northern South Sudan and western Ethiopia. There is above 65% chance for rainfall to be below-normal over parts of southern Chad and northern CAR.</a:t>
            </a:r>
          </a:p>
          <a:p>
            <a:pPr marL="457200" marR="0" lvl="0" indent="-304800" algn="just" rtl="0">
              <a:lnSpc>
                <a:spcPct val="100000"/>
              </a:lnSpc>
              <a:spcBef>
                <a:spcPts val="0"/>
              </a:spcBef>
              <a:spcAft>
                <a:spcPts val="0"/>
              </a:spcAft>
              <a:buClr>
                <a:schemeClr val="lt1"/>
              </a:buClr>
              <a:buSzPts val="1200"/>
              <a:buAutoNum type="arabicPeriod"/>
            </a:pPr>
            <a:endParaRPr sz="1200" b="1" dirty="0">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1"/>
          <p:cNvSpPr txBox="1"/>
          <p:nvPr/>
        </p:nvSpPr>
        <p:spPr>
          <a:xfrm>
            <a:off x="6248400" y="23622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93" name="Google Shape;193;p11"/>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94" name="Google Shape;194;p11"/>
          <p:cNvSpPr txBox="1"/>
          <p:nvPr/>
        </p:nvSpPr>
        <p:spPr>
          <a:xfrm>
            <a:off x="335834" y="1194349"/>
            <a:ext cx="34290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600"/>
              <a:buFont typeface="Arial"/>
              <a:buNone/>
            </a:pPr>
            <a:r>
              <a:rPr lang="en-US" sz="1600" b="1" dirty="0" smtClean="0">
                <a:solidFill>
                  <a:srgbClr val="FFFF00"/>
                </a:solidFill>
              </a:rPr>
              <a:t>18</a:t>
            </a:r>
            <a:r>
              <a:rPr lang="en-US" sz="1600" b="1" i="0" u="none" strike="noStrike" cap="none" dirty="0" smtClean="0">
                <a:solidFill>
                  <a:srgbClr val="FFFF00"/>
                </a:solidFill>
                <a:latin typeface="Arial"/>
                <a:ea typeface="Arial"/>
                <a:cs typeface="Arial"/>
                <a:sym typeface="Arial"/>
              </a:rPr>
              <a:t> </a:t>
            </a:r>
            <a:r>
              <a:rPr lang="en-US" sz="1600" b="1" i="0" u="none" strike="noStrike" cap="none" dirty="0">
                <a:solidFill>
                  <a:srgbClr val="FFFF00"/>
                </a:solidFill>
                <a:latin typeface="Arial"/>
                <a:ea typeface="Arial"/>
                <a:cs typeface="Arial"/>
                <a:sym typeface="Arial"/>
              </a:rPr>
              <a:t>– </a:t>
            </a:r>
            <a:r>
              <a:rPr lang="en-US" sz="1600" b="1" dirty="0" smtClean="0">
                <a:solidFill>
                  <a:srgbClr val="FFFF00"/>
                </a:solidFill>
              </a:rPr>
              <a:t>24</a:t>
            </a:r>
            <a:r>
              <a:rPr lang="en-US" sz="1600" b="1" i="0" u="none" strike="noStrike" cap="none" dirty="0" smtClean="0">
                <a:solidFill>
                  <a:srgbClr val="FFFF00"/>
                </a:solidFill>
                <a:latin typeface="Arial"/>
                <a:ea typeface="Arial"/>
                <a:cs typeface="Arial"/>
                <a:sym typeface="Arial"/>
              </a:rPr>
              <a:t> </a:t>
            </a:r>
            <a:r>
              <a:rPr lang="en-US" sz="1600" b="1" i="0" u="none" strike="noStrike" cap="none" dirty="0">
                <a:solidFill>
                  <a:srgbClr val="FFFF00"/>
                </a:solidFill>
                <a:latin typeface="Arial"/>
                <a:ea typeface="Arial"/>
                <a:cs typeface="Arial"/>
                <a:sym typeface="Arial"/>
              </a:rPr>
              <a:t>Oct 2023</a:t>
            </a:r>
            <a:endParaRPr sz="1400" b="0" i="0" u="none" strike="noStrike" cap="none" dirty="0">
              <a:solidFill>
                <a:srgbClr val="000000"/>
              </a:solidFill>
              <a:latin typeface="Arial"/>
              <a:ea typeface="Arial"/>
              <a:cs typeface="Arial"/>
              <a:sym typeface="Arial"/>
            </a:endParaRPr>
          </a:p>
        </p:txBody>
      </p:sp>
      <p:sp>
        <p:nvSpPr>
          <p:cNvPr id="195" name="Google Shape;195;p11"/>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Week-2 Precipitation Outlooks</a:t>
            </a:r>
            <a:br>
              <a:rPr lang="en-US" sz="2400" b="1" i="0" u="none" strike="noStrike" cap="none">
                <a:solidFill>
                  <a:srgbClr val="FFFF00"/>
                </a:solidFill>
                <a:latin typeface="Arial"/>
                <a:ea typeface="Arial"/>
                <a:cs typeface="Arial"/>
                <a:sym typeface="Arial"/>
              </a:rPr>
            </a:br>
            <a:endParaRPr sz="2400" b="1" i="0" u="none" strike="noStrike" cap="none">
              <a:solidFill>
                <a:srgbClr val="FFFF00"/>
              </a:solidFill>
              <a:latin typeface="Arial"/>
              <a:ea typeface="Arial"/>
              <a:cs typeface="Arial"/>
              <a:sym typeface="Arial"/>
            </a:endParaRPr>
          </a:p>
        </p:txBody>
      </p:sp>
      <p:pic>
        <p:nvPicPr>
          <p:cNvPr id="196" name="Google Shape;196;p11"/>
          <p:cNvPicPr preferRelativeResize="0"/>
          <p:nvPr/>
        </p:nvPicPr>
        <p:blipFill>
          <a:blip r:embed="rId3">
            <a:extLst>
              <a:ext uri="{28A0092B-C50C-407E-A947-70E740481C1C}">
                <a14:useLocalDpi xmlns:a14="http://schemas.microsoft.com/office/drawing/2010/main" val="0"/>
              </a:ext>
            </a:extLst>
          </a:blip>
          <a:stretch>
            <a:fillRect/>
          </a:stretch>
        </p:blipFill>
        <p:spPr>
          <a:xfrm>
            <a:off x="258893" y="1590599"/>
            <a:ext cx="3764683" cy="4871942"/>
          </a:xfrm>
          <a:prstGeom prst="rect">
            <a:avLst/>
          </a:prstGeom>
          <a:noFill/>
          <a:ln>
            <a:noFill/>
          </a:ln>
        </p:spPr>
      </p:pic>
      <p:sp>
        <p:nvSpPr>
          <p:cNvPr id="197" name="Google Shape;197;p11"/>
          <p:cNvSpPr txBox="1"/>
          <p:nvPr/>
        </p:nvSpPr>
        <p:spPr>
          <a:xfrm>
            <a:off x="4260545" y="1462431"/>
            <a:ext cx="4528500" cy="3939500"/>
          </a:xfrm>
          <a:prstGeom prst="rect">
            <a:avLst/>
          </a:prstGeom>
          <a:noFill/>
          <a:ln>
            <a:noFill/>
          </a:ln>
        </p:spPr>
        <p:txBody>
          <a:bodyPr spcFirstLastPara="1" wrap="square" lIns="91425" tIns="45700" rIns="91425" bIns="45700" anchor="t" anchorCtr="0">
            <a:spAutoFit/>
          </a:bodyPr>
          <a:lstStyle/>
          <a:p>
            <a:pPr marL="457200" lvl="0" indent="-304800" algn="just">
              <a:buClr>
                <a:schemeClr val="lt1"/>
              </a:buClr>
              <a:buSzPts val="1200"/>
              <a:buAutoNum type="arabicPeriod"/>
            </a:pPr>
            <a:r>
              <a:rPr lang="en-US" b="1" dirty="0">
                <a:solidFill>
                  <a:schemeClr val="bg1"/>
                </a:solidFill>
              </a:rPr>
              <a:t>The probabilistic forecasts call for above 50% chance for weekly rainfall to be below-normal (below the lower </a:t>
            </a:r>
            <a:r>
              <a:rPr lang="en-US" b="1" dirty="0" err="1">
                <a:solidFill>
                  <a:schemeClr val="bg1"/>
                </a:solidFill>
              </a:rPr>
              <a:t>tercile</a:t>
            </a:r>
            <a:r>
              <a:rPr lang="en-US" b="1" dirty="0">
                <a:solidFill>
                  <a:schemeClr val="bg1"/>
                </a:solidFill>
              </a:rPr>
              <a:t>) over Guinea-Bissau, parts of Guinea, Sierra Leone, parts of Cote d’Ivoire and Ghana, and southern Chad, northern CAR and western Sudan</a:t>
            </a:r>
            <a:r>
              <a:rPr lang="en-US" b="1" dirty="0" smtClean="0">
                <a:solidFill>
                  <a:schemeClr val="bg1"/>
                </a:solidFill>
              </a:rPr>
              <a:t>.</a:t>
            </a:r>
            <a:endParaRPr lang="en-US" sz="1200" b="1" dirty="0">
              <a:solidFill>
                <a:schemeClr val="bg1"/>
              </a:solidFill>
            </a:endParaRPr>
          </a:p>
          <a:p>
            <a:pPr marL="457200" lvl="0" indent="-304800" algn="just">
              <a:buClr>
                <a:schemeClr val="lt1"/>
              </a:buClr>
              <a:buSzPts val="1200"/>
              <a:buAutoNum type="arabicPeriod"/>
            </a:pPr>
            <a:endParaRPr lang="en-US" sz="1200" b="1" dirty="0" smtClean="0">
              <a:solidFill>
                <a:schemeClr val="bg1"/>
              </a:solidFill>
            </a:endParaRPr>
          </a:p>
          <a:p>
            <a:pPr marL="457200" lvl="0" indent="-304800" algn="just">
              <a:buClr>
                <a:schemeClr val="lt1"/>
              </a:buClr>
              <a:buSzPts val="1200"/>
              <a:buAutoNum type="arabicPeriod"/>
            </a:pPr>
            <a:r>
              <a:rPr lang="en-US" b="1" dirty="0">
                <a:solidFill>
                  <a:schemeClr val="bg1"/>
                </a:solidFill>
              </a:rPr>
              <a:t>The forecasts call for above 50% chance for weekly total rainfall to be above-normal (above the upper </a:t>
            </a:r>
            <a:r>
              <a:rPr lang="en-US" b="1" dirty="0" err="1">
                <a:solidFill>
                  <a:schemeClr val="bg1"/>
                </a:solidFill>
              </a:rPr>
              <a:t>tercile</a:t>
            </a:r>
            <a:r>
              <a:rPr lang="en-US" b="1" dirty="0">
                <a:solidFill>
                  <a:schemeClr val="bg1"/>
                </a:solidFill>
              </a:rPr>
              <a:t>) southeastern Nigeria, Equatorial Guinea, Gabon, northeastern Angola, parts of southern and northeastern DRC, Uganda, southeastern Ethiopia, eastern Kenya and Somalia, and eastern Madagascar. There is above 65% chance for rainfall to be above-normal over southeastern Ethiopia, Somalia and eastern Madagascar.</a:t>
            </a:r>
            <a:endParaRPr sz="1200" b="1" dirty="0" smtClean="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2"/>
          <p:cNvSpPr txBox="1">
            <a:spLocks noGrp="1"/>
          </p:cNvSpPr>
          <p:nvPr>
            <p:ph type="body" idx="1"/>
          </p:nvPr>
        </p:nvSpPr>
        <p:spPr>
          <a:xfrm>
            <a:off x="61475" y="708600"/>
            <a:ext cx="9013500" cy="6149400"/>
          </a:xfrm>
          <a:prstGeom prst="rect">
            <a:avLst/>
          </a:prstGeom>
          <a:noFill/>
          <a:ln>
            <a:noFill/>
          </a:ln>
        </p:spPr>
        <p:txBody>
          <a:bodyPr spcFirstLastPara="1" wrap="square" lIns="91425" tIns="45700" rIns="91425" bIns="45700" anchor="t" anchorCtr="0">
            <a:noAutofit/>
          </a:bodyPr>
          <a:lstStyle/>
          <a:p>
            <a:pPr indent="-292100" algn="just">
              <a:lnSpc>
                <a:spcPct val="90000"/>
              </a:lnSpc>
              <a:spcBef>
                <a:spcPts val="0"/>
              </a:spcBef>
              <a:buClr>
                <a:schemeClr val="lt1"/>
              </a:buClr>
              <a:buSzPts val="1000"/>
              <a:buFont typeface="Arial"/>
              <a:buChar char="•"/>
            </a:pPr>
            <a:r>
              <a:rPr lang="en-US" sz="1050" b="1" dirty="0">
                <a:solidFill>
                  <a:schemeClr val="lt1"/>
                </a:solidFill>
                <a:latin typeface="+mj-lt"/>
                <a:ea typeface="Arial"/>
                <a:cs typeface="Arial"/>
                <a:sym typeface="Arial"/>
              </a:rPr>
              <a:t>Over the past 30 days, in East Africa, above-average rainfall was observed over many parts of southern Sudan, most of northern and southern South Sudan, southwestern Eritrea, western Djibouti, pockets of northern, western, and south-central Ethiopia, </a:t>
            </a:r>
            <a:r>
              <a:rPr lang="en-US" sz="1050" b="1" dirty="0">
                <a:solidFill>
                  <a:schemeClr val="lt1"/>
                </a:solidFill>
                <a:latin typeface="+mj-lt"/>
              </a:rPr>
              <a:t>northern</a:t>
            </a:r>
            <a:r>
              <a:rPr lang="en-US" sz="1050" b="1" dirty="0">
                <a:solidFill>
                  <a:schemeClr val="lt1"/>
                </a:solidFill>
                <a:latin typeface="+mj-lt"/>
                <a:ea typeface="Arial"/>
                <a:cs typeface="Arial"/>
                <a:sym typeface="Arial"/>
              </a:rPr>
              <a:t> a</a:t>
            </a:r>
            <a:r>
              <a:rPr lang="en-US" sz="1050" b="1" dirty="0">
                <a:solidFill>
                  <a:schemeClr val="lt1"/>
                </a:solidFill>
                <a:latin typeface="+mj-lt"/>
              </a:rPr>
              <a:t>nd eastern </a:t>
            </a:r>
            <a:r>
              <a:rPr lang="en-US" sz="1050" b="1" dirty="0">
                <a:solidFill>
                  <a:schemeClr val="lt1"/>
                </a:solidFill>
                <a:latin typeface="+mj-lt"/>
                <a:ea typeface="Arial"/>
                <a:cs typeface="Arial"/>
                <a:sym typeface="Arial"/>
              </a:rPr>
              <a:t>Uganda, southwestern and southeastern Kenya, parts of southern and central Somalia, western Burundi, and </a:t>
            </a:r>
            <a:r>
              <a:rPr lang="en-US" sz="1050" b="1" dirty="0">
                <a:solidFill>
                  <a:schemeClr val="lt1"/>
                </a:solidFill>
                <a:latin typeface="+mj-lt"/>
              </a:rPr>
              <a:t>parts</a:t>
            </a:r>
            <a:r>
              <a:rPr lang="en-US" sz="1050" b="1" dirty="0">
                <a:solidFill>
                  <a:schemeClr val="lt1"/>
                </a:solidFill>
                <a:latin typeface="+mj-lt"/>
                <a:ea typeface="Arial"/>
                <a:cs typeface="Arial"/>
                <a:sym typeface="Arial"/>
              </a:rPr>
              <a:t> of northern Tanzania. Rainfall was below-average over much of central and southern Ethiopia, southwestern Uganda, Rwanda, northern Somalia, eastern Djibouti, pockets of south-central Sudan, and parts of northeastern and southeastern South Sudan. In Central Africa, rainfall was above-average over central Congo, east-central Cameroon, parts of centr</a:t>
            </a:r>
            <a:r>
              <a:rPr lang="en-US" sz="1050" b="1" dirty="0">
                <a:solidFill>
                  <a:schemeClr val="lt1"/>
                </a:solidFill>
                <a:latin typeface="+mj-lt"/>
              </a:rPr>
              <a:t>al, southeastern, southwestern, and northwestern </a:t>
            </a:r>
            <a:r>
              <a:rPr lang="en-US" sz="1050" b="1" dirty="0">
                <a:solidFill>
                  <a:schemeClr val="lt1"/>
                </a:solidFill>
                <a:latin typeface="+mj-lt"/>
                <a:ea typeface="Arial"/>
                <a:cs typeface="Arial"/>
                <a:sym typeface="Arial"/>
              </a:rPr>
              <a:t>Chad,</a:t>
            </a:r>
            <a:r>
              <a:rPr lang="en-US" sz="1050" b="1" dirty="0">
                <a:solidFill>
                  <a:schemeClr val="lt1"/>
                </a:solidFill>
                <a:latin typeface="+mj-lt"/>
              </a:rPr>
              <a:t> much of C</a:t>
            </a:r>
            <a:r>
              <a:rPr lang="en-US" sz="1050" b="1" dirty="0">
                <a:solidFill>
                  <a:schemeClr val="lt1"/>
                </a:solidFill>
                <a:latin typeface="+mj-lt"/>
                <a:ea typeface="Arial"/>
                <a:cs typeface="Arial"/>
                <a:sym typeface="Arial"/>
              </a:rPr>
              <a:t>AR, and southeastern, south-central, west-central, and northeastern DRC. Below-average rainfall was observed over much of Cameroon, Equatorial Guinea, Gabon, part</a:t>
            </a:r>
            <a:r>
              <a:rPr lang="en-US" sz="1050" b="1" dirty="0">
                <a:solidFill>
                  <a:schemeClr val="lt1"/>
                </a:solidFill>
                <a:latin typeface="+mj-lt"/>
              </a:rPr>
              <a:t>s of </a:t>
            </a:r>
            <a:r>
              <a:rPr lang="en-US" sz="1050" b="1" dirty="0">
                <a:solidFill>
                  <a:schemeClr val="lt1"/>
                </a:solidFill>
                <a:latin typeface="+mj-lt"/>
                <a:ea typeface="Arial"/>
                <a:cs typeface="Arial"/>
                <a:sym typeface="Arial"/>
              </a:rPr>
              <a:t>northern and southern Congo, pockets of south-central Chad, </a:t>
            </a:r>
            <a:r>
              <a:rPr lang="en-US" sz="1050" b="1" dirty="0">
                <a:solidFill>
                  <a:schemeClr val="lt1"/>
                </a:solidFill>
                <a:latin typeface="+mj-lt"/>
              </a:rPr>
              <a:t>central</a:t>
            </a:r>
            <a:r>
              <a:rPr lang="en-US" sz="1050" b="1" dirty="0">
                <a:solidFill>
                  <a:schemeClr val="lt1"/>
                </a:solidFill>
                <a:latin typeface="+mj-lt"/>
                <a:ea typeface="Arial"/>
                <a:cs typeface="Arial"/>
                <a:sym typeface="Arial"/>
              </a:rPr>
              <a:t> CAR, and southwestern, central, and northwestern DRC. In West Africa, rainfall was above-average over pockets of </a:t>
            </a:r>
            <a:r>
              <a:rPr lang="en-US" sz="1050" b="1" dirty="0">
                <a:solidFill>
                  <a:schemeClr val="lt1"/>
                </a:solidFill>
                <a:latin typeface="+mj-lt"/>
              </a:rPr>
              <a:t>northern </a:t>
            </a:r>
            <a:r>
              <a:rPr lang="en-US" sz="1050" b="1" dirty="0">
                <a:solidFill>
                  <a:schemeClr val="lt1"/>
                </a:solidFill>
                <a:latin typeface="+mj-lt"/>
                <a:ea typeface="Arial"/>
                <a:cs typeface="Arial"/>
                <a:sym typeface="Arial"/>
              </a:rPr>
              <a:t>and south</a:t>
            </a:r>
            <a:r>
              <a:rPr lang="en-US" sz="1050" b="1" dirty="0">
                <a:solidFill>
                  <a:schemeClr val="lt1"/>
                </a:solidFill>
                <a:latin typeface="+mj-lt"/>
              </a:rPr>
              <a:t>eastern </a:t>
            </a:r>
            <a:r>
              <a:rPr lang="en-US" sz="1050" b="1" dirty="0">
                <a:solidFill>
                  <a:schemeClr val="lt1"/>
                </a:solidFill>
                <a:latin typeface="+mj-lt"/>
                <a:ea typeface="Arial"/>
                <a:cs typeface="Arial"/>
                <a:sym typeface="Arial"/>
              </a:rPr>
              <a:t>Senegal, Guinea, Guinea-Bissau, northern and central Sierra Leone, Liberia, north</a:t>
            </a:r>
            <a:r>
              <a:rPr lang="en-US" sz="1050" b="1" dirty="0">
                <a:solidFill>
                  <a:schemeClr val="lt1"/>
                </a:solidFill>
                <a:latin typeface="+mj-lt"/>
              </a:rPr>
              <a:t>ea</a:t>
            </a:r>
            <a:r>
              <a:rPr lang="en-US" sz="1050" b="1" dirty="0">
                <a:solidFill>
                  <a:schemeClr val="lt1"/>
                </a:solidFill>
                <a:latin typeface="+mj-lt"/>
                <a:ea typeface="Arial"/>
                <a:cs typeface="Arial"/>
                <a:sym typeface="Arial"/>
              </a:rPr>
              <a:t>stern, central, and southern Cote d’Ivoire, northeastern and much of southern Burkina Faso, southeastern Mali, Ghana, Togo, </a:t>
            </a:r>
            <a:r>
              <a:rPr lang="en-US" sz="1050" b="1" dirty="0">
                <a:solidFill>
                  <a:schemeClr val="lt1"/>
                </a:solidFill>
                <a:latin typeface="+mj-lt"/>
              </a:rPr>
              <a:t>most of </a:t>
            </a:r>
            <a:r>
              <a:rPr lang="en-US" sz="1050" b="1" dirty="0">
                <a:solidFill>
                  <a:schemeClr val="lt1"/>
                </a:solidFill>
                <a:latin typeface="+mj-lt"/>
                <a:ea typeface="Arial"/>
                <a:cs typeface="Arial"/>
                <a:sym typeface="Arial"/>
              </a:rPr>
              <a:t>Benin, parts of western and n</a:t>
            </a:r>
            <a:r>
              <a:rPr lang="en-US" sz="1050" b="1" dirty="0">
                <a:solidFill>
                  <a:schemeClr val="lt1"/>
                </a:solidFill>
                <a:latin typeface="+mj-lt"/>
              </a:rPr>
              <a:t>orth-central </a:t>
            </a:r>
            <a:r>
              <a:rPr lang="en-US" sz="1050" b="1" dirty="0">
                <a:solidFill>
                  <a:schemeClr val="lt1"/>
                </a:solidFill>
                <a:latin typeface="+mj-lt"/>
                <a:ea typeface="Arial"/>
                <a:cs typeface="Arial"/>
                <a:sym typeface="Arial"/>
              </a:rPr>
              <a:t>Nigeria, south-central and northeastern Niger, and southwestern Mauritania. Below-average rainfall was observed over southe</a:t>
            </a:r>
            <a:r>
              <a:rPr lang="en-US" sz="1050" b="1" dirty="0">
                <a:solidFill>
                  <a:schemeClr val="lt1"/>
                </a:solidFill>
                <a:latin typeface="+mj-lt"/>
              </a:rPr>
              <a:t>aste</a:t>
            </a:r>
            <a:r>
              <a:rPr lang="en-US" sz="1050" b="1" dirty="0">
                <a:solidFill>
                  <a:schemeClr val="lt1"/>
                </a:solidFill>
                <a:latin typeface="+mj-lt"/>
                <a:ea typeface="Arial"/>
                <a:cs typeface="Arial"/>
                <a:sym typeface="Arial"/>
              </a:rPr>
              <a:t>rn Mauritania, southwestern and central Mali, pockets of central Senegal, The G</a:t>
            </a:r>
            <a:r>
              <a:rPr lang="en-US" sz="1050" b="1" dirty="0">
                <a:solidFill>
                  <a:schemeClr val="lt1"/>
                </a:solidFill>
                <a:latin typeface="+mj-lt"/>
              </a:rPr>
              <a:t>ambia, southern</a:t>
            </a:r>
            <a:r>
              <a:rPr lang="en-US" sz="1050" b="1" dirty="0">
                <a:solidFill>
                  <a:schemeClr val="lt1"/>
                </a:solidFill>
                <a:latin typeface="+mj-lt"/>
                <a:ea typeface="Arial"/>
                <a:cs typeface="Arial"/>
                <a:sym typeface="Arial"/>
              </a:rPr>
              <a:t> Sierra Leone, </a:t>
            </a:r>
            <a:r>
              <a:rPr lang="en-US" sz="1050" b="1" dirty="0">
                <a:solidFill>
                  <a:schemeClr val="lt1"/>
                </a:solidFill>
                <a:latin typeface="+mj-lt"/>
              </a:rPr>
              <a:t>north</a:t>
            </a:r>
            <a:r>
              <a:rPr lang="en-US" sz="1050" b="1" dirty="0">
                <a:solidFill>
                  <a:schemeClr val="lt1"/>
                </a:solidFill>
                <a:latin typeface="+mj-lt"/>
                <a:ea typeface="Arial"/>
                <a:cs typeface="Arial"/>
                <a:sym typeface="Arial"/>
              </a:rPr>
              <a:t>western Cote d’Ivoire, western and central Burkina Faso, western Niger, and central, northwestern, and eastern Nigeria.</a:t>
            </a:r>
            <a:endParaRPr lang="en-US" sz="1050" dirty="0">
              <a:solidFill>
                <a:srgbClr val="000000"/>
              </a:solidFill>
              <a:latin typeface="+mj-lt"/>
              <a:ea typeface="Arial"/>
              <a:cs typeface="Arial"/>
              <a:sym typeface="Arial"/>
            </a:endParaRPr>
          </a:p>
          <a:p>
            <a:pPr marL="457200" lvl="0" indent="-292100" algn="just" rtl="0">
              <a:lnSpc>
                <a:spcPct val="90000"/>
              </a:lnSpc>
              <a:spcBef>
                <a:spcPts val="0"/>
              </a:spcBef>
              <a:spcAft>
                <a:spcPts val="0"/>
              </a:spcAft>
              <a:buClr>
                <a:schemeClr val="lt1"/>
              </a:buClr>
              <a:buSzPts val="1000"/>
              <a:buFont typeface="Arial"/>
              <a:buChar char="•"/>
            </a:pPr>
            <a:endParaRPr sz="1050" b="1" dirty="0">
              <a:solidFill>
                <a:schemeClr val="lt1"/>
              </a:solidFill>
              <a:latin typeface="+mj-lt"/>
              <a:ea typeface="Arial"/>
              <a:cs typeface="Arial"/>
              <a:sym typeface="Arial"/>
            </a:endParaRPr>
          </a:p>
          <a:p>
            <a:pPr indent="-292100" algn="just">
              <a:spcBef>
                <a:spcPts val="0"/>
              </a:spcBef>
              <a:buClr>
                <a:schemeClr val="lt1"/>
              </a:buClr>
              <a:buSzPts val="1000"/>
              <a:buFont typeface="Arial"/>
              <a:buChar char="•"/>
            </a:pPr>
            <a:r>
              <a:rPr lang="en-US" sz="1050" b="1" dirty="0">
                <a:solidFill>
                  <a:schemeClr val="lt1"/>
                </a:solidFill>
                <a:latin typeface="+mj-lt"/>
              </a:rPr>
              <a:t>During the past 7 days, in East Africa, rainfall was above-average over southwestern and south-central Sudan, western and parts of northeastern South Sudan, parts of west-central and southern Ethiopia, pockets of northeastern and southeastern Kenya, parts of southern and central Somalia, parts of northeastern Tanzania, and northwestern Uganda. Below-average rainfall was observed over parts of southeastern Sudan, southern, central, and parts of northern South Sudan, western Kenya, northern Tanzania, Rwanda, Burundi, much of western and central Ethiopia, northwestern Somalia, and southern and eastern Uganda. In central Africa, above-average rainfall was observed over pockets of northern, southeastern, and southwestern Cameroon, most of CAR, northern and eastern Congo, western Equatorial Guinea, western Gabon, parts of northwestern and southern Chad, and northern and western DRC. Rainfall was below-average over many parts of central Cameroon, parts of central CAR, west-central Congo, northern and eastern Gabon, central and eastern Equatorial Guinea, and parts of central and eastern DRC. In West Africa, above-average rainfall was observed over southwestern Mauritania, much of Senegal, eastern portions of The Gambia, Guinea-Bissau, Guinea, northern Sierra Leone, Liberia, Cote d’Ivoire, parts of central and western Burkina Faso, northern, central, and southwestern Ghana, most of Togo, central and southern Benin, southwestern Nigeria, and parts of northeastern Niger. Rainfall was below-average over southwestern Mali and northern, central, and eastern Nigeria. In southern Africa, rainfall was above-average over parts of southern (coastal) South Africa. Rainfall was below-average over southern and western </a:t>
            </a:r>
            <a:r>
              <a:rPr lang="en-US" sz="1050" b="1" dirty="0" err="1">
                <a:solidFill>
                  <a:schemeClr val="lt1"/>
                </a:solidFill>
                <a:latin typeface="+mj-lt"/>
              </a:rPr>
              <a:t>Eswatini</a:t>
            </a:r>
            <a:r>
              <a:rPr lang="en-US" sz="1050" b="1" dirty="0">
                <a:solidFill>
                  <a:schemeClr val="lt1"/>
                </a:solidFill>
                <a:latin typeface="+mj-lt"/>
              </a:rPr>
              <a:t> and southeastern South </a:t>
            </a:r>
            <a:r>
              <a:rPr lang="en-US" sz="1050" b="1">
                <a:solidFill>
                  <a:schemeClr val="lt1"/>
                </a:solidFill>
                <a:latin typeface="+mj-lt"/>
              </a:rPr>
              <a:t>Africa</a:t>
            </a:r>
            <a:r>
              <a:rPr lang="en-US" sz="1050" b="1" smtClean="0">
                <a:solidFill>
                  <a:schemeClr val="lt1"/>
                </a:solidFill>
                <a:latin typeface="+mj-lt"/>
              </a:rPr>
              <a:t>.</a:t>
            </a:r>
            <a:endParaRPr sz="1050" b="1" dirty="0">
              <a:solidFill>
                <a:schemeClr val="lt1"/>
              </a:solidFill>
              <a:latin typeface="+mj-lt"/>
              <a:ea typeface="Arial"/>
              <a:cs typeface="Arial"/>
              <a:sym typeface="Arial"/>
            </a:endParaRPr>
          </a:p>
          <a:p>
            <a:pPr marL="457200" lvl="0" indent="-228600" algn="just" rtl="0">
              <a:lnSpc>
                <a:spcPct val="100000"/>
              </a:lnSpc>
              <a:spcBef>
                <a:spcPts val="0"/>
              </a:spcBef>
              <a:spcAft>
                <a:spcPts val="0"/>
              </a:spcAft>
              <a:buClr>
                <a:schemeClr val="lt1"/>
              </a:buClr>
              <a:buSzPts val="900"/>
              <a:buFont typeface="Arial"/>
              <a:buNone/>
            </a:pPr>
            <a:endParaRPr sz="1050" b="1" dirty="0">
              <a:solidFill>
                <a:schemeClr val="lt1"/>
              </a:solidFill>
              <a:latin typeface="+mj-lt"/>
              <a:ea typeface="Arial"/>
              <a:cs typeface="Arial"/>
              <a:sym typeface="Arial"/>
            </a:endParaRPr>
          </a:p>
          <a:p>
            <a:pPr indent="-292100" algn="just">
              <a:spcBef>
                <a:spcPts val="0"/>
              </a:spcBef>
              <a:buClr>
                <a:schemeClr val="lt1"/>
              </a:buClr>
              <a:buSzPts val="1000"/>
              <a:buFont typeface="Arial"/>
              <a:buChar char="•"/>
            </a:pPr>
            <a:r>
              <a:rPr lang="en-US" sz="1050" b="1" dirty="0">
                <a:solidFill>
                  <a:schemeClr val="lt1"/>
                </a:solidFill>
                <a:latin typeface="+mj-lt"/>
                <a:ea typeface="Arial"/>
                <a:cs typeface="Arial"/>
                <a:sym typeface="Arial"/>
              </a:rPr>
              <a:t>The Week-1 outlook calls for above-normal rainfall in </a:t>
            </a:r>
            <a:r>
              <a:rPr lang="en-US" sz="1050" b="1" dirty="0">
                <a:solidFill>
                  <a:schemeClr val="lt1"/>
                </a:solidFill>
                <a:latin typeface="+mj-lt"/>
              </a:rPr>
              <a:t>much of the central and eastern Gulf of Guinea region (from Liberia to Cameroon and Gabon), most of central Africa, much of eastern Africa, the central parts of southern Africa, and northern Madagascar.</a:t>
            </a:r>
            <a:r>
              <a:rPr lang="en-US" sz="1050" b="1" dirty="0">
                <a:solidFill>
                  <a:schemeClr val="lt1"/>
                </a:solidFill>
                <a:latin typeface="+mj-lt"/>
                <a:ea typeface="Arial"/>
                <a:cs typeface="Arial"/>
                <a:sym typeface="Arial"/>
              </a:rPr>
              <a:t> In contrast, there is an increased chance for below-normal rainfall over the western parts of the Gulf of Guinea region (Senegal to Sierra Leone), central and southern Somalia, coastal Kenya, northeastern Tanzania, and northwestern Angola. For </a:t>
            </a:r>
            <a:r>
              <a:rPr lang="en-US" sz="1050" b="1" dirty="0">
                <a:solidFill>
                  <a:schemeClr val="lt1"/>
                </a:solidFill>
                <a:latin typeface="+mj-lt"/>
              </a:rPr>
              <a:t>W</a:t>
            </a:r>
            <a:r>
              <a:rPr lang="en-US" sz="1050" b="1" dirty="0">
                <a:solidFill>
                  <a:schemeClr val="lt1"/>
                </a:solidFill>
                <a:latin typeface="+mj-lt"/>
                <a:ea typeface="Arial"/>
                <a:cs typeface="Arial"/>
                <a:sym typeface="Arial"/>
              </a:rPr>
              <a:t>eek-2, there is an increased chance for above-normal rainfall across western (Guinea </a:t>
            </a:r>
            <a:r>
              <a:rPr lang="en-US" sz="1050" b="1" dirty="0">
                <a:solidFill>
                  <a:schemeClr val="lt1"/>
                </a:solidFill>
                <a:latin typeface="+mj-lt"/>
              </a:rPr>
              <a:t>to Liberia) </a:t>
            </a:r>
            <a:r>
              <a:rPr lang="en-US" sz="1050" b="1" dirty="0">
                <a:solidFill>
                  <a:schemeClr val="lt1"/>
                </a:solidFill>
                <a:latin typeface="+mj-lt"/>
                <a:ea typeface="Arial"/>
                <a:cs typeface="Arial"/>
                <a:sym typeface="Arial"/>
              </a:rPr>
              <a:t>and eastern (Cameroon to Congo) parts </a:t>
            </a:r>
            <a:r>
              <a:rPr lang="en-US" sz="1050" b="1" dirty="0">
                <a:solidFill>
                  <a:schemeClr val="lt1"/>
                </a:solidFill>
                <a:latin typeface="+mj-lt"/>
              </a:rPr>
              <a:t>of the Gulf of Guinea region, parts of northern and southern DRC, Ethiopia, parts of western Eritrea, and northern and western Somalia. </a:t>
            </a:r>
            <a:r>
              <a:rPr lang="en-US" sz="1050" b="1" dirty="0">
                <a:solidFill>
                  <a:schemeClr val="lt1"/>
                </a:solidFill>
                <a:latin typeface="+mj-lt"/>
                <a:ea typeface="Arial"/>
                <a:cs typeface="Arial"/>
                <a:sym typeface="Arial"/>
              </a:rPr>
              <a:t>In contrast, there is an increased chance for below-normal rainfall from central Cameroon to northwestern South Sudan, southern Uganda, southwestern and central Kenya, east-central DRC, Rwanda, Burundi, northern Tanzania, parts of easter</a:t>
            </a:r>
            <a:r>
              <a:rPr lang="en-US" sz="1050" b="1" dirty="0">
                <a:solidFill>
                  <a:schemeClr val="lt1"/>
                </a:solidFill>
                <a:latin typeface="+mj-lt"/>
              </a:rPr>
              <a:t>n South Africa, and western </a:t>
            </a:r>
            <a:r>
              <a:rPr lang="en-US" sz="1050" b="1" dirty="0" err="1">
                <a:solidFill>
                  <a:schemeClr val="lt1"/>
                </a:solidFill>
                <a:latin typeface="+mj-lt"/>
              </a:rPr>
              <a:t>Eswatini</a:t>
            </a:r>
            <a:r>
              <a:rPr lang="en-US" sz="1050" b="1" dirty="0">
                <a:solidFill>
                  <a:schemeClr val="lt1"/>
                </a:solidFill>
                <a:latin typeface="+mj-lt"/>
              </a:rPr>
              <a:t>.</a:t>
            </a:r>
            <a:endParaRPr lang="en-US" sz="1050" b="1" dirty="0">
              <a:solidFill>
                <a:schemeClr val="lt1"/>
              </a:solidFill>
              <a:latin typeface="+mj-lt"/>
              <a:ea typeface="Arial"/>
              <a:cs typeface="Arial"/>
              <a:sym typeface="Arial"/>
            </a:endParaRPr>
          </a:p>
          <a:p>
            <a:pPr marL="457200" lvl="0" indent="-292100" algn="just" rtl="0">
              <a:spcBef>
                <a:spcPts val="0"/>
              </a:spcBef>
              <a:spcAft>
                <a:spcPts val="0"/>
              </a:spcAft>
              <a:buClr>
                <a:schemeClr val="lt1"/>
              </a:buClr>
              <a:buSzPts val="1000"/>
              <a:buFont typeface="Arial"/>
              <a:buChar char="•"/>
            </a:pPr>
            <a:endParaRPr sz="1050" b="1" dirty="0">
              <a:solidFill>
                <a:schemeClr val="lt1"/>
              </a:solidFill>
              <a:latin typeface="+mj-lt"/>
              <a:ea typeface="Arial"/>
              <a:cs typeface="Arial"/>
              <a:sym typeface="Arial"/>
            </a:endParaRPr>
          </a:p>
        </p:txBody>
      </p:sp>
      <p:sp>
        <p:nvSpPr>
          <p:cNvPr id="204" name="Google Shape;204;p12"/>
          <p:cNvSpPr txBox="1">
            <a:spLocks noGrp="1"/>
          </p:cNvSpPr>
          <p:nvPr>
            <p:ph type="title" idx="4294967295"/>
          </p:nvPr>
        </p:nvSpPr>
        <p:spPr>
          <a:xfrm>
            <a:off x="1086447" y="76597"/>
            <a:ext cx="7239000" cy="685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b="1">
                <a:solidFill>
                  <a:srgbClr val="FFFF00"/>
                </a:solidFill>
                <a:latin typeface="Arial"/>
                <a:ea typeface="Arial"/>
                <a:cs typeface="Arial"/>
                <a:sym typeface="Arial"/>
              </a:rPr>
              <a:t>Summary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1600200" y="0"/>
            <a:ext cx="6324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Outline</a:t>
            </a:r>
            <a:endParaRPr/>
          </a:p>
        </p:txBody>
      </p:sp>
      <p:sp>
        <p:nvSpPr>
          <p:cNvPr id="98" name="Google Shape;98;p2"/>
          <p:cNvSpPr txBox="1"/>
          <p:nvPr/>
        </p:nvSpPr>
        <p:spPr>
          <a:xfrm>
            <a:off x="990600" y="2286000"/>
            <a:ext cx="7239000" cy="2830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Highlights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Recent Evolution and Current Conditions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NCEP GEFS Forecasts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Summary</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1" i="0" u="none" strike="noStrike" cap="non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334537" y="228600"/>
            <a:ext cx="8430321"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Highlights:</a:t>
            </a:r>
            <a:br>
              <a:rPr lang="en-US" sz="4000" b="1">
                <a:solidFill>
                  <a:srgbClr val="FFFF00"/>
                </a:solidFill>
                <a:latin typeface="Arial"/>
                <a:ea typeface="Arial"/>
                <a:cs typeface="Arial"/>
                <a:sym typeface="Arial"/>
              </a:rPr>
            </a:br>
            <a:r>
              <a:rPr lang="en-US" sz="4000" b="1">
                <a:solidFill>
                  <a:srgbClr val="FFFF00"/>
                </a:solidFill>
                <a:latin typeface="Arial"/>
                <a:ea typeface="Arial"/>
                <a:cs typeface="Arial"/>
                <a:sym typeface="Arial"/>
              </a:rPr>
              <a:t>Last 7 Days</a:t>
            </a:r>
            <a:endParaRPr/>
          </a:p>
        </p:txBody>
      </p:sp>
      <p:sp>
        <p:nvSpPr>
          <p:cNvPr id="105" name="Google Shape;105;p3"/>
          <p:cNvSpPr/>
          <p:nvPr/>
        </p:nvSpPr>
        <p:spPr>
          <a:xfrm>
            <a:off x="181113" y="1324396"/>
            <a:ext cx="8583600" cy="5262939"/>
          </a:xfrm>
          <a:prstGeom prst="rect">
            <a:avLst/>
          </a:prstGeom>
          <a:noFill/>
          <a:ln>
            <a:noFill/>
          </a:ln>
        </p:spPr>
        <p:txBody>
          <a:bodyPr spcFirstLastPara="1" wrap="square" lIns="91425" tIns="45700" rIns="91425" bIns="45700" anchor="t" anchorCtr="0">
            <a:spAutoFit/>
          </a:bodyPr>
          <a:lstStyle/>
          <a:p>
            <a:pPr marL="457200" indent="-304800" algn="just">
              <a:buClr>
                <a:schemeClr val="lt1"/>
              </a:buClr>
              <a:buSzPts val="1200"/>
              <a:buFont typeface="Arial"/>
              <a:buChar char="•"/>
            </a:pPr>
            <a:r>
              <a:rPr lang="en-US" sz="1200" b="1" dirty="0">
                <a:solidFill>
                  <a:schemeClr val="lt1"/>
                </a:solidFill>
              </a:rPr>
              <a:t>During the past 7 days, in East Africa, rainfall was above-average over southwestern and south-central Sudan, western and parts of northeastern South Sudan, parts of west-central and southern Ethiopia, pockets of northeastern and southeastern Kenya, parts of southern and central Somalia, parts of northeastern Tanzania, and northwestern Uganda. Below-average rainfall was observed over parts of southeastern Sudan, southern, central, and parts of northern South Sudan, western Kenya, northern Tanzania, Rwanda, Burundi, much of western and central Ethiopia, northwestern Somalia, and southern and eastern Uganda. In central Africa, above-average rainfall was observed over pockets of northern, southeastern, and southwestern Cameroon, most of CAR, northern and eastern Congo, western Equatorial Guinea, western Gabon, parts of northwestern and southern Chad, and northern and western DRC. Rainfall was below-average over many parts of central Cameroon, parts of central CAR, west-central Congo, northern and eastern Gabon, central and eastern Equatorial Guinea, and parts of central and eastern DRC. In West Africa, above-average rainfall was observed over southwestern Mauritania, much of Senegal, eastern portions of The Gambia, Guinea-Bissau, Guinea, northern Sierra Leone, Liberia, Cote d’Ivoire, parts of central and western Burkina Faso, northern, central, and southwestern Ghana, most of Togo, central and southern Benin, southwestern Nigeria, and parts of northeastern Niger. Rainfall was below-average over southwestern Mali and northern, central, and eastern Nigeria. In southern Africa, rainfall was above-average over parts of southern (coastal) South Africa. Rainfall was below-average over southern and western </a:t>
            </a:r>
            <a:r>
              <a:rPr lang="en-US" sz="1200" b="1" dirty="0" err="1">
                <a:solidFill>
                  <a:schemeClr val="lt1"/>
                </a:solidFill>
              </a:rPr>
              <a:t>Eswatini</a:t>
            </a:r>
            <a:r>
              <a:rPr lang="en-US" sz="1200" b="1" dirty="0">
                <a:solidFill>
                  <a:schemeClr val="lt1"/>
                </a:solidFill>
              </a:rPr>
              <a:t> and southeastern South Africa.</a:t>
            </a:r>
            <a:endParaRPr lang="en-US" sz="1200" dirty="0"/>
          </a:p>
          <a:p>
            <a:pPr marL="152400" marR="0" lvl="0" algn="just" rtl="0">
              <a:lnSpc>
                <a:spcPct val="100000"/>
              </a:lnSpc>
              <a:spcBef>
                <a:spcPts val="0"/>
              </a:spcBef>
              <a:spcAft>
                <a:spcPts val="0"/>
              </a:spcAft>
              <a:buClr>
                <a:schemeClr val="lt1"/>
              </a:buClr>
              <a:buSzPts val="1200"/>
            </a:pPr>
            <a:endParaRPr sz="1200" b="1" i="0" u="none" strike="noStrike" cap="none" dirty="0">
              <a:solidFill>
                <a:schemeClr val="lt1"/>
              </a:solidFill>
              <a:latin typeface="Arial"/>
              <a:ea typeface="Arial"/>
              <a:cs typeface="Arial"/>
              <a:sym typeface="Arial"/>
            </a:endParaRPr>
          </a:p>
          <a:p>
            <a:pPr marL="457200" marR="0" lvl="0" indent="-304800" algn="just" rtl="0">
              <a:lnSpc>
                <a:spcPct val="100000"/>
              </a:lnSpc>
              <a:spcBef>
                <a:spcPts val="0"/>
              </a:spcBef>
              <a:spcAft>
                <a:spcPts val="0"/>
              </a:spcAft>
              <a:buClr>
                <a:schemeClr val="lt1"/>
              </a:buClr>
              <a:buSzPts val="1200"/>
              <a:buFont typeface="Arial"/>
              <a:buChar char="•"/>
            </a:pPr>
            <a:r>
              <a:rPr lang="en-US" sz="1200" b="1" i="0" u="none" strike="noStrike" cap="none" dirty="0">
                <a:solidFill>
                  <a:schemeClr val="lt1"/>
                </a:solidFill>
                <a:latin typeface="Arial"/>
                <a:ea typeface="Arial"/>
                <a:cs typeface="Arial"/>
                <a:sym typeface="Arial"/>
              </a:rPr>
              <a:t>The Week-1 outlook calls for above-normal rainfall in </a:t>
            </a:r>
            <a:r>
              <a:rPr lang="en-US" sz="1200" b="1" dirty="0">
                <a:solidFill>
                  <a:schemeClr val="lt1"/>
                </a:solidFill>
              </a:rPr>
              <a:t>much of the </a:t>
            </a:r>
            <a:r>
              <a:rPr lang="en-US" sz="1200" b="1" dirty="0" smtClean="0">
                <a:solidFill>
                  <a:schemeClr val="lt1"/>
                </a:solidFill>
              </a:rPr>
              <a:t>central and eastern Gulf </a:t>
            </a:r>
            <a:r>
              <a:rPr lang="en-US" sz="1200" b="1" dirty="0">
                <a:solidFill>
                  <a:schemeClr val="lt1"/>
                </a:solidFill>
              </a:rPr>
              <a:t>of Guinea region (from </a:t>
            </a:r>
            <a:r>
              <a:rPr lang="en-US" sz="1200" b="1" dirty="0" smtClean="0">
                <a:solidFill>
                  <a:schemeClr val="lt1"/>
                </a:solidFill>
              </a:rPr>
              <a:t>Liberia</a:t>
            </a:r>
            <a:r>
              <a:rPr lang="en-US" sz="1200" b="1" dirty="0" smtClean="0">
                <a:solidFill>
                  <a:schemeClr val="lt1"/>
                </a:solidFill>
              </a:rPr>
              <a:t> </a:t>
            </a:r>
            <a:r>
              <a:rPr lang="en-US" sz="1200" b="1" dirty="0">
                <a:solidFill>
                  <a:schemeClr val="lt1"/>
                </a:solidFill>
              </a:rPr>
              <a:t>to </a:t>
            </a:r>
            <a:r>
              <a:rPr lang="en-US" sz="1200" b="1" dirty="0" smtClean="0">
                <a:solidFill>
                  <a:schemeClr val="lt1"/>
                </a:solidFill>
              </a:rPr>
              <a:t>Cameroon and Gabon</a:t>
            </a:r>
            <a:r>
              <a:rPr lang="en-US" sz="1200" b="1" dirty="0" smtClean="0">
                <a:solidFill>
                  <a:schemeClr val="lt1"/>
                </a:solidFill>
              </a:rPr>
              <a:t>), most of central Africa, much of eastern Africa, the central parts of southern Africa, and northern Madagascar.</a:t>
            </a:r>
            <a:r>
              <a:rPr lang="en-US" sz="1200" b="1" i="0" u="none" strike="noStrike" cap="none" dirty="0" smtClean="0">
                <a:solidFill>
                  <a:schemeClr val="lt1"/>
                </a:solidFill>
                <a:latin typeface="Arial"/>
                <a:ea typeface="Arial"/>
                <a:cs typeface="Arial"/>
                <a:sym typeface="Arial"/>
              </a:rPr>
              <a:t> </a:t>
            </a:r>
            <a:r>
              <a:rPr lang="en-US" sz="1200" b="1" i="0" u="none" strike="noStrike" cap="none" dirty="0">
                <a:solidFill>
                  <a:schemeClr val="lt1"/>
                </a:solidFill>
                <a:latin typeface="Arial"/>
                <a:ea typeface="Arial"/>
                <a:cs typeface="Arial"/>
                <a:sym typeface="Arial"/>
              </a:rPr>
              <a:t>In contrast, there is an increased chance for below-normal rainfall over </a:t>
            </a:r>
            <a:r>
              <a:rPr lang="en-US" sz="1200" b="1" i="0" u="none" strike="noStrike" cap="none" dirty="0" smtClean="0">
                <a:solidFill>
                  <a:schemeClr val="lt1"/>
                </a:solidFill>
                <a:latin typeface="Arial"/>
                <a:ea typeface="Arial"/>
                <a:cs typeface="Arial"/>
                <a:sym typeface="Arial"/>
              </a:rPr>
              <a:t>the western parts </a:t>
            </a:r>
            <a:r>
              <a:rPr lang="en-US" sz="1200" b="1" i="0" u="none" strike="noStrike" cap="none" dirty="0">
                <a:solidFill>
                  <a:schemeClr val="lt1"/>
                </a:solidFill>
                <a:latin typeface="Arial"/>
                <a:ea typeface="Arial"/>
                <a:cs typeface="Arial"/>
                <a:sym typeface="Arial"/>
              </a:rPr>
              <a:t>of </a:t>
            </a:r>
            <a:r>
              <a:rPr lang="en-US" sz="1200" b="1" i="0" u="none" strike="noStrike" cap="none" dirty="0" smtClean="0">
                <a:solidFill>
                  <a:schemeClr val="lt1"/>
                </a:solidFill>
                <a:latin typeface="Arial"/>
                <a:ea typeface="Arial"/>
                <a:cs typeface="Arial"/>
                <a:sym typeface="Arial"/>
              </a:rPr>
              <a:t>the Gulf of Guinea region (Senegal to Sierra Leone), central and southern Somalia, coastal Kenya, northeastern Tanzania, and northwestern Angola. For </a:t>
            </a:r>
            <a:r>
              <a:rPr lang="en-US" sz="1200" b="1" dirty="0">
                <a:solidFill>
                  <a:schemeClr val="lt1"/>
                </a:solidFill>
              </a:rPr>
              <a:t>W</a:t>
            </a:r>
            <a:r>
              <a:rPr lang="en-US" sz="1200" b="1" i="0" u="none" strike="noStrike" cap="none" dirty="0">
                <a:solidFill>
                  <a:schemeClr val="lt1"/>
                </a:solidFill>
                <a:latin typeface="Arial"/>
                <a:ea typeface="Arial"/>
                <a:cs typeface="Arial"/>
                <a:sym typeface="Arial"/>
              </a:rPr>
              <a:t>eek-2, there is an increased chance for above-normal rainfall </a:t>
            </a:r>
            <a:r>
              <a:rPr lang="en-US" sz="1200" b="1" i="0" u="none" strike="noStrike" cap="none" dirty="0" smtClean="0">
                <a:solidFill>
                  <a:schemeClr val="lt1"/>
                </a:solidFill>
                <a:latin typeface="Arial"/>
                <a:ea typeface="Arial"/>
                <a:cs typeface="Arial"/>
                <a:sym typeface="Arial"/>
              </a:rPr>
              <a:t>across western (Guinea </a:t>
            </a:r>
            <a:r>
              <a:rPr lang="en-US" sz="1200" b="1" dirty="0" smtClean="0">
                <a:solidFill>
                  <a:schemeClr val="lt1"/>
                </a:solidFill>
              </a:rPr>
              <a:t>to Liberia) </a:t>
            </a:r>
            <a:r>
              <a:rPr lang="en-US" sz="1200" b="1" i="0" u="none" strike="noStrike" cap="none" dirty="0" smtClean="0">
                <a:solidFill>
                  <a:schemeClr val="lt1"/>
                </a:solidFill>
                <a:latin typeface="Arial"/>
                <a:ea typeface="Arial"/>
                <a:cs typeface="Arial"/>
                <a:sym typeface="Arial"/>
              </a:rPr>
              <a:t>and eastern (Cameroon to Congo) </a:t>
            </a:r>
            <a:r>
              <a:rPr lang="en-US" sz="1200" b="1" i="0" u="none" strike="noStrike" cap="none" dirty="0">
                <a:solidFill>
                  <a:schemeClr val="lt1"/>
                </a:solidFill>
                <a:latin typeface="Arial"/>
                <a:ea typeface="Arial"/>
                <a:cs typeface="Arial"/>
                <a:sym typeface="Arial"/>
              </a:rPr>
              <a:t>parts </a:t>
            </a:r>
            <a:r>
              <a:rPr lang="en-US" sz="1200" b="1" dirty="0">
                <a:solidFill>
                  <a:schemeClr val="lt1"/>
                </a:solidFill>
              </a:rPr>
              <a:t>of the Gulf of Guinea </a:t>
            </a:r>
            <a:r>
              <a:rPr lang="en-US" sz="1200" b="1" dirty="0" smtClean="0">
                <a:solidFill>
                  <a:schemeClr val="lt1"/>
                </a:solidFill>
              </a:rPr>
              <a:t>region, </a:t>
            </a:r>
            <a:r>
              <a:rPr lang="en-US" sz="1200" b="1" dirty="0" smtClean="0">
                <a:solidFill>
                  <a:schemeClr val="lt1"/>
                </a:solidFill>
              </a:rPr>
              <a:t>parts of northern and southern DRC, Ethiopia, parts of western Eritrea, and northern and western Somalia</a:t>
            </a:r>
            <a:r>
              <a:rPr lang="en-US" sz="1200" b="1" dirty="0" smtClean="0">
                <a:solidFill>
                  <a:schemeClr val="lt1"/>
                </a:solidFill>
              </a:rPr>
              <a:t>. </a:t>
            </a:r>
            <a:r>
              <a:rPr lang="en-US" sz="1200" b="1" i="0" u="none" strike="noStrike" cap="none" dirty="0">
                <a:solidFill>
                  <a:schemeClr val="lt1"/>
                </a:solidFill>
                <a:latin typeface="Arial"/>
                <a:ea typeface="Arial"/>
                <a:cs typeface="Arial"/>
                <a:sym typeface="Arial"/>
              </a:rPr>
              <a:t>In contrast, there is an increased chance for below-normal rainfall </a:t>
            </a:r>
            <a:r>
              <a:rPr lang="en-US" sz="1200" b="1" i="0" u="none" strike="noStrike" cap="none" dirty="0" smtClean="0">
                <a:solidFill>
                  <a:schemeClr val="lt1"/>
                </a:solidFill>
                <a:latin typeface="Arial"/>
                <a:ea typeface="Arial"/>
                <a:cs typeface="Arial"/>
                <a:sym typeface="Arial"/>
              </a:rPr>
              <a:t>from central Cameroon to northwestern South Sudan, southern Uganda, southwestern and central Kenya, east-central DRC, Rwanda, Burundi, northern Tanzania, parts of easter</a:t>
            </a:r>
            <a:r>
              <a:rPr lang="en-US" sz="1200" b="1" dirty="0" smtClean="0">
                <a:solidFill>
                  <a:schemeClr val="lt1"/>
                </a:solidFill>
              </a:rPr>
              <a:t>n South Africa, and western </a:t>
            </a:r>
            <a:r>
              <a:rPr lang="en-US" sz="1200" b="1" dirty="0" err="1" smtClean="0">
                <a:solidFill>
                  <a:schemeClr val="lt1"/>
                </a:solidFill>
              </a:rPr>
              <a:t>Eswatini</a:t>
            </a:r>
            <a:r>
              <a:rPr lang="en-US" sz="1200" b="1" dirty="0" smtClean="0">
                <a:solidFill>
                  <a:schemeClr val="lt1"/>
                </a:solidFill>
              </a:rPr>
              <a:t>.</a:t>
            </a:r>
            <a:endParaRPr sz="1200" b="1" i="0" u="none" strike="noStrike" cap="none" dirty="0">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4"/>
          <p:cNvSpPr txBox="1">
            <a:spLocks noGrp="1"/>
          </p:cNvSpPr>
          <p:nvPr>
            <p:ph type="title" idx="4294967295"/>
          </p:nvPr>
        </p:nvSpPr>
        <p:spPr>
          <a:xfrm>
            <a:off x="677436" y="69695"/>
            <a:ext cx="7696200" cy="81403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90 Days</a:t>
            </a:r>
            <a:endParaRPr/>
          </a:p>
        </p:txBody>
      </p:sp>
      <p:sp>
        <p:nvSpPr>
          <p:cNvPr id="112" name="Google Shape;112;p4"/>
          <p:cNvSpPr txBox="1"/>
          <p:nvPr/>
        </p:nvSpPr>
        <p:spPr>
          <a:xfrm>
            <a:off x="-29880" y="5082606"/>
            <a:ext cx="9191812" cy="1837386"/>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Clr>
                <a:srgbClr val="000000"/>
              </a:buClr>
              <a:buSzPts val="950"/>
              <a:buFont typeface="Arial"/>
              <a:buNone/>
            </a:pPr>
            <a:r>
              <a:rPr lang="en-US" sz="900" b="1" i="0" u="none" strike="noStrike" cap="none" dirty="0">
                <a:solidFill>
                  <a:schemeClr val="lt1"/>
                </a:solidFill>
                <a:latin typeface="Arial"/>
                <a:ea typeface="Arial"/>
                <a:cs typeface="Arial"/>
                <a:sym typeface="Arial"/>
              </a:rPr>
              <a:t>Over the past 90 days, in East Africa, above-average rainfall was observed over many parts of Sudan, western </a:t>
            </a:r>
            <a:r>
              <a:rPr lang="en-US" sz="900" b="1" i="0" u="none" strike="noStrike" cap="none" dirty="0" smtClean="0">
                <a:solidFill>
                  <a:schemeClr val="lt1"/>
                </a:solidFill>
                <a:latin typeface="Arial"/>
                <a:ea typeface="Arial"/>
                <a:cs typeface="Arial"/>
                <a:sym typeface="Arial"/>
              </a:rPr>
              <a:t>and parts of far southern Ethiopia</a:t>
            </a:r>
            <a:r>
              <a:rPr lang="en-US" sz="900" b="1" i="0" u="none" strike="noStrike" cap="none" dirty="0">
                <a:solidFill>
                  <a:schemeClr val="lt1"/>
                </a:solidFill>
                <a:latin typeface="Arial"/>
                <a:ea typeface="Arial"/>
                <a:cs typeface="Arial"/>
                <a:sym typeface="Arial"/>
              </a:rPr>
              <a:t>, </a:t>
            </a:r>
            <a:r>
              <a:rPr lang="en-US" sz="900" b="1" dirty="0" smtClean="0">
                <a:solidFill>
                  <a:schemeClr val="lt1"/>
                </a:solidFill>
              </a:rPr>
              <a:t>most of </a:t>
            </a:r>
            <a:r>
              <a:rPr lang="en-US" sz="900" b="1" dirty="0" smtClean="0">
                <a:solidFill>
                  <a:schemeClr val="lt1"/>
                </a:solidFill>
              </a:rPr>
              <a:t>western </a:t>
            </a:r>
            <a:r>
              <a:rPr lang="en-US" sz="900" b="1" dirty="0">
                <a:solidFill>
                  <a:schemeClr val="lt1"/>
                </a:solidFill>
              </a:rPr>
              <a:t>and northeastern </a:t>
            </a:r>
            <a:r>
              <a:rPr lang="en-US" sz="900" b="1" i="0" u="none" strike="noStrike" cap="none" dirty="0">
                <a:solidFill>
                  <a:schemeClr val="lt1"/>
                </a:solidFill>
                <a:latin typeface="Arial"/>
                <a:ea typeface="Arial"/>
                <a:cs typeface="Arial"/>
                <a:sym typeface="Arial"/>
              </a:rPr>
              <a:t>South Sudan, </a:t>
            </a:r>
            <a:r>
              <a:rPr lang="en-US" sz="900" b="1" i="0" u="none" strike="noStrike" cap="none" dirty="0" smtClean="0">
                <a:solidFill>
                  <a:schemeClr val="lt1"/>
                </a:solidFill>
                <a:latin typeface="Arial"/>
                <a:ea typeface="Arial"/>
                <a:cs typeface="Arial"/>
                <a:sym typeface="Arial"/>
              </a:rPr>
              <a:t>a part of north</a:t>
            </a:r>
            <a:r>
              <a:rPr lang="en-US" sz="900" b="1" dirty="0" smtClean="0">
                <a:solidFill>
                  <a:schemeClr val="lt1"/>
                </a:solidFill>
              </a:rPr>
              <a:t>-central</a:t>
            </a:r>
            <a:r>
              <a:rPr lang="en-US" sz="900" b="1" i="0" u="none" strike="noStrike" cap="none" dirty="0" smtClean="0">
                <a:solidFill>
                  <a:schemeClr val="lt1"/>
                </a:solidFill>
                <a:latin typeface="Arial"/>
                <a:ea typeface="Arial"/>
                <a:cs typeface="Arial"/>
                <a:sym typeface="Arial"/>
              </a:rPr>
              <a:t> </a:t>
            </a:r>
            <a:r>
              <a:rPr lang="en-US" sz="900" b="1" i="0" u="none" strike="noStrike" cap="none" dirty="0">
                <a:solidFill>
                  <a:schemeClr val="lt1"/>
                </a:solidFill>
                <a:latin typeface="Arial"/>
                <a:ea typeface="Arial"/>
                <a:cs typeface="Arial"/>
                <a:sym typeface="Arial"/>
              </a:rPr>
              <a:t>Uganda, western E</a:t>
            </a:r>
            <a:r>
              <a:rPr lang="en-US" sz="900" b="1" dirty="0">
                <a:solidFill>
                  <a:schemeClr val="lt1"/>
                </a:solidFill>
              </a:rPr>
              <a:t>ritr</a:t>
            </a:r>
            <a:r>
              <a:rPr lang="en-US" sz="900" b="1" i="0" u="none" strike="noStrike" cap="none" dirty="0">
                <a:solidFill>
                  <a:schemeClr val="lt1"/>
                </a:solidFill>
                <a:latin typeface="Arial"/>
                <a:ea typeface="Arial"/>
                <a:cs typeface="Arial"/>
                <a:sym typeface="Arial"/>
              </a:rPr>
              <a:t>ea, </a:t>
            </a:r>
            <a:r>
              <a:rPr lang="en-US" sz="900" b="1" i="0" u="none" strike="noStrike" cap="none" dirty="0" smtClean="0">
                <a:solidFill>
                  <a:schemeClr val="lt1"/>
                </a:solidFill>
                <a:latin typeface="Arial"/>
                <a:ea typeface="Arial"/>
                <a:cs typeface="Arial"/>
                <a:sym typeface="Arial"/>
              </a:rPr>
              <a:t>western Djibouti, parts </a:t>
            </a:r>
            <a:r>
              <a:rPr lang="en-US" sz="900" b="1" i="0" u="none" strike="noStrike" cap="none" dirty="0">
                <a:solidFill>
                  <a:schemeClr val="lt1"/>
                </a:solidFill>
                <a:latin typeface="Arial"/>
                <a:ea typeface="Arial"/>
                <a:cs typeface="Arial"/>
                <a:sym typeface="Arial"/>
              </a:rPr>
              <a:t>of southern </a:t>
            </a:r>
            <a:r>
              <a:rPr lang="en-US" sz="900" b="1" i="0" u="none" strike="noStrike" cap="none" dirty="0" smtClean="0">
                <a:solidFill>
                  <a:schemeClr val="lt1"/>
                </a:solidFill>
                <a:latin typeface="Arial"/>
                <a:ea typeface="Arial"/>
                <a:cs typeface="Arial"/>
                <a:sym typeface="Arial"/>
              </a:rPr>
              <a:t>and central Somalia</a:t>
            </a:r>
            <a:r>
              <a:rPr lang="en-US" sz="900" b="1" i="0" u="none" strike="noStrike" cap="none" dirty="0">
                <a:solidFill>
                  <a:schemeClr val="lt1"/>
                </a:solidFill>
                <a:latin typeface="Arial"/>
                <a:ea typeface="Arial"/>
                <a:cs typeface="Arial"/>
                <a:sym typeface="Arial"/>
              </a:rPr>
              <a:t>, parts of northern Tanzania, southern Burundi, and southwestern and </a:t>
            </a:r>
            <a:r>
              <a:rPr lang="en-US" sz="900" b="1" i="0" u="none" strike="noStrike" cap="none" dirty="0" smtClean="0">
                <a:solidFill>
                  <a:schemeClr val="lt1"/>
                </a:solidFill>
                <a:latin typeface="Arial"/>
                <a:ea typeface="Arial"/>
                <a:cs typeface="Arial"/>
                <a:sym typeface="Arial"/>
              </a:rPr>
              <a:t>eastern </a:t>
            </a:r>
            <a:r>
              <a:rPr lang="en-US" sz="900" b="1" i="0" u="none" strike="noStrike" cap="none" dirty="0">
                <a:solidFill>
                  <a:schemeClr val="lt1"/>
                </a:solidFill>
                <a:latin typeface="Arial"/>
                <a:ea typeface="Arial"/>
                <a:cs typeface="Arial"/>
                <a:sym typeface="Arial"/>
              </a:rPr>
              <a:t>Kenya. Rainfall was below-average over </a:t>
            </a:r>
            <a:r>
              <a:rPr lang="en-US" sz="900" b="1" dirty="0" smtClean="0">
                <a:solidFill>
                  <a:schemeClr val="lt1"/>
                </a:solidFill>
              </a:rPr>
              <a:t>central and southeastern</a:t>
            </a:r>
            <a:r>
              <a:rPr lang="en-US" sz="900" b="1" i="0" u="none" strike="noStrike" cap="none" dirty="0" smtClean="0">
                <a:solidFill>
                  <a:schemeClr val="lt1"/>
                </a:solidFill>
                <a:latin typeface="Arial"/>
                <a:ea typeface="Arial"/>
                <a:cs typeface="Arial"/>
                <a:sym typeface="Arial"/>
              </a:rPr>
              <a:t> </a:t>
            </a:r>
            <a:r>
              <a:rPr lang="en-US" sz="900" b="1" i="0" u="none" strike="noStrike" cap="none" dirty="0">
                <a:solidFill>
                  <a:schemeClr val="lt1"/>
                </a:solidFill>
                <a:latin typeface="Arial"/>
                <a:ea typeface="Arial"/>
                <a:cs typeface="Arial"/>
                <a:sym typeface="Arial"/>
              </a:rPr>
              <a:t>South Sudan, </a:t>
            </a:r>
            <a:r>
              <a:rPr lang="en-US" sz="900" b="1" i="0" u="none" strike="noStrike" cap="none" dirty="0" smtClean="0">
                <a:solidFill>
                  <a:schemeClr val="lt1"/>
                </a:solidFill>
                <a:latin typeface="Arial"/>
                <a:ea typeface="Arial"/>
                <a:cs typeface="Arial"/>
                <a:sym typeface="Arial"/>
              </a:rPr>
              <a:t>a part of south-central </a:t>
            </a:r>
            <a:r>
              <a:rPr lang="en-US" sz="900" b="1" i="0" u="none" strike="noStrike" cap="none" dirty="0">
                <a:solidFill>
                  <a:schemeClr val="lt1"/>
                </a:solidFill>
                <a:latin typeface="Arial"/>
                <a:ea typeface="Arial"/>
                <a:cs typeface="Arial"/>
                <a:sym typeface="Arial"/>
              </a:rPr>
              <a:t>Sudan, eastern, centr</a:t>
            </a:r>
            <a:r>
              <a:rPr lang="en-US" sz="900" b="1" dirty="0">
                <a:solidFill>
                  <a:schemeClr val="lt1"/>
                </a:solidFill>
              </a:rPr>
              <a:t>al,</a:t>
            </a:r>
            <a:r>
              <a:rPr lang="en-US" sz="900" b="1" i="0" u="none" strike="noStrike" cap="none" dirty="0">
                <a:solidFill>
                  <a:schemeClr val="lt1"/>
                </a:solidFill>
                <a:latin typeface="Arial"/>
                <a:ea typeface="Arial"/>
                <a:cs typeface="Arial"/>
                <a:sym typeface="Arial"/>
              </a:rPr>
              <a:t> and </a:t>
            </a:r>
            <a:r>
              <a:rPr lang="en-US" sz="900" b="1" i="0" u="none" strike="noStrike" cap="none" dirty="0" smtClean="0">
                <a:solidFill>
                  <a:schemeClr val="lt1"/>
                </a:solidFill>
                <a:latin typeface="Arial"/>
                <a:ea typeface="Arial"/>
                <a:cs typeface="Arial"/>
                <a:sym typeface="Arial"/>
              </a:rPr>
              <a:t>southern </a:t>
            </a:r>
            <a:r>
              <a:rPr lang="en-US" sz="900" b="1" i="0" u="none" strike="noStrike" cap="none" dirty="0">
                <a:solidFill>
                  <a:schemeClr val="lt1"/>
                </a:solidFill>
                <a:latin typeface="Arial"/>
                <a:ea typeface="Arial"/>
                <a:cs typeface="Arial"/>
                <a:sym typeface="Arial"/>
              </a:rPr>
              <a:t>Ethiopia, parts of northern Somalia, pockets of west</a:t>
            </a:r>
            <a:r>
              <a:rPr lang="en-US" sz="900" b="1" dirty="0">
                <a:solidFill>
                  <a:schemeClr val="lt1"/>
                </a:solidFill>
              </a:rPr>
              <a:t>-central and northwestern</a:t>
            </a:r>
            <a:r>
              <a:rPr lang="en-US" sz="900" b="1" i="0" u="none" strike="noStrike" cap="none" dirty="0">
                <a:solidFill>
                  <a:schemeClr val="lt1"/>
                </a:solidFill>
                <a:latin typeface="Arial"/>
                <a:ea typeface="Arial"/>
                <a:cs typeface="Arial"/>
                <a:sym typeface="Arial"/>
              </a:rPr>
              <a:t> Kenya, Rwan</a:t>
            </a:r>
            <a:r>
              <a:rPr lang="en-US" sz="900" b="1" dirty="0">
                <a:solidFill>
                  <a:schemeClr val="lt1"/>
                </a:solidFill>
              </a:rPr>
              <a:t>da, northern Burundi, northwestern Tanzania, central Eritrea, </a:t>
            </a:r>
            <a:r>
              <a:rPr lang="en-US" sz="900" b="1" i="0" u="none" strike="noStrike" cap="none" dirty="0">
                <a:solidFill>
                  <a:schemeClr val="lt1"/>
                </a:solidFill>
                <a:latin typeface="Arial"/>
                <a:ea typeface="Arial"/>
                <a:cs typeface="Arial"/>
                <a:sym typeface="Arial"/>
              </a:rPr>
              <a:t>and </a:t>
            </a:r>
            <a:r>
              <a:rPr lang="en-US" sz="900" b="1" dirty="0">
                <a:solidFill>
                  <a:schemeClr val="lt1"/>
                </a:solidFill>
              </a:rPr>
              <a:t>most of</a:t>
            </a:r>
            <a:r>
              <a:rPr lang="en-US" sz="900" b="1" i="0" u="none" strike="noStrike" cap="none" dirty="0">
                <a:solidFill>
                  <a:schemeClr val="lt1"/>
                </a:solidFill>
                <a:latin typeface="Arial"/>
                <a:ea typeface="Arial"/>
                <a:cs typeface="Arial"/>
                <a:sym typeface="Arial"/>
              </a:rPr>
              <a:t> Uganda. In southern Africa, above-average rainfall was observed over </a:t>
            </a:r>
            <a:r>
              <a:rPr lang="en-US" sz="900" b="1" dirty="0">
                <a:solidFill>
                  <a:schemeClr val="lt1"/>
                </a:solidFill>
              </a:rPr>
              <a:t>south-central, southwestern, and </a:t>
            </a:r>
            <a:r>
              <a:rPr lang="en-US" sz="900" b="1" dirty="0" smtClean="0">
                <a:solidFill>
                  <a:schemeClr val="lt1"/>
                </a:solidFill>
              </a:rPr>
              <a:t>northeastern</a:t>
            </a:r>
            <a:r>
              <a:rPr lang="en-US" sz="900" b="1" i="0" u="none" strike="noStrike" cap="none" dirty="0" smtClean="0">
                <a:solidFill>
                  <a:schemeClr val="lt1"/>
                </a:solidFill>
                <a:latin typeface="Arial"/>
                <a:ea typeface="Arial"/>
                <a:cs typeface="Arial"/>
                <a:sym typeface="Arial"/>
              </a:rPr>
              <a:t> </a:t>
            </a:r>
            <a:r>
              <a:rPr lang="en-US" sz="900" b="1" i="0" u="none" strike="noStrike" cap="none" dirty="0">
                <a:solidFill>
                  <a:schemeClr val="lt1"/>
                </a:solidFill>
                <a:latin typeface="Arial"/>
                <a:ea typeface="Arial"/>
                <a:cs typeface="Arial"/>
                <a:sym typeface="Arial"/>
              </a:rPr>
              <a:t>South Africa, </a:t>
            </a:r>
            <a:r>
              <a:rPr lang="en-US" sz="900" b="1" i="0" u="none" strike="noStrike" cap="none" dirty="0" smtClean="0">
                <a:solidFill>
                  <a:schemeClr val="lt1"/>
                </a:solidFill>
                <a:latin typeface="Arial"/>
                <a:ea typeface="Arial"/>
                <a:cs typeface="Arial"/>
                <a:sym typeface="Arial"/>
              </a:rPr>
              <a:t>northern and eastern </a:t>
            </a:r>
            <a:r>
              <a:rPr lang="en-US" sz="900" b="1" i="0" u="none" strike="noStrike" cap="none" dirty="0" err="1" smtClean="0">
                <a:solidFill>
                  <a:schemeClr val="lt1"/>
                </a:solidFill>
                <a:latin typeface="Arial"/>
                <a:ea typeface="Arial"/>
                <a:cs typeface="Arial"/>
                <a:sym typeface="Arial"/>
              </a:rPr>
              <a:t>Eswatini</a:t>
            </a:r>
            <a:r>
              <a:rPr lang="en-US" sz="900" b="1" i="0" u="none" strike="noStrike" cap="none" dirty="0">
                <a:solidFill>
                  <a:schemeClr val="lt1"/>
                </a:solidFill>
                <a:latin typeface="Arial"/>
                <a:ea typeface="Arial"/>
                <a:cs typeface="Arial"/>
                <a:sym typeface="Arial"/>
              </a:rPr>
              <a:t>, southern </a:t>
            </a:r>
            <a:r>
              <a:rPr lang="en-US" sz="900" b="1" i="0" u="none" strike="noStrike" cap="none" dirty="0" smtClean="0">
                <a:solidFill>
                  <a:schemeClr val="lt1"/>
                </a:solidFill>
                <a:latin typeface="Arial"/>
                <a:ea typeface="Arial"/>
                <a:cs typeface="Arial"/>
                <a:sym typeface="Arial"/>
              </a:rPr>
              <a:t>and parts of central Mozambique</a:t>
            </a:r>
            <a:r>
              <a:rPr lang="en-US" sz="900" b="1" i="0" u="none" strike="noStrike" cap="none" dirty="0">
                <a:solidFill>
                  <a:schemeClr val="lt1"/>
                </a:solidFill>
                <a:latin typeface="Arial"/>
                <a:ea typeface="Arial"/>
                <a:cs typeface="Arial"/>
                <a:sym typeface="Arial"/>
              </a:rPr>
              <a:t>, </a:t>
            </a:r>
            <a:r>
              <a:rPr lang="en-US" sz="900" b="1" dirty="0">
                <a:solidFill>
                  <a:schemeClr val="lt1"/>
                </a:solidFill>
              </a:rPr>
              <a:t>parts of northern Angola, </a:t>
            </a:r>
            <a:r>
              <a:rPr lang="en-US" sz="900" b="1" i="0" u="none" strike="noStrike" cap="none" dirty="0">
                <a:solidFill>
                  <a:schemeClr val="lt1"/>
                </a:solidFill>
                <a:latin typeface="Arial"/>
                <a:ea typeface="Arial"/>
                <a:cs typeface="Arial"/>
                <a:sym typeface="Arial"/>
              </a:rPr>
              <a:t>and parts of eastern and central Madagascar. Below-average rainfall was observed over southeastern and parts of central South Africa, Lesotho, and pockets of southwestern </a:t>
            </a:r>
            <a:r>
              <a:rPr lang="en-US" sz="900" b="1" i="0" u="none" strike="noStrike" cap="none" dirty="0" smtClean="0">
                <a:solidFill>
                  <a:schemeClr val="lt1"/>
                </a:solidFill>
                <a:latin typeface="Arial"/>
                <a:ea typeface="Arial"/>
                <a:cs typeface="Arial"/>
                <a:sym typeface="Arial"/>
              </a:rPr>
              <a:t>and central Madagascar</a:t>
            </a:r>
            <a:r>
              <a:rPr lang="en-US" sz="900" b="1" i="0" u="none" strike="noStrike" cap="none" dirty="0">
                <a:solidFill>
                  <a:schemeClr val="lt1"/>
                </a:solidFill>
                <a:latin typeface="Arial"/>
                <a:ea typeface="Arial"/>
                <a:cs typeface="Arial"/>
                <a:sym typeface="Arial"/>
              </a:rPr>
              <a:t>. In Central Africa, rainfall was above-average over many parts of CAR, </a:t>
            </a:r>
            <a:r>
              <a:rPr lang="en-US" sz="900" b="1" dirty="0">
                <a:solidFill>
                  <a:schemeClr val="lt1"/>
                </a:solidFill>
              </a:rPr>
              <a:t>eastern </a:t>
            </a:r>
            <a:r>
              <a:rPr lang="en-US" sz="900" b="1" dirty="0" smtClean="0">
                <a:solidFill>
                  <a:schemeClr val="lt1"/>
                </a:solidFill>
              </a:rPr>
              <a:t>and northwestern </a:t>
            </a:r>
            <a:r>
              <a:rPr lang="en-US" sz="900" b="1" i="0" u="none" strike="noStrike" cap="none" dirty="0" smtClean="0">
                <a:solidFill>
                  <a:schemeClr val="lt1"/>
                </a:solidFill>
                <a:latin typeface="Arial"/>
                <a:ea typeface="Arial"/>
                <a:cs typeface="Arial"/>
                <a:sym typeface="Arial"/>
              </a:rPr>
              <a:t>Chad</a:t>
            </a:r>
            <a:r>
              <a:rPr lang="en-US" sz="900" b="1" i="0" u="none" strike="noStrike" cap="none" dirty="0">
                <a:solidFill>
                  <a:schemeClr val="lt1"/>
                </a:solidFill>
                <a:latin typeface="Arial"/>
                <a:ea typeface="Arial"/>
                <a:cs typeface="Arial"/>
                <a:sym typeface="Arial"/>
              </a:rPr>
              <a:t>, parts of central Congo, and </a:t>
            </a:r>
            <a:r>
              <a:rPr lang="en-US" sz="900" b="1" i="0" u="none" strike="noStrike" cap="none" dirty="0" smtClean="0">
                <a:solidFill>
                  <a:schemeClr val="lt1"/>
                </a:solidFill>
                <a:latin typeface="Arial"/>
                <a:ea typeface="Arial"/>
                <a:cs typeface="Arial"/>
                <a:sym typeface="Arial"/>
              </a:rPr>
              <a:t>northern</a:t>
            </a:r>
            <a:r>
              <a:rPr lang="en-US" sz="900" b="1" dirty="0">
                <a:solidFill>
                  <a:schemeClr val="lt1"/>
                </a:solidFill>
              </a:rPr>
              <a:t>, </a:t>
            </a:r>
            <a:r>
              <a:rPr lang="en-US" sz="900" b="1" dirty="0" smtClean="0">
                <a:solidFill>
                  <a:schemeClr val="lt1"/>
                </a:solidFill>
              </a:rPr>
              <a:t>west-central, south-central</a:t>
            </a:r>
            <a:r>
              <a:rPr lang="en-US" sz="900" b="1" dirty="0">
                <a:solidFill>
                  <a:schemeClr val="lt1"/>
                </a:solidFill>
              </a:rPr>
              <a:t>, and </a:t>
            </a:r>
            <a:r>
              <a:rPr lang="en-US" sz="900" b="1" i="0" u="none" strike="noStrike" cap="none" dirty="0">
                <a:solidFill>
                  <a:schemeClr val="lt1"/>
                </a:solidFill>
                <a:latin typeface="Arial"/>
                <a:ea typeface="Arial"/>
                <a:cs typeface="Arial"/>
                <a:sym typeface="Arial"/>
              </a:rPr>
              <a:t>southeastern DRC. Rainfall was below-average over much of Cameroon, Equatorial Guinea, Gabon, northern and </a:t>
            </a:r>
            <a:r>
              <a:rPr lang="en-US" sz="900" b="1" dirty="0">
                <a:solidFill>
                  <a:schemeClr val="lt1"/>
                </a:solidFill>
              </a:rPr>
              <a:t>southern Congo, </a:t>
            </a:r>
            <a:r>
              <a:rPr lang="en-US" sz="900" b="1" i="0" u="none" strike="noStrike" cap="none" dirty="0">
                <a:solidFill>
                  <a:schemeClr val="lt1"/>
                </a:solidFill>
                <a:latin typeface="Arial"/>
                <a:ea typeface="Arial"/>
                <a:cs typeface="Arial"/>
                <a:sym typeface="Arial"/>
              </a:rPr>
              <a:t>parts of central, northeastern, and </a:t>
            </a:r>
            <a:r>
              <a:rPr lang="en-US" sz="900" b="1" dirty="0">
                <a:solidFill>
                  <a:schemeClr val="lt1"/>
                </a:solidFill>
              </a:rPr>
              <a:t>southwestern</a:t>
            </a:r>
            <a:r>
              <a:rPr lang="en-US" sz="900" b="1" i="0" u="none" strike="noStrike" cap="none" dirty="0">
                <a:solidFill>
                  <a:schemeClr val="lt1"/>
                </a:solidFill>
                <a:latin typeface="Arial"/>
                <a:ea typeface="Arial"/>
                <a:cs typeface="Arial"/>
                <a:sym typeface="Arial"/>
              </a:rPr>
              <a:t> DRC, pockets of central CAR, and central and southwestern Chad. In West Africa, rainfall was above-average over much of Senegal, southwestern Mauritania, The Gam</a:t>
            </a:r>
            <a:r>
              <a:rPr lang="en-US" sz="900" b="1" dirty="0">
                <a:solidFill>
                  <a:schemeClr val="lt1"/>
                </a:solidFill>
              </a:rPr>
              <a:t>bia, </a:t>
            </a:r>
            <a:r>
              <a:rPr lang="en-US" sz="900" b="1" i="0" u="none" strike="noStrike" cap="none" dirty="0">
                <a:solidFill>
                  <a:schemeClr val="lt1"/>
                </a:solidFill>
                <a:latin typeface="Arial"/>
                <a:ea typeface="Arial"/>
                <a:cs typeface="Arial"/>
                <a:sym typeface="Arial"/>
              </a:rPr>
              <a:t>Guinea-Bissau, western and southern Guinea, northern and central Sierra Leone, eastern and north</a:t>
            </a:r>
            <a:r>
              <a:rPr lang="en-US" sz="900" b="1" dirty="0">
                <a:solidFill>
                  <a:schemeClr val="lt1"/>
                </a:solidFill>
              </a:rPr>
              <a:t>western </a:t>
            </a:r>
            <a:r>
              <a:rPr lang="en-US" sz="900" b="1" i="0" u="none" strike="noStrike" cap="none" dirty="0">
                <a:solidFill>
                  <a:schemeClr val="lt1"/>
                </a:solidFill>
                <a:latin typeface="Arial"/>
                <a:ea typeface="Arial"/>
                <a:cs typeface="Arial"/>
                <a:sym typeface="Arial"/>
              </a:rPr>
              <a:t>Liberia, eastern Mali, much of Cote d’Ivoire, southern an</a:t>
            </a:r>
            <a:r>
              <a:rPr lang="en-US" sz="900" b="1" dirty="0">
                <a:solidFill>
                  <a:schemeClr val="lt1"/>
                </a:solidFill>
              </a:rPr>
              <a:t>d northeastern </a:t>
            </a:r>
            <a:r>
              <a:rPr lang="en-US" sz="900" b="1" i="0" u="none" strike="noStrike" cap="none" dirty="0">
                <a:solidFill>
                  <a:schemeClr val="lt1"/>
                </a:solidFill>
                <a:latin typeface="Arial"/>
                <a:ea typeface="Arial"/>
                <a:cs typeface="Arial"/>
                <a:sym typeface="Arial"/>
              </a:rPr>
              <a:t>Burkina Faso, much of Ghana, Togo, Benin, parts of northwestern and </a:t>
            </a:r>
            <a:r>
              <a:rPr lang="en-US" sz="900" b="1" dirty="0">
                <a:solidFill>
                  <a:schemeClr val="lt1"/>
                </a:solidFill>
              </a:rPr>
              <a:t>southeastern</a:t>
            </a:r>
            <a:r>
              <a:rPr lang="en-US" sz="900" b="1" i="0" u="none" strike="noStrike" cap="none" dirty="0">
                <a:solidFill>
                  <a:schemeClr val="lt1"/>
                </a:solidFill>
                <a:latin typeface="Arial"/>
                <a:ea typeface="Arial"/>
                <a:cs typeface="Arial"/>
                <a:sym typeface="Arial"/>
              </a:rPr>
              <a:t> Niger, and western Nigeria. Below-average rainfall was observed over western, </a:t>
            </a:r>
            <a:r>
              <a:rPr lang="en-US" sz="900" b="1" i="0" u="none" strike="noStrike" cap="none" dirty="0" smtClean="0">
                <a:solidFill>
                  <a:schemeClr val="lt1"/>
                </a:solidFill>
                <a:latin typeface="Arial"/>
                <a:ea typeface="Arial"/>
                <a:cs typeface="Arial"/>
                <a:sym typeface="Arial"/>
              </a:rPr>
              <a:t>central, </a:t>
            </a:r>
            <a:r>
              <a:rPr lang="en-US" sz="900" b="1" i="0" u="none" strike="noStrike" cap="none" dirty="0">
                <a:solidFill>
                  <a:schemeClr val="lt1"/>
                </a:solidFill>
                <a:latin typeface="Arial"/>
                <a:ea typeface="Arial"/>
                <a:cs typeface="Arial"/>
                <a:sym typeface="Arial"/>
              </a:rPr>
              <a:t>and northern Mali, much of </a:t>
            </a:r>
            <a:r>
              <a:rPr lang="en-US" sz="900" b="1" i="0" u="none" strike="noStrike" cap="none" dirty="0" smtClean="0">
                <a:solidFill>
                  <a:schemeClr val="lt1"/>
                </a:solidFill>
                <a:latin typeface="Arial"/>
                <a:ea typeface="Arial"/>
                <a:cs typeface="Arial"/>
                <a:sym typeface="Arial"/>
              </a:rPr>
              <a:t>eastern </a:t>
            </a:r>
            <a:r>
              <a:rPr lang="en-US" sz="900" b="1" dirty="0">
                <a:solidFill>
                  <a:schemeClr val="lt1"/>
                </a:solidFill>
              </a:rPr>
              <a:t>Guinea, southern Sierra Leone, </a:t>
            </a:r>
            <a:r>
              <a:rPr lang="en-US" sz="900" b="1" dirty="0" smtClean="0">
                <a:solidFill>
                  <a:schemeClr val="lt1"/>
                </a:solidFill>
              </a:rPr>
              <a:t>southwestern </a:t>
            </a:r>
            <a:r>
              <a:rPr lang="en-US" sz="900" b="1" i="0" u="none" strike="noStrike" cap="none" dirty="0" smtClean="0">
                <a:solidFill>
                  <a:schemeClr val="lt1"/>
                </a:solidFill>
                <a:latin typeface="Arial"/>
                <a:ea typeface="Arial"/>
                <a:cs typeface="Arial"/>
                <a:sym typeface="Arial"/>
              </a:rPr>
              <a:t>Liberia</a:t>
            </a:r>
            <a:r>
              <a:rPr lang="en-US" sz="900" b="1" i="0" u="none" strike="noStrike" cap="none" dirty="0">
                <a:solidFill>
                  <a:schemeClr val="lt1"/>
                </a:solidFill>
                <a:latin typeface="Arial"/>
                <a:ea typeface="Arial"/>
                <a:cs typeface="Arial"/>
                <a:sym typeface="Arial"/>
              </a:rPr>
              <a:t>, northwestern Cote d</a:t>
            </a:r>
            <a:r>
              <a:rPr lang="en-US" sz="900" b="1" dirty="0">
                <a:solidFill>
                  <a:schemeClr val="lt1"/>
                </a:solidFill>
              </a:rPr>
              <a:t>’Ivoire, western and central</a:t>
            </a:r>
            <a:r>
              <a:rPr lang="en-US" sz="900" b="1" i="0" u="none" strike="noStrike" cap="none" dirty="0">
                <a:solidFill>
                  <a:schemeClr val="lt1"/>
                </a:solidFill>
                <a:latin typeface="Arial"/>
                <a:ea typeface="Arial"/>
                <a:cs typeface="Arial"/>
                <a:sym typeface="Arial"/>
              </a:rPr>
              <a:t> Burkina Faso, parts of southwestern and central Niger, </a:t>
            </a:r>
            <a:r>
              <a:rPr lang="en-US" sz="900" b="1" i="0" u="none" strike="noStrike" cap="none" dirty="0" smtClean="0">
                <a:solidFill>
                  <a:schemeClr val="lt1"/>
                </a:solidFill>
                <a:latin typeface="Arial"/>
                <a:ea typeface="Arial"/>
                <a:cs typeface="Arial"/>
                <a:sym typeface="Arial"/>
              </a:rPr>
              <a:t>southeastern Mauritania, and </a:t>
            </a:r>
            <a:r>
              <a:rPr lang="en-US" sz="900" b="1" i="0" u="none" strike="noStrike" cap="none" dirty="0">
                <a:solidFill>
                  <a:schemeClr val="lt1"/>
                </a:solidFill>
                <a:latin typeface="Arial"/>
                <a:ea typeface="Arial"/>
                <a:cs typeface="Arial"/>
                <a:sym typeface="Arial"/>
              </a:rPr>
              <a:t>central, northern, and eastern Nigeria.</a:t>
            </a:r>
            <a:endParaRPr sz="900" b="0" i="0" u="none" strike="noStrike" cap="none" dirty="0">
              <a:solidFill>
                <a:srgbClr val="000000"/>
              </a:solidFill>
              <a:latin typeface="Arial"/>
              <a:ea typeface="Arial"/>
              <a:cs typeface="Arial"/>
              <a:sym typeface="Arial"/>
            </a:endParaRPr>
          </a:p>
        </p:txBody>
      </p:sp>
      <p:pic>
        <p:nvPicPr>
          <p:cNvPr id="113" name="Google Shape;113;p4"/>
          <p:cNvPicPr preferRelativeResize="0"/>
          <p:nvPr/>
        </p:nvPicPr>
        <p:blipFill>
          <a:blip r:embed="rId3">
            <a:extLst>
              <a:ext uri="{28A0092B-C50C-407E-A947-70E740481C1C}">
                <a14:useLocalDpi xmlns:a14="http://schemas.microsoft.com/office/drawing/2010/main" val="0"/>
              </a:ext>
            </a:extLst>
          </a:blip>
          <a:stretch>
            <a:fillRect/>
          </a:stretch>
        </p:blipFill>
        <p:spPr>
          <a:xfrm>
            <a:off x="342527" y="958639"/>
            <a:ext cx="4114800" cy="4114800"/>
          </a:xfrm>
          <a:prstGeom prst="rect">
            <a:avLst/>
          </a:prstGeom>
          <a:noFill/>
          <a:ln>
            <a:noFill/>
          </a:ln>
        </p:spPr>
      </p:pic>
      <p:pic>
        <p:nvPicPr>
          <p:cNvPr id="114" name="Google Shape;114;p4"/>
          <p:cNvPicPr preferRelativeResize="0"/>
          <p:nvPr/>
        </p:nvPicPr>
        <p:blipFill>
          <a:blip r:embed="rId4">
            <a:extLst>
              <a:ext uri="{28A0092B-C50C-407E-A947-70E740481C1C}">
                <a14:useLocalDpi xmlns:a14="http://schemas.microsoft.com/office/drawing/2010/main" val="0"/>
              </a:ext>
            </a:extLst>
          </a:blip>
          <a:stretch>
            <a:fillRect/>
          </a:stretch>
        </p:blipFill>
        <p:spPr>
          <a:xfrm>
            <a:off x="4671450" y="963870"/>
            <a:ext cx="4114800" cy="4114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5"/>
          <p:cNvSpPr txBox="1">
            <a:spLocks noGrp="1"/>
          </p:cNvSpPr>
          <p:nvPr>
            <p:ph type="title" idx="4294967295"/>
          </p:nvPr>
        </p:nvSpPr>
        <p:spPr>
          <a:xfrm>
            <a:off x="1066800" y="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30 Days</a:t>
            </a:r>
            <a:endParaRPr/>
          </a:p>
        </p:txBody>
      </p:sp>
      <p:pic>
        <p:nvPicPr>
          <p:cNvPr id="121" name="Google Shape;121;p5"/>
          <p:cNvPicPr preferRelativeResize="0"/>
          <p:nvPr/>
        </p:nvPicPr>
        <p:blipFill>
          <a:blip r:embed="rId3">
            <a:extLst>
              <a:ext uri="{28A0092B-C50C-407E-A947-70E740481C1C}">
                <a14:useLocalDpi xmlns:a14="http://schemas.microsoft.com/office/drawing/2010/main" val="0"/>
              </a:ext>
            </a:extLst>
          </a:blip>
          <a:stretch>
            <a:fillRect/>
          </a:stretch>
        </p:blipFill>
        <p:spPr>
          <a:xfrm>
            <a:off x="342527" y="958639"/>
            <a:ext cx="4114800" cy="4114800"/>
          </a:xfrm>
          <a:prstGeom prst="rect">
            <a:avLst/>
          </a:prstGeom>
          <a:noFill/>
          <a:ln>
            <a:noFill/>
          </a:ln>
        </p:spPr>
      </p:pic>
      <p:pic>
        <p:nvPicPr>
          <p:cNvPr id="122" name="Google Shape;122;p5"/>
          <p:cNvPicPr preferRelativeResize="0"/>
          <p:nvPr/>
        </p:nvPicPr>
        <p:blipFill>
          <a:blip r:embed="rId4">
            <a:extLst>
              <a:ext uri="{28A0092B-C50C-407E-A947-70E740481C1C}">
                <a14:useLocalDpi xmlns:a14="http://schemas.microsoft.com/office/drawing/2010/main" val="0"/>
              </a:ext>
            </a:extLst>
          </a:blip>
          <a:stretch>
            <a:fillRect/>
          </a:stretch>
        </p:blipFill>
        <p:spPr>
          <a:xfrm>
            <a:off x="4671450" y="963870"/>
            <a:ext cx="4114800" cy="4114800"/>
          </a:xfrm>
          <a:prstGeom prst="rect">
            <a:avLst/>
          </a:prstGeom>
          <a:noFill/>
          <a:ln>
            <a:noFill/>
          </a:ln>
        </p:spPr>
      </p:pic>
      <p:sp>
        <p:nvSpPr>
          <p:cNvPr id="123" name="Google Shape;123;p5"/>
          <p:cNvSpPr txBox="1"/>
          <p:nvPr/>
        </p:nvSpPr>
        <p:spPr>
          <a:xfrm>
            <a:off x="68648" y="5115657"/>
            <a:ext cx="8991600" cy="1802761"/>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Clr>
                <a:srgbClr val="000000"/>
              </a:buClr>
              <a:buSzPts val="950"/>
              <a:buFont typeface="Arial"/>
              <a:buNone/>
            </a:pPr>
            <a:r>
              <a:rPr lang="en-US" sz="950" b="1" i="0" u="none" strike="noStrike" cap="none" dirty="0">
                <a:solidFill>
                  <a:schemeClr val="lt1"/>
                </a:solidFill>
                <a:latin typeface="Arial"/>
                <a:ea typeface="Arial"/>
                <a:cs typeface="Arial"/>
                <a:sym typeface="Arial"/>
              </a:rPr>
              <a:t>Over the past 30 days, in East Africa, above-average rainfall was observed over many parts of </a:t>
            </a:r>
            <a:r>
              <a:rPr lang="en-US" sz="950" b="1" i="0" u="none" strike="noStrike" cap="none" dirty="0" smtClean="0">
                <a:solidFill>
                  <a:schemeClr val="lt1"/>
                </a:solidFill>
                <a:latin typeface="Arial"/>
                <a:ea typeface="Arial"/>
                <a:cs typeface="Arial"/>
                <a:sym typeface="Arial"/>
              </a:rPr>
              <a:t>southern Sudan</a:t>
            </a:r>
            <a:r>
              <a:rPr lang="en-US" sz="950" b="1" i="0" u="none" strike="noStrike" cap="none" dirty="0">
                <a:solidFill>
                  <a:schemeClr val="lt1"/>
                </a:solidFill>
                <a:latin typeface="Arial"/>
                <a:ea typeface="Arial"/>
                <a:cs typeface="Arial"/>
                <a:sym typeface="Arial"/>
              </a:rPr>
              <a:t>, </a:t>
            </a:r>
            <a:r>
              <a:rPr lang="en-US" sz="950" b="1" i="0" u="none" strike="noStrike" cap="none" dirty="0" smtClean="0">
                <a:solidFill>
                  <a:schemeClr val="lt1"/>
                </a:solidFill>
                <a:latin typeface="Arial"/>
                <a:ea typeface="Arial"/>
                <a:cs typeface="Arial"/>
                <a:sym typeface="Arial"/>
              </a:rPr>
              <a:t>most of northern and southern South </a:t>
            </a:r>
            <a:r>
              <a:rPr lang="en-US" sz="950" b="1" i="0" u="none" strike="noStrike" cap="none" dirty="0">
                <a:solidFill>
                  <a:schemeClr val="lt1"/>
                </a:solidFill>
                <a:latin typeface="Arial"/>
                <a:ea typeface="Arial"/>
                <a:cs typeface="Arial"/>
                <a:sym typeface="Arial"/>
              </a:rPr>
              <a:t>Sudan, </a:t>
            </a:r>
            <a:r>
              <a:rPr lang="en-US" sz="950" b="1" i="0" u="none" strike="noStrike" cap="none" dirty="0" smtClean="0">
                <a:solidFill>
                  <a:schemeClr val="lt1"/>
                </a:solidFill>
                <a:latin typeface="Arial"/>
                <a:ea typeface="Arial"/>
                <a:cs typeface="Arial"/>
                <a:sym typeface="Arial"/>
              </a:rPr>
              <a:t>southwestern </a:t>
            </a:r>
            <a:r>
              <a:rPr lang="en-US" sz="950" b="1" i="0" u="none" strike="noStrike" cap="none" dirty="0">
                <a:solidFill>
                  <a:schemeClr val="lt1"/>
                </a:solidFill>
                <a:latin typeface="Arial"/>
                <a:ea typeface="Arial"/>
                <a:cs typeface="Arial"/>
                <a:sym typeface="Arial"/>
              </a:rPr>
              <a:t>Eritrea, </a:t>
            </a:r>
            <a:r>
              <a:rPr lang="en-US" sz="950" b="1" i="0" u="none" strike="noStrike" cap="none" dirty="0" smtClean="0">
                <a:solidFill>
                  <a:schemeClr val="lt1"/>
                </a:solidFill>
                <a:latin typeface="Arial"/>
                <a:ea typeface="Arial"/>
                <a:cs typeface="Arial"/>
                <a:sym typeface="Arial"/>
              </a:rPr>
              <a:t>western Djibouti, pockets </a:t>
            </a:r>
            <a:r>
              <a:rPr lang="en-US" sz="950" b="1" i="0" u="none" strike="noStrike" cap="none" dirty="0">
                <a:solidFill>
                  <a:schemeClr val="lt1"/>
                </a:solidFill>
                <a:latin typeface="Arial"/>
                <a:ea typeface="Arial"/>
                <a:cs typeface="Arial"/>
                <a:sym typeface="Arial"/>
              </a:rPr>
              <a:t>of </a:t>
            </a:r>
            <a:r>
              <a:rPr lang="en-US" sz="950" b="1" i="0" u="none" strike="noStrike" cap="none" dirty="0" smtClean="0">
                <a:solidFill>
                  <a:schemeClr val="lt1"/>
                </a:solidFill>
                <a:latin typeface="Arial"/>
                <a:ea typeface="Arial"/>
                <a:cs typeface="Arial"/>
                <a:sym typeface="Arial"/>
              </a:rPr>
              <a:t>northern, western, and south-central </a:t>
            </a:r>
            <a:r>
              <a:rPr lang="en-US" sz="950" b="1" i="0" u="none" strike="noStrike" cap="none" dirty="0">
                <a:solidFill>
                  <a:schemeClr val="lt1"/>
                </a:solidFill>
                <a:latin typeface="Arial"/>
                <a:ea typeface="Arial"/>
                <a:cs typeface="Arial"/>
                <a:sym typeface="Arial"/>
              </a:rPr>
              <a:t>Ethiopia, </a:t>
            </a:r>
            <a:r>
              <a:rPr lang="en-US" sz="950" b="1" dirty="0">
                <a:solidFill>
                  <a:schemeClr val="lt1"/>
                </a:solidFill>
              </a:rPr>
              <a:t>northern</a:t>
            </a:r>
            <a:r>
              <a:rPr lang="en-US" sz="950" b="1" i="0" u="none" strike="noStrike" cap="none" dirty="0">
                <a:solidFill>
                  <a:schemeClr val="lt1"/>
                </a:solidFill>
                <a:latin typeface="Arial"/>
                <a:ea typeface="Arial"/>
                <a:cs typeface="Arial"/>
                <a:sym typeface="Arial"/>
              </a:rPr>
              <a:t> a</a:t>
            </a:r>
            <a:r>
              <a:rPr lang="en-US" sz="950" b="1" dirty="0">
                <a:solidFill>
                  <a:schemeClr val="lt1"/>
                </a:solidFill>
              </a:rPr>
              <a:t>nd eastern </a:t>
            </a:r>
            <a:r>
              <a:rPr lang="en-US" sz="950" b="1" i="0" u="none" strike="noStrike" cap="none" dirty="0">
                <a:solidFill>
                  <a:schemeClr val="lt1"/>
                </a:solidFill>
                <a:latin typeface="Arial"/>
                <a:ea typeface="Arial"/>
                <a:cs typeface="Arial"/>
                <a:sym typeface="Arial"/>
              </a:rPr>
              <a:t>Uganda, southwestern </a:t>
            </a:r>
            <a:r>
              <a:rPr lang="en-US" sz="950" b="1" i="0" u="none" strike="noStrike" cap="none" dirty="0" smtClean="0">
                <a:solidFill>
                  <a:schemeClr val="lt1"/>
                </a:solidFill>
                <a:latin typeface="Arial"/>
                <a:ea typeface="Arial"/>
                <a:cs typeface="Arial"/>
                <a:sym typeface="Arial"/>
              </a:rPr>
              <a:t>and southeastern Kenya</a:t>
            </a:r>
            <a:r>
              <a:rPr lang="en-US" sz="950" b="1" i="0" u="none" strike="noStrike" cap="none" dirty="0">
                <a:solidFill>
                  <a:schemeClr val="lt1"/>
                </a:solidFill>
                <a:latin typeface="Arial"/>
                <a:ea typeface="Arial"/>
                <a:cs typeface="Arial"/>
                <a:sym typeface="Arial"/>
              </a:rPr>
              <a:t>, parts of southern </a:t>
            </a:r>
            <a:r>
              <a:rPr lang="en-US" sz="950" b="1" i="0" u="none" strike="noStrike" cap="none" dirty="0" smtClean="0">
                <a:solidFill>
                  <a:schemeClr val="lt1"/>
                </a:solidFill>
                <a:latin typeface="Arial"/>
                <a:ea typeface="Arial"/>
                <a:cs typeface="Arial"/>
                <a:sym typeface="Arial"/>
              </a:rPr>
              <a:t>and central Somalia</a:t>
            </a:r>
            <a:r>
              <a:rPr lang="en-US" sz="950" b="1" i="0" u="none" strike="noStrike" cap="none" dirty="0">
                <a:solidFill>
                  <a:schemeClr val="lt1"/>
                </a:solidFill>
                <a:latin typeface="Arial"/>
                <a:ea typeface="Arial"/>
                <a:cs typeface="Arial"/>
                <a:sym typeface="Arial"/>
              </a:rPr>
              <a:t>, </a:t>
            </a:r>
            <a:r>
              <a:rPr lang="en-US" sz="950" b="1" i="0" u="none" strike="noStrike" cap="none" dirty="0" smtClean="0">
                <a:solidFill>
                  <a:schemeClr val="lt1"/>
                </a:solidFill>
                <a:latin typeface="Arial"/>
                <a:ea typeface="Arial"/>
                <a:cs typeface="Arial"/>
                <a:sym typeface="Arial"/>
              </a:rPr>
              <a:t>western Burundi</a:t>
            </a:r>
            <a:r>
              <a:rPr lang="en-US" sz="950" b="1" i="0" u="none" strike="noStrike" cap="none" dirty="0">
                <a:solidFill>
                  <a:schemeClr val="lt1"/>
                </a:solidFill>
                <a:latin typeface="Arial"/>
                <a:ea typeface="Arial"/>
                <a:cs typeface="Arial"/>
                <a:sym typeface="Arial"/>
              </a:rPr>
              <a:t>, and </a:t>
            </a:r>
            <a:r>
              <a:rPr lang="en-US" sz="950" b="1" dirty="0" smtClean="0">
                <a:solidFill>
                  <a:schemeClr val="lt1"/>
                </a:solidFill>
              </a:rPr>
              <a:t>parts</a:t>
            </a:r>
            <a:r>
              <a:rPr lang="en-US" sz="950" b="1" i="0" u="none" strike="noStrike" cap="none" dirty="0" smtClean="0">
                <a:solidFill>
                  <a:schemeClr val="lt1"/>
                </a:solidFill>
                <a:latin typeface="Arial"/>
                <a:ea typeface="Arial"/>
                <a:cs typeface="Arial"/>
                <a:sym typeface="Arial"/>
              </a:rPr>
              <a:t> </a:t>
            </a:r>
            <a:r>
              <a:rPr lang="en-US" sz="950" b="1" i="0" u="none" strike="noStrike" cap="none" dirty="0">
                <a:solidFill>
                  <a:schemeClr val="lt1"/>
                </a:solidFill>
                <a:latin typeface="Arial"/>
                <a:ea typeface="Arial"/>
                <a:cs typeface="Arial"/>
                <a:sym typeface="Arial"/>
              </a:rPr>
              <a:t>of northern Tanzania. Rainfall was below-average over </a:t>
            </a:r>
            <a:r>
              <a:rPr lang="en-US" sz="950" b="1" i="0" u="none" strike="noStrike" cap="none" dirty="0" smtClean="0">
                <a:solidFill>
                  <a:schemeClr val="lt1"/>
                </a:solidFill>
                <a:latin typeface="Arial"/>
                <a:ea typeface="Arial"/>
                <a:cs typeface="Arial"/>
                <a:sym typeface="Arial"/>
              </a:rPr>
              <a:t>much of central </a:t>
            </a:r>
            <a:r>
              <a:rPr lang="en-US" sz="950" b="1" i="0" u="none" strike="noStrike" cap="none" dirty="0">
                <a:solidFill>
                  <a:schemeClr val="lt1"/>
                </a:solidFill>
                <a:latin typeface="Arial"/>
                <a:ea typeface="Arial"/>
                <a:cs typeface="Arial"/>
                <a:sym typeface="Arial"/>
              </a:rPr>
              <a:t>and southern Ethiopia, southwestern Uganda</a:t>
            </a:r>
            <a:r>
              <a:rPr lang="en-US" sz="950" b="1" i="0" u="none" strike="noStrike" cap="none" dirty="0" smtClean="0">
                <a:solidFill>
                  <a:schemeClr val="lt1"/>
                </a:solidFill>
                <a:latin typeface="Arial"/>
                <a:ea typeface="Arial"/>
                <a:cs typeface="Arial"/>
                <a:sym typeface="Arial"/>
              </a:rPr>
              <a:t>, Rwanda, northern Somalia, eastern Djibouti, pockets </a:t>
            </a:r>
            <a:r>
              <a:rPr lang="en-US" sz="950" b="1" i="0" u="none" strike="noStrike" cap="none" dirty="0">
                <a:solidFill>
                  <a:schemeClr val="lt1"/>
                </a:solidFill>
                <a:latin typeface="Arial"/>
                <a:ea typeface="Arial"/>
                <a:cs typeface="Arial"/>
                <a:sym typeface="Arial"/>
              </a:rPr>
              <a:t>of south-central </a:t>
            </a:r>
            <a:r>
              <a:rPr lang="en-US" sz="950" b="1" i="0" u="none" strike="noStrike" cap="none" dirty="0" smtClean="0">
                <a:solidFill>
                  <a:schemeClr val="lt1"/>
                </a:solidFill>
                <a:latin typeface="Arial"/>
                <a:ea typeface="Arial"/>
                <a:cs typeface="Arial"/>
                <a:sym typeface="Arial"/>
              </a:rPr>
              <a:t>Sudan, and parts of northeastern and southeastern South Sudan. </a:t>
            </a:r>
            <a:r>
              <a:rPr lang="en-US" sz="950" b="1" i="0" u="none" strike="noStrike" cap="none" dirty="0">
                <a:solidFill>
                  <a:schemeClr val="lt1"/>
                </a:solidFill>
                <a:latin typeface="Arial"/>
                <a:ea typeface="Arial"/>
                <a:cs typeface="Arial"/>
                <a:sym typeface="Arial"/>
              </a:rPr>
              <a:t>In Central Africa, rainfall was above-average over central Congo, </a:t>
            </a:r>
            <a:r>
              <a:rPr lang="en-US" sz="950" b="1" i="0" u="none" strike="noStrike" cap="none" dirty="0" smtClean="0">
                <a:solidFill>
                  <a:schemeClr val="lt1"/>
                </a:solidFill>
                <a:latin typeface="Arial"/>
                <a:ea typeface="Arial"/>
                <a:cs typeface="Arial"/>
                <a:sym typeface="Arial"/>
              </a:rPr>
              <a:t>east-central Cameroon, parts </a:t>
            </a:r>
            <a:r>
              <a:rPr lang="en-US" sz="950" b="1" i="0" u="none" strike="noStrike" cap="none" dirty="0">
                <a:solidFill>
                  <a:schemeClr val="lt1"/>
                </a:solidFill>
                <a:latin typeface="Arial"/>
                <a:ea typeface="Arial"/>
                <a:cs typeface="Arial"/>
                <a:sym typeface="Arial"/>
              </a:rPr>
              <a:t>of </a:t>
            </a:r>
            <a:r>
              <a:rPr lang="en-US" sz="950" b="1" i="0" u="none" strike="noStrike" cap="none" dirty="0" smtClean="0">
                <a:solidFill>
                  <a:schemeClr val="lt1"/>
                </a:solidFill>
                <a:latin typeface="Arial"/>
                <a:ea typeface="Arial"/>
                <a:cs typeface="Arial"/>
                <a:sym typeface="Arial"/>
              </a:rPr>
              <a:t>centr</a:t>
            </a:r>
            <a:r>
              <a:rPr lang="en-US" sz="950" b="1" dirty="0" smtClean="0">
                <a:solidFill>
                  <a:schemeClr val="lt1"/>
                </a:solidFill>
              </a:rPr>
              <a:t>al, southeastern, southwestern, and northwestern </a:t>
            </a:r>
            <a:r>
              <a:rPr lang="en-US" sz="950" b="1" i="0" u="none" strike="noStrike" cap="none" dirty="0">
                <a:solidFill>
                  <a:schemeClr val="lt1"/>
                </a:solidFill>
                <a:latin typeface="Arial"/>
                <a:ea typeface="Arial"/>
                <a:cs typeface="Arial"/>
                <a:sym typeface="Arial"/>
              </a:rPr>
              <a:t>Chad,</a:t>
            </a:r>
            <a:r>
              <a:rPr lang="en-US" sz="950" b="1" dirty="0">
                <a:solidFill>
                  <a:schemeClr val="lt1"/>
                </a:solidFill>
              </a:rPr>
              <a:t> </a:t>
            </a:r>
            <a:r>
              <a:rPr lang="en-US" sz="950" b="1" dirty="0" smtClean="0">
                <a:solidFill>
                  <a:schemeClr val="lt1"/>
                </a:solidFill>
              </a:rPr>
              <a:t>much of C</a:t>
            </a:r>
            <a:r>
              <a:rPr lang="en-US" sz="950" b="1" i="0" u="none" strike="noStrike" cap="none" dirty="0" smtClean="0">
                <a:solidFill>
                  <a:schemeClr val="lt1"/>
                </a:solidFill>
                <a:latin typeface="Arial"/>
                <a:ea typeface="Arial"/>
                <a:cs typeface="Arial"/>
                <a:sym typeface="Arial"/>
              </a:rPr>
              <a:t>AR</a:t>
            </a:r>
            <a:r>
              <a:rPr lang="en-US" sz="950" b="1" i="0" u="none" strike="noStrike" cap="none" dirty="0">
                <a:solidFill>
                  <a:schemeClr val="lt1"/>
                </a:solidFill>
                <a:latin typeface="Arial"/>
                <a:ea typeface="Arial"/>
                <a:cs typeface="Arial"/>
                <a:sym typeface="Arial"/>
              </a:rPr>
              <a:t>, and </a:t>
            </a:r>
            <a:r>
              <a:rPr lang="en-US" sz="950" b="1" i="0" u="none" strike="noStrike" cap="none" dirty="0" smtClean="0">
                <a:solidFill>
                  <a:schemeClr val="lt1"/>
                </a:solidFill>
                <a:latin typeface="Arial"/>
                <a:ea typeface="Arial"/>
                <a:cs typeface="Arial"/>
                <a:sym typeface="Arial"/>
              </a:rPr>
              <a:t>southeastern, south-central, west-central, and northeastern </a:t>
            </a:r>
            <a:r>
              <a:rPr lang="en-US" sz="950" b="1" i="0" u="none" strike="noStrike" cap="none" dirty="0">
                <a:solidFill>
                  <a:schemeClr val="lt1"/>
                </a:solidFill>
                <a:latin typeface="Arial"/>
                <a:ea typeface="Arial"/>
                <a:cs typeface="Arial"/>
                <a:sym typeface="Arial"/>
              </a:rPr>
              <a:t>DRC. Below-average rainfall was observed over much of Cameroon, Equatorial </a:t>
            </a:r>
            <a:r>
              <a:rPr lang="en-US" sz="950" b="1" i="0" u="none" strike="noStrike" cap="none" dirty="0" smtClean="0">
                <a:solidFill>
                  <a:schemeClr val="lt1"/>
                </a:solidFill>
                <a:latin typeface="Arial"/>
                <a:ea typeface="Arial"/>
                <a:cs typeface="Arial"/>
                <a:sym typeface="Arial"/>
              </a:rPr>
              <a:t>Guinea</a:t>
            </a:r>
            <a:r>
              <a:rPr lang="en-US" sz="950" b="1" i="0" u="none" strike="noStrike" cap="none" dirty="0">
                <a:solidFill>
                  <a:schemeClr val="lt1"/>
                </a:solidFill>
                <a:latin typeface="Arial"/>
                <a:ea typeface="Arial"/>
                <a:cs typeface="Arial"/>
                <a:sym typeface="Arial"/>
              </a:rPr>
              <a:t>, </a:t>
            </a:r>
            <a:r>
              <a:rPr lang="en-US" sz="950" b="1" i="0" u="none" strike="noStrike" cap="none" dirty="0" smtClean="0">
                <a:solidFill>
                  <a:schemeClr val="lt1"/>
                </a:solidFill>
                <a:latin typeface="Arial"/>
                <a:ea typeface="Arial"/>
                <a:cs typeface="Arial"/>
                <a:sym typeface="Arial"/>
              </a:rPr>
              <a:t>Gabon</a:t>
            </a:r>
            <a:r>
              <a:rPr lang="en-US" sz="950" b="1" i="0" u="none" strike="noStrike" cap="none" dirty="0">
                <a:solidFill>
                  <a:schemeClr val="lt1"/>
                </a:solidFill>
                <a:latin typeface="Arial"/>
                <a:ea typeface="Arial"/>
                <a:cs typeface="Arial"/>
                <a:sym typeface="Arial"/>
              </a:rPr>
              <a:t>, part</a:t>
            </a:r>
            <a:r>
              <a:rPr lang="en-US" sz="950" b="1" dirty="0">
                <a:solidFill>
                  <a:schemeClr val="lt1"/>
                </a:solidFill>
              </a:rPr>
              <a:t>s of </a:t>
            </a:r>
            <a:r>
              <a:rPr lang="en-US" sz="950" b="1" i="0" u="none" strike="noStrike" cap="none" dirty="0">
                <a:solidFill>
                  <a:schemeClr val="lt1"/>
                </a:solidFill>
                <a:latin typeface="Arial"/>
                <a:ea typeface="Arial"/>
                <a:cs typeface="Arial"/>
                <a:sym typeface="Arial"/>
              </a:rPr>
              <a:t>northern </a:t>
            </a:r>
            <a:r>
              <a:rPr lang="en-US" sz="950" b="1" i="0" u="none" strike="noStrike" cap="none" dirty="0" smtClean="0">
                <a:solidFill>
                  <a:schemeClr val="lt1"/>
                </a:solidFill>
                <a:latin typeface="Arial"/>
                <a:ea typeface="Arial"/>
                <a:cs typeface="Arial"/>
                <a:sym typeface="Arial"/>
              </a:rPr>
              <a:t>and southern Congo</a:t>
            </a:r>
            <a:r>
              <a:rPr lang="en-US" sz="950" b="1" i="0" u="none" strike="noStrike" cap="none" dirty="0">
                <a:solidFill>
                  <a:schemeClr val="lt1"/>
                </a:solidFill>
                <a:latin typeface="Arial"/>
                <a:ea typeface="Arial"/>
                <a:cs typeface="Arial"/>
                <a:sym typeface="Arial"/>
              </a:rPr>
              <a:t>, pockets of south-central </a:t>
            </a:r>
            <a:r>
              <a:rPr lang="en-US" sz="950" b="1" i="0" u="none" strike="noStrike" cap="none" dirty="0" smtClean="0">
                <a:solidFill>
                  <a:schemeClr val="lt1"/>
                </a:solidFill>
                <a:latin typeface="Arial"/>
                <a:ea typeface="Arial"/>
                <a:cs typeface="Arial"/>
                <a:sym typeface="Arial"/>
              </a:rPr>
              <a:t>Chad</a:t>
            </a:r>
            <a:r>
              <a:rPr lang="en-US" sz="950" b="1" i="0" u="none" strike="noStrike" cap="none" dirty="0">
                <a:solidFill>
                  <a:schemeClr val="lt1"/>
                </a:solidFill>
                <a:latin typeface="Arial"/>
                <a:ea typeface="Arial"/>
                <a:cs typeface="Arial"/>
                <a:sym typeface="Arial"/>
              </a:rPr>
              <a:t>, </a:t>
            </a:r>
            <a:r>
              <a:rPr lang="en-US" sz="950" b="1" dirty="0" smtClean="0">
                <a:solidFill>
                  <a:schemeClr val="lt1"/>
                </a:solidFill>
              </a:rPr>
              <a:t>central</a:t>
            </a:r>
            <a:r>
              <a:rPr lang="en-US" sz="950" b="1" i="0" u="none" strike="noStrike" cap="none" dirty="0" smtClean="0">
                <a:solidFill>
                  <a:schemeClr val="lt1"/>
                </a:solidFill>
                <a:latin typeface="Arial"/>
                <a:ea typeface="Arial"/>
                <a:cs typeface="Arial"/>
                <a:sym typeface="Arial"/>
              </a:rPr>
              <a:t> </a:t>
            </a:r>
            <a:r>
              <a:rPr lang="en-US" sz="950" b="1" i="0" u="none" strike="noStrike" cap="none" dirty="0">
                <a:solidFill>
                  <a:schemeClr val="lt1"/>
                </a:solidFill>
                <a:latin typeface="Arial"/>
                <a:ea typeface="Arial"/>
                <a:cs typeface="Arial"/>
                <a:sym typeface="Arial"/>
              </a:rPr>
              <a:t>CAR, and </a:t>
            </a:r>
            <a:r>
              <a:rPr lang="en-US" sz="950" b="1" i="0" u="none" strike="noStrike" cap="none" dirty="0" smtClean="0">
                <a:solidFill>
                  <a:schemeClr val="lt1"/>
                </a:solidFill>
                <a:latin typeface="Arial"/>
                <a:ea typeface="Arial"/>
                <a:cs typeface="Arial"/>
                <a:sym typeface="Arial"/>
              </a:rPr>
              <a:t>southwestern, central, </a:t>
            </a:r>
            <a:r>
              <a:rPr lang="en-US" sz="950" b="1" i="0" u="none" strike="noStrike" cap="none" dirty="0">
                <a:solidFill>
                  <a:schemeClr val="lt1"/>
                </a:solidFill>
                <a:latin typeface="Arial"/>
                <a:ea typeface="Arial"/>
                <a:cs typeface="Arial"/>
                <a:sym typeface="Arial"/>
              </a:rPr>
              <a:t>and </a:t>
            </a:r>
            <a:r>
              <a:rPr lang="en-US" sz="950" b="1" i="0" u="none" strike="noStrike" cap="none" dirty="0" smtClean="0">
                <a:solidFill>
                  <a:schemeClr val="lt1"/>
                </a:solidFill>
                <a:latin typeface="Arial"/>
                <a:ea typeface="Arial"/>
                <a:cs typeface="Arial"/>
                <a:sym typeface="Arial"/>
              </a:rPr>
              <a:t>northwestern </a:t>
            </a:r>
            <a:r>
              <a:rPr lang="en-US" sz="950" b="1" i="0" u="none" strike="noStrike" cap="none" dirty="0">
                <a:solidFill>
                  <a:schemeClr val="lt1"/>
                </a:solidFill>
                <a:latin typeface="Arial"/>
                <a:ea typeface="Arial"/>
                <a:cs typeface="Arial"/>
                <a:sym typeface="Arial"/>
              </a:rPr>
              <a:t>DRC. In West Africa, rainfall was above-average over pockets of </a:t>
            </a:r>
            <a:r>
              <a:rPr lang="en-US" sz="950" b="1" dirty="0" smtClean="0">
                <a:solidFill>
                  <a:schemeClr val="lt1"/>
                </a:solidFill>
              </a:rPr>
              <a:t>northern </a:t>
            </a:r>
            <a:r>
              <a:rPr lang="en-US" sz="950" b="1" i="0" u="none" strike="noStrike" cap="none" dirty="0" smtClean="0">
                <a:solidFill>
                  <a:schemeClr val="lt1"/>
                </a:solidFill>
                <a:latin typeface="Arial"/>
                <a:ea typeface="Arial"/>
                <a:cs typeface="Arial"/>
                <a:sym typeface="Arial"/>
              </a:rPr>
              <a:t>and </a:t>
            </a:r>
            <a:r>
              <a:rPr lang="en-US" sz="950" b="1" i="0" u="none" strike="noStrike" cap="none" dirty="0">
                <a:solidFill>
                  <a:schemeClr val="lt1"/>
                </a:solidFill>
                <a:latin typeface="Arial"/>
                <a:ea typeface="Arial"/>
                <a:cs typeface="Arial"/>
                <a:sym typeface="Arial"/>
              </a:rPr>
              <a:t>south</a:t>
            </a:r>
            <a:r>
              <a:rPr lang="en-US" sz="950" b="1" dirty="0">
                <a:solidFill>
                  <a:schemeClr val="lt1"/>
                </a:solidFill>
              </a:rPr>
              <a:t>eastern </a:t>
            </a:r>
            <a:r>
              <a:rPr lang="en-US" sz="950" b="1" i="0" u="none" strike="noStrike" cap="none" dirty="0">
                <a:solidFill>
                  <a:schemeClr val="lt1"/>
                </a:solidFill>
                <a:latin typeface="Arial"/>
                <a:ea typeface="Arial"/>
                <a:cs typeface="Arial"/>
                <a:sym typeface="Arial"/>
              </a:rPr>
              <a:t>Senegal, </a:t>
            </a:r>
            <a:r>
              <a:rPr lang="en-US" sz="950" b="1" i="0" u="none" strike="noStrike" cap="none" dirty="0" smtClean="0">
                <a:solidFill>
                  <a:schemeClr val="lt1"/>
                </a:solidFill>
                <a:latin typeface="Arial"/>
                <a:ea typeface="Arial"/>
                <a:cs typeface="Arial"/>
                <a:sym typeface="Arial"/>
              </a:rPr>
              <a:t>Guinea</a:t>
            </a:r>
            <a:r>
              <a:rPr lang="en-US" sz="950" b="1" i="0" u="none" strike="noStrike" cap="none" dirty="0">
                <a:solidFill>
                  <a:schemeClr val="lt1"/>
                </a:solidFill>
                <a:latin typeface="Arial"/>
                <a:ea typeface="Arial"/>
                <a:cs typeface="Arial"/>
                <a:sym typeface="Arial"/>
              </a:rPr>
              <a:t>, </a:t>
            </a:r>
            <a:r>
              <a:rPr lang="en-US" sz="950" b="1" i="0" u="none" strike="noStrike" cap="none" dirty="0" smtClean="0">
                <a:solidFill>
                  <a:schemeClr val="lt1"/>
                </a:solidFill>
                <a:latin typeface="Arial"/>
                <a:ea typeface="Arial"/>
                <a:cs typeface="Arial"/>
                <a:sym typeface="Arial"/>
              </a:rPr>
              <a:t>Guinea-Bissau</a:t>
            </a:r>
            <a:r>
              <a:rPr lang="en-US" sz="950" b="1" i="0" u="none" strike="noStrike" cap="none" dirty="0">
                <a:solidFill>
                  <a:schemeClr val="lt1"/>
                </a:solidFill>
                <a:latin typeface="Arial"/>
                <a:ea typeface="Arial"/>
                <a:cs typeface="Arial"/>
                <a:sym typeface="Arial"/>
              </a:rPr>
              <a:t>, northern </a:t>
            </a:r>
            <a:r>
              <a:rPr lang="en-US" sz="950" b="1" i="0" u="none" strike="noStrike" cap="none" dirty="0" smtClean="0">
                <a:solidFill>
                  <a:schemeClr val="lt1"/>
                </a:solidFill>
                <a:latin typeface="Arial"/>
                <a:ea typeface="Arial"/>
                <a:cs typeface="Arial"/>
                <a:sym typeface="Arial"/>
              </a:rPr>
              <a:t>and central Sierra </a:t>
            </a:r>
            <a:r>
              <a:rPr lang="en-US" sz="950" b="1" i="0" u="none" strike="noStrike" cap="none" dirty="0">
                <a:solidFill>
                  <a:schemeClr val="lt1"/>
                </a:solidFill>
                <a:latin typeface="Arial"/>
                <a:ea typeface="Arial"/>
                <a:cs typeface="Arial"/>
                <a:sym typeface="Arial"/>
              </a:rPr>
              <a:t>Leone, </a:t>
            </a:r>
            <a:r>
              <a:rPr lang="en-US" sz="950" b="1" i="0" u="none" strike="noStrike" cap="none" dirty="0" smtClean="0">
                <a:solidFill>
                  <a:schemeClr val="lt1"/>
                </a:solidFill>
                <a:latin typeface="Arial"/>
                <a:ea typeface="Arial"/>
                <a:cs typeface="Arial"/>
                <a:sym typeface="Arial"/>
              </a:rPr>
              <a:t>Liberia</a:t>
            </a:r>
            <a:r>
              <a:rPr lang="en-US" sz="950" b="1" i="0" u="none" strike="noStrike" cap="none" dirty="0">
                <a:solidFill>
                  <a:schemeClr val="lt1"/>
                </a:solidFill>
                <a:latin typeface="Arial"/>
                <a:ea typeface="Arial"/>
                <a:cs typeface="Arial"/>
                <a:sym typeface="Arial"/>
              </a:rPr>
              <a:t>, </a:t>
            </a:r>
            <a:r>
              <a:rPr lang="en-US" sz="950" b="1" i="0" u="none" strike="noStrike" cap="none" dirty="0" smtClean="0">
                <a:solidFill>
                  <a:schemeClr val="lt1"/>
                </a:solidFill>
                <a:latin typeface="Arial"/>
                <a:ea typeface="Arial"/>
                <a:cs typeface="Arial"/>
                <a:sym typeface="Arial"/>
              </a:rPr>
              <a:t>north</a:t>
            </a:r>
            <a:r>
              <a:rPr lang="en-US" sz="950" b="1" dirty="0" smtClean="0">
                <a:solidFill>
                  <a:schemeClr val="lt1"/>
                </a:solidFill>
              </a:rPr>
              <a:t>ea</a:t>
            </a:r>
            <a:r>
              <a:rPr lang="en-US" sz="950" b="1" i="0" u="none" strike="noStrike" cap="none" dirty="0" smtClean="0">
                <a:solidFill>
                  <a:schemeClr val="lt1"/>
                </a:solidFill>
                <a:latin typeface="Arial"/>
                <a:ea typeface="Arial"/>
                <a:cs typeface="Arial"/>
                <a:sym typeface="Arial"/>
              </a:rPr>
              <a:t>stern, central, </a:t>
            </a:r>
            <a:r>
              <a:rPr lang="en-US" sz="950" b="1" i="0" u="none" strike="noStrike" cap="none" dirty="0">
                <a:solidFill>
                  <a:schemeClr val="lt1"/>
                </a:solidFill>
                <a:latin typeface="Arial"/>
                <a:ea typeface="Arial"/>
                <a:cs typeface="Arial"/>
                <a:sym typeface="Arial"/>
              </a:rPr>
              <a:t>and southern Cote d’Ivoire, northeastern and much of southern Burkina Faso, </a:t>
            </a:r>
            <a:r>
              <a:rPr lang="en-US" sz="950" b="1" i="0" u="none" strike="noStrike" cap="none" dirty="0" smtClean="0">
                <a:solidFill>
                  <a:schemeClr val="lt1"/>
                </a:solidFill>
                <a:latin typeface="Arial"/>
                <a:ea typeface="Arial"/>
                <a:cs typeface="Arial"/>
                <a:sym typeface="Arial"/>
              </a:rPr>
              <a:t>southeastern </a:t>
            </a:r>
            <a:r>
              <a:rPr lang="en-US" sz="950" b="1" i="0" u="none" strike="noStrike" cap="none" dirty="0">
                <a:solidFill>
                  <a:schemeClr val="lt1"/>
                </a:solidFill>
                <a:latin typeface="Arial"/>
                <a:ea typeface="Arial"/>
                <a:cs typeface="Arial"/>
                <a:sym typeface="Arial"/>
              </a:rPr>
              <a:t>Mali, Ghana, Togo, </a:t>
            </a:r>
            <a:r>
              <a:rPr lang="en-US" sz="950" b="1" dirty="0" smtClean="0">
                <a:solidFill>
                  <a:schemeClr val="lt1"/>
                </a:solidFill>
              </a:rPr>
              <a:t>most of </a:t>
            </a:r>
            <a:r>
              <a:rPr lang="en-US" sz="950" b="1" i="0" u="none" strike="noStrike" cap="none" dirty="0" smtClean="0">
                <a:solidFill>
                  <a:schemeClr val="lt1"/>
                </a:solidFill>
                <a:latin typeface="Arial"/>
                <a:ea typeface="Arial"/>
                <a:cs typeface="Arial"/>
                <a:sym typeface="Arial"/>
              </a:rPr>
              <a:t>Benin</a:t>
            </a:r>
            <a:r>
              <a:rPr lang="en-US" sz="950" b="1" i="0" u="none" strike="noStrike" cap="none" dirty="0">
                <a:solidFill>
                  <a:schemeClr val="lt1"/>
                </a:solidFill>
                <a:latin typeface="Arial"/>
                <a:ea typeface="Arial"/>
                <a:cs typeface="Arial"/>
                <a:sym typeface="Arial"/>
              </a:rPr>
              <a:t>, </a:t>
            </a:r>
            <a:r>
              <a:rPr lang="en-US" sz="950" b="1" i="0" u="none" strike="noStrike" cap="none" dirty="0" smtClean="0">
                <a:solidFill>
                  <a:schemeClr val="lt1"/>
                </a:solidFill>
                <a:latin typeface="Arial"/>
                <a:ea typeface="Arial"/>
                <a:cs typeface="Arial"/>
                <a:sym typeface="Arial"/>
              </a:rPr>
              <a:t>parts of western </a:t>
            </a:r>
            <a:r>
              <a:rPr lang="en-US" sz="950" b="1" i="0" u="none" strike="noStrike" cap="none" dirty="0">
                <a:solidFill>
                  <a:schemeClr val="lt1"/>
                </a:solidFill>
                <a:latin typeface="Arial"/>
                <a:ea typeface="Arial"/>
                <a:cs typeface="Arial"/>
                <a:sym typeface="Arial"/>
              </a:rPr>
              <a:t>and </a:t>
            </a:r>
            <a:r>
              <a:rPr lang="en-US" sz="950" b="1" i="0" u="none" strike="noStrike" cap="none" dirty="0" smtClean="0">
                <a:solidFill>
                  <a:schemeClr val="lt1"/>
                </a:solidFill>
                <a:latin typeface="Arial"/>
                <a:ea typeface="Arial"/>
                <a:cs typeface="Arial"/>
                <a:sym typeface="Arial"/>
              </a:rPr>
              <a:t>n</a:t>
            </a:r>
            <a:r>
              <a:rPr lang="en-US" sz="950" b="1" dirty="0" smtClean="0">
                <a:solidFill>
                  <a:schemeClr val="lt1"/>
                </a:solidFill>
              </a:rPr>
              <a:t>orth-central </a:t>
            </a:r>
            <a:r>
              <a:rPr lang="en-US" sz="950" b="1" i="0" u="none" strike="noStrike" cap="none" dirty="0" smtClean="0">
                <a:solidFill>
                  <a:schemeClr val="lt1"/>
                </a:solidFill>
                <a:latin typeface="Arial"/>
                <a:ea typeface="Arial"/>
                <a:cs typeface="Arial"/>
                <a:sym typeface="Arial"/>
              </a:rPr>
              <a:t>Nigeria, south-central and northeastern Niger, and southwestern Mauritania. </a:t>
            </a:r>
            <a:r>
              <a:rPr lang="en-US" sz="950" b="1" i="0" u="none" strike="noStrike" cap="none" dirty="0">
                <a:solidFill>
                  <a:schemeClr val="lt1"/>
                </a:solidFill>
                <a:latin typeface="Arial"/>
                <a:ea typeface="Arial"/>
                <a:cs typeface="Arial"/>
                <a:sym typeface="Arial"/>
              </a:rPr>
              <a:t>Below-average rainfall was observed over southe</a:t>
            </a:r>
            <a:r>
              <a:rPr lang="en-US" sz="950" b="1" dirty="0">
                <a:solidFill>
                  <a:schemeClr val="lt1"/>
                </a:solidFill>
              </a:rPr>
              <a:t>aste</a:t>
            </a:r>
            <a:r>
              <a:rPr lang="en-US" sz="950" b="1" i="0" u="none" strike="noStrike" cap="none" dirty="0">
                <a:solidFill>
                  <a:schemeClr val="lt1"/>
                </a:solidFill>
                <a:latin typeface="Arial"/>
                <a:ea typeface="Arial"/>
                <a:cs typeface="Arial"/>
                <a:sym typeface="Arial"/>
              </a:rPr>
              <a:t>rn Mauritania, </a:t>
            </a:r>
            <a:r>
              <a:rPr lang="en-US" sz="950" b="1" i="0" u="none" strike="noStrike" cap="none" dirty="0" smtClean="0">
                <a:solidFill>
                  <a:schemeClr val="lt1"/>
                </a:solidFill>
                <a:latin typeface="Arial"/>
                <a:ea typeface="Arial"/>
                <a:cs typeface="Arial"/>
                <a:sym typeface="Arial"/>
              </a:rPr>
              <a:t>southwestern </a:t>
            </a:r>
            <a:r>
              <a:rPr lang="en-US" sz="950" b="1" i="0" u="none" strike="noStrike" cap="none" dirty="0">
                <a:solidFill>
                  <a:schemeClr val="lt1"/>
                </a:solidFill>
                <a:latin typeface="Arial"/>
                <a:ea typeface="Arial"/>
                <a:cs typeface="Arial"/>
                <a:sym typeface="Arial"/>
              </a:rPr>
              <a:t>and central Mali, pockets of central Senegal, </a:t>
            </a:r>
            <a:r>
              <a:rPr lang="en-US" sz="950" b="1" i="0" u="none" strike="noStrike" cap="none" dirty="0" smtClean="0">
                <a:solidFill>
                  <a:schemeClr val="lt1"/>
                </a:solidFill>
                <a:latin typeface="Arial"/>
                <a:ea typeface="Arial"/>
                <a:cs typeface="Arial"/>
                <a:sym typeface="Arial"/>
              </a:rPr>
              <a:t>The </a:t>
            </a:r>
            <a:r>
              <a:rPr lang="en-US" sz="950" b="1" i="0" u="none" strike="noStrike" cap="none" dirty="0">
                <a:solidFill>
                  <a:schemeClr val="lt1"/>
                </a:solidFill>
                <a:latin typeface="Arial"/>
                <a:ea typeface="Arial"/>
                <a:cs typeface="Arial"/>
                <a:sym typeface="Arial"/>
              </a:rPr>
              <a:t>G</a:t>
            </a:r>
            <a:r>
              <a:rPr lang="en-US" sz="950" b="1" dirty="0">
                <a:solidFill>
                  <a:schemeClr val="lt1"/>
                </a:solidFill>
              </a:rPr>
              <a:t>ambia, </a:t>
            </a:r>
            <a:r>
              <a:rPr lang="en-US" sz="950" b="1" dirty="0" smtClean="0">
                <a:solidFill>
                  <a:schemeClr val="lt1"/>
                </a:solidFill>
              </a:rPr>
              <a:t>southern</a:t>
            </a:r>
            <a:r>
              <a:rPr lang="en-US" sz="950" b="1" i="0" u="none" strike="noStrike" cap="none" dirty="0" smtClean="0">
                <a:solidFill>
                  <a:schemeClr val="lt1"/>
                </a:solidFill>
                <a:latin typeface="Arial"/>
                <a:ea typeface="Arial"/>
                <a:cs typeface="Arial"/>
                <a:sym typeface="Arial"/>
              </a:rPr>
              <a:t> </a:t>
            </a:r>
            <a:r>
              <a:rPr lang="en-US" sz="950" b="1" i="0" u="none" strike="noStrike" cap="none" dirty="0">
                <a:solidFill>
                  <a:schemeClr val="lt1"/>
                </a:solidFill>
                <a:latin typeface="Arial"/>
                <a:ea typeface="Arial"/>
                <a:cs typeface="Arial"/>
                <a:sym typeface="Arial"/>
              </a:rPr>
              <a:t>Sierra Leone, </a:t>
            </a:r>
            <a:r>
              <a:rPr lang="en-US" sz="950" b="1" dirty="0" smtClean="0">
                <a:solidFill>
                  <a:schemeClr val="lt1"/>
                </a:solidFill>
              </a:rPr>
              <a:t>north</a:t>
            </a:r>
            <a:r>
              <a:rPr lang="en-US" sz="950" b="1" i="0" u="none" strike="noStrike" cap="none" dirty="0" smtClean="0">
                <a:solidFill>
                  <a:schemeClr val="lt1"/>
                </a:solidFill>
                <a:latin typeface="Arial"/>
                <a:ea typeface="Arial"/>
                <a:cs typeface="Arial"/>
                <a:sym typeface="Arial"/>
              </a:rPr>
              <a:t>western </a:t>
            </a:r>
            <a:r>
              <a:rPr lang="en-US" sz="950" b="1" i="0" u="none" strike="noStrike" cap="none" dirty="0">
                <a:solidFill>
                  <a:schemeClr val="lt1"/>
                </a:solidFill>
                <a:latin typeface="Arial"/>
                <a:ea typeface="Arial"/>
                <a:cs typeface="Arial"/>
                <a:sym typeface="Arial"/>
              </a:rPr>
              <a:t>Cote d’Ivoire, western and central Burkina Faso, western Niger, </a:t>
            </a:r>
            <a:r>
              <a:rPr lang="en-US" sz="950" b="1" i="0" u="none" strike="noStrike" cap="none" dirty="0" smtClean="0">
                <a:solidFill>
                  <a:schemeClr val="lt1"/>
                </a:solidFill>
                <a:latin typeface="Arial"/>
                <a:ea typeface="Arial"/>
                <a:cs typeface="Arial"/>
                <a:sym typeface="Arial"/>
              </a:rPr>
              <a:t>and central, northwestern, </a:t>
            </a:r>
            <a:r>
              <a:rPr lang="en-US" sz="950" b="1" i="0" u="none" strike="noStrike" cap="none" dirty="0">
                <a:solidFill>
                  <a:schemeClr val="lt1"/>
                </a:solidFill>
                <a:latin typeface="Arial"/>
                <a:ea typeface="Arial"/>
                <a:cs typeface="Arial"/>
                <a:sym typeface="Arial"/>
              </a:rPr>
              <a:t>and eastern Nigeria.</a:t>
            </a:r>
            <a:endParaRPr sz="1300" b="0" i="0" u="none" strike="noStrike" cap="none" dirty="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6"/>
          <p:cNvSpPr txBox="1">
            <a:spLocks noGrp="1"/>
          </p:cNvSpPr>
          <p:nvPr>
            <p:ph type="title"/>
          </p:nvPr>
        </p:nvSpPr>
        <p:spPr>
          <a:xfrm>
            <a:off x="683799" y="121730"/>
            <a:ext cx="7696200" cy="7540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7 Days</a:t>
            </a:r>
            <a:endParaRPr/>
          </a:p>
        </p:txBody>
      </p:sp>
      <p:sp>
        <p:nvSpPr>
          <p:cNvPr id="130" name="Google Shape;130;p6" descr="http://www.cpc.ncep.noaa.gov/products/international/africa_arc/africa_arc_7day_af_obs.gif"/>
          <p:cNvSpPr/>
          <p:nvPr/>
        </p:nvSpPr>
        <p:spPr>
          <a:xfrm>
            <a:off x="14922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1" name="Google Shape;131;p6" descr="http://www.cpc.ncep.noaa.gov/products/international/africa_arc/africa_arc_7day_af_obs.gif"/>
          <p:cNvSpPr/>
          <p:nvPr/>
        </p:nvSpPr>
        <p:spPr>
          <a:xfrm>
            <a:off x="301625" y="79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2" name="Google Shape;132;p6" descr="http://www.cpc.ncep.noaa.gov/products/international/africa_arc/africa_arc_7day_af_anom.gif"/>
          <p:cNvSpPr/>
          <p:nvPr/>
        </p:nvSpPr>
        <p:spPr>
          <a:xfrm>
            <a:off x="606425" y="3127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3" name="Google Shape;133;p6" descr="https://www.cpc.ncep.noaa.gov/products/international/africa_arc/africa_arc_7day_af_obs.gif"/>
          <p:cNvSpPr/>
          <p:nvPr/>
        </p:nvSpPr>
        <p:spPr>
          <a:xfrm>
            <a:off x="765175" y="4651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4" name="Google Shape;134;p6" descr="https://www.cpc.ncep.noaa.gov/products/international/africa_arc/africa_arc_7day_af_obs.gif"/>
          <p:cNvSpPr/>
          <p:nvPr/>
        </p:nvSpPr>
        <p:spPr>
          <a:xfrm>
            <a:off x="917575" y="6175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5" name="Google Shape;135;p6" descr="https://www.cpc.ncep.noaa.gov/products/international/africa_arc/africa_arc_7day_af_obs.gif"/>
          <p:cNvSpPr/>
          <p:nvPr/>
        </p:nvSpPr>
        <p:spPr>
          <a:xfrm>
            <a:off x="1069975" y="7699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6" name="Google Shape;136;p6"/>
          <p:cNvSpPr txBox="1"/>
          <p:nvPr/>
        </p:nvSpPr>
        <p:spPr>
          <a:xfrm>
            <a:off x="-131482" y="5100549"/>
            <a:ext cx="9275482" cy="1754286"/>
          </a:xfrm>
          <a:prstGeom prst="rect">
            <a:avLst/>
          </a:prstGeom>
          <a:noFill/>
          <a:ln>
            <a:noFill/>
          </a:ln>
        </p:spPr>
        <p:txBody>
          <a:bodyPr spcFirstLastPara="1" wrap="square" lIns="91425" tIns="45700" rIns="91425" bIns="45700" anchor="t" anchorCtr="0">
            <a:spAutoFit/>
          </a:bodyPr>
          <a:lstStyle/>
          <a:p>
            <a:pPr marL="152400" lvl="0" algn="just">
              <a:buClr>
                <a:schemeClr val="lt1"/>
              </a:buClr>
              <a:buSzPts val="1200"/>
            </a:pPr>
            <a:r>
              <a:rPr lang="en-US" sz="900" b="1" dirty="0">
                <a:solidFill>
                  <a:schemeClr val="lt1"/>
                </a:solidFill>
              </a:rPr>
              <a:t>During the past 7 days, in East Africa, rainfall was above-average over southwestern and south-central Sudan, western and parts of northeastern South Sudan, parts of west-central and southern Ethiopia, pockets of northeastern and southeastern Kenya, parts of southern and central Somalia, parts of northeastern Tanzania, and northwestern Uganda. Below-average rainfall was observed over parts of southeastern Sudan, </a:t>
            </a:r>
            <a:r>
              <a:rPr lang="en-US" sz="900" b="1" dirty="0" smtClean="0">
                <a:solidFill>
                  <a:schemeClr val="lt1"/>
                </a:solidFill>
              </a:rPr>
              <a:t>southern, central, </a:t>
            </a:r>
            <a:r>
              <a:rPr lang="en-US" sz="900" b="1" dirty="0">
                <a:solidFill>
                  <a:schemeClr val="lt1"/>
                </a:solidFill>
              </a:rPr>
              <a:t>and parts of </a:t>
            </a:r>
            <a:r>
              <a:rPr lang="en-US" sz="900" b="1" dirty="0" smtClean="0">
                <a:solidFill>
                  <a:schemeClr val="lt1"/>
                </a:solidFill>
              </a:rPr>
              <a:t>northern </a:t>
            </a:r>
            <a:r>
              <a:rPr lang="en-US" sz="900" b="1" dirty="0">
                <a:solidFill>
                  <a:schemeClr val="lt1"/>
                </a:solidFill>
              </a:rPr>
              <a:t>South Sudan, western Kenya, northern Tanzania, Rwanda, Burundi, much of western and central Ethiopia, northwestern Somalia, and southern and eastern Uganda. In central Africa, above-average rainfall was observed over pockets of </a:t>
            </a:r>
            <a:r>
              <a:rPr lang="en-US" sz="900" b="1" dirty="0" smtClean="0">
                <a:solidFill>
                  <a:schemeClr val="lt1"/>
                </a:solidFill>
              </a:rPr>
              <a:t>northern, </a:t>
            </a:r>
            <a:r>
              <a:rPr lang="en-US" sz="900" b="1" dirty="0">
                <a:solidFill>
                  <a:schemeClr val="lt1"/>
                </a:solidFill>
              </a:rPr>
              <a:t>southeastern, and southwestern Cameroon, most of CAR, northern </a:t>
            </a:r>
            <a:r>
              <a:rPr lang="en-US" sz="900" b="1" dirty="0" smtClean="0">
                <a:solidFill>
                  <a:schemeClr val="lt1"/>
                </a:solidFill>
              </a:rPr>
              <a:t>and eastern Congo</a:t>
            </a:r>
            <a:r>
              <a:rPr lang="en-US" sz="900" b="1" dirty="0">
                <a:solidFill>
                  <a:schemeClr val="lt1"/>
                </a:solidFill>
              </a:rPr>
              <a:t>, western Equatorial Guinea, </a:t>
            </a:r>
            <a:r>
              <a:rPr lang="en-US" sz="900" b="1" dirty="0" smtClean="0">
                <a:solidFill>
                  <a:schemeClr val="lt1"/>
                </a:solidFill>
              </a:rPr>
              <a:t>western </a:t>
            </a:r>
            <a:r>
              <a:rPr lang="en-US" sz="900" b="1" dirty="0">
                <a:solidFill>
                  <a:schemeClr val="lt1"/>
                </a:solidFill>
              </a:rPr>
              <a:t>Gabon, parts of northwestern and </a:t>
            </a:r>
            <a:r>
              <a:rPr lang="en-US" sz="900" b="1" dirty="0" smtClean="0">
                <a:solidFill>
                  <a:schemeClr val="lt1"/>
                </a:solidFill>
              </a:rPr>
              <a:t>southern </a:t>
            </a:r>
            <a:r>
              <a:rPr lang="en-US" sz="900" b="1" dirty="0">
                <a:solidFill>
                  <a:schemeClr val="lt1"/>
                </a:solidFill>
              </a:rPr>
              <a:t>Chad, and </a:t>
            </a:r>
            <a:r>
              <a:rPr lang="en-US" sz="900" b="1" dirty="0" smtClean="0">
                <a:solidFill>
                  <a:schemeClr val="lt1"/>
                </a:solidFill>
              </a:rPr>
              <a:t>northern and western </a:t>
            </a:r>
            <a:r>
              <a:rPr lang="en-US" sz="900" b="1" dirty="0">
                <a:solidFill>
                  <a:schemeClr val="lt1"/>
                </a:solidFill>
              </a:rPr>
              <a:t>DRC. Rainfall was below-average over many parts of central </a:t>
            </a:r>
            <a:r>
              <a:rPr lang="en-US" sz="900" b="1" dirty="0" smtClean="0">
                <a:solidFill>
                  <a:schemeClr val="lt1"/>
                </a:solidFill>
              </a:rPr>
              <a:t>Cameroon, </a:t>
            </a:r>
            <a:r>
              <a:rPr lang="en-US" sz="900" b="1" dirty="0">
                <a:solidFill>
                  <a:schemeClr val="lt1"/>
                </a:solidFill>
              </a:rPr>
              <a:t>parts of central CAR, </a:t>
            </a:r>
            <a:r>
              <a:rPr lang="en-US" sz="900" b="1" dirty="0" smtClean="0">
                <a:solidFill>
                  <a:schemeClr val="lt1"/>
                </a:solidFill>
              </a:rPr>
              <a:t>west-central </a:t>
            </a:r>
            <a:r>
              <a:rPr lang="en-US" sz="900" b="1" dirty="0">
                <a:solidFill>
                  <a:schemeClr val="lt1"/>
                </a:solidFill>
              </a:rPr>
              <a:t>Congo, northern and </a:t>
            </a:r>
            <a:r>
              <a:rPr lang="en-US" sz="900" b="1" dirty="0" smtClean="0">
                <a:solidFill>
                  <a:schemeClr val="lt1"/>
                </a:solidFill>
              </a:rPr>
              <a:t>eastern </a:t>
            </a:r>
            <a:r>
              <a:rPr lang="en-US" sz="900" b="1" dirty="0">
                <a:solidFill>
                  <a:schemeClr val="lt1"/>
                </a:solidFill>
              </a:rPr>
              <a:t>Gabon, central and eastern Equatorial Guinea, </a:t>
            </a:r>
            <a:r>
              <a:rPr lang="en-US" sz="900" b="1" dirty="0" smtClean="0">
                <a:solidFill>
                  <a:schemeClr val="lt1"/>
                </a:solidFill>
              </a:rPr>
              <a:t>and </a:t>
            </a:r>
            <a:r>
              <a:rPr lang="en-US" sz="900" b="1" dirty="0">
                <a:solidFill>
                  <a:schemeClr val="lt1"/>
                </a:solidFill>
              </a:rPr>
              <a:t>parts </a:t>
            </a:r>
            <a:r>
              <a:rPr lang="en-US" sz="900" b="1" dirty="0" smtClean="0">
                <a:solidFill>
                  <a:schemeClr val="lt1"/>
                </a:solidFill>
              </a:rPr>
              <a:t>of central and </a:t>
            </a:r>
            <a:r>
              <a:rPr lang="en-US" sz="900" b="1" dirty="0">
                <a:solidFill>
                  <a:schemeClr val="lt1"/>
                </a:solidFill>
              </a:rPr>
              <a:t>eastern DRC. In West Africa, above-average rainfall was observed over southwestern Mauritania, much of Senegal, eastern portions of The Gambia, Guinea-Bissau, Guinea, northern Sierra Leone, Liberia, Cote d’Ivoire, parts of </a:t>
            </a:r>
            <a:r>
              <a:rPr lang="en-US" sz="900" b="1" dirty="0" smtClean="0">
                <a:solidFill>
                  <a:schemeClr val="lt1"/>
                </a:solidFill>
              </a:rPr>
              <a:t>central and western </a:t>
            </a:r>
            <a:r>
              <a:rPr lang="en-US" sz="900" b="1" dirty="0">
                <a:solidFill>
                  <a:schemeClr val="lt1"/>
                </a:solidFill>
              </a:rPr>
              <a:t>Burkina Faso, </a:t>
            </a:r>
            <a:r>
              <a:rPr lang="en-US" sz="900" b="1" dirty="0" smtClean="0">
                <a:solidFill>
                  <a:schemeClr val="lt1"/>
                </a:solidFill>
              </a:rPr>
              <a:t>northern, central, </a:t>
            </a:r>
            <a:r>
              <a:rPr lang="en-US" sz="900" b="1" dirty="0">
                <a:solidFill>
                  <a:schemeClr val="lt1"/>
                </a:solidFill>
              </a:rPr>
              <a:t>and southwestern Ghana, most of Togo, </a:t>
            </a:r>
            <a:r>
              <a:rPr lang="en-US" sz="900" b="1" dirty="0" smtClean="0">
                <a:solidFill>
                  <a:schemeClr val="lt1"/>
                </a:solidFill>
              </a:rPr>
              <a:t>central and southern Benin</a:t>
            </a:r>
            <a:r>
              <a:rPr lang="en-US" sz="900" b="1" dirty="0">
                <a:solidFill>
                  <a:schemeClr val="lt1"/>
                </a:solidFill>
              </a:rPr>
              <a:t>, southwestern </a:t>
            </a:r>
            <a:r>
              <a:rPr lang="en-US" sz="900" b="1" dirty="0" smtClean="0">
                <a:solidFill>
                  <a:schemeClr val="lt1"/>
                </a:solidFill>
              </a:rPr>
              <a:t>Nigeria</a:t>
            </a:r>
            <a:r>
              <a:rPr lang="en-US" sz="900" b="1" dirty="0">
                <a:solidFill>
                  <a:schemeClr val="lt1"/>
                </a:solidFill>
              </a:rPr>
              <a:t>, and parts of northeastern Niger. Rainfall was below-average over southwestern </a:t>
            </a:r>
            <a:r>
              <a:rPr lang="en-US" sz="900" b="1" dirty="0" smtClean="0">
                <a:solidFill>
                  <a:schemeClr val="lt1"/>
                </a:solidFill>
              </a:rPr>
              <a:t>Mali and northern, central, </a:t>
            </a:r>
            <a:r>
              <a:rPr lang="en-US" sz="900" b="1" dirty="0">
                <a:solidFill>
                  <a:schemeClr val="lt1"/>
                </a:solidFill>
              </a:rPr>
              <a:t>and eastern Nigeria. In southern Africa, rainfall was above-average over parts of southern (coastal) South </a:t>
            </a:r>
            <a:r>
              <a:rPr lang="en-US" sz="900" b="1" dirty="0" smtClean="0">
                <a:solidFill>
                  <a:schemeClr val="lt1"/>
                </a:solidFill>
              </a:rPr>
              <a:t>Africa. Rainfall </a:t>
            </a:r>
            <a:r>
              <a:rPr lang="en-US" sz="900" b="1" dirty="0">
                <a:solidFill>
                  <a:schemeClr val="lt1"/>
                </a:solidFill>
              </a:rPr>
              <a:t>was below-average over </a:t>
            </a:r>
            <a:r>
              <a:rPr lang="en-US" sz="900" b="1" dirty="0" smtClean="0">
                <a:solidFill>
                  <a:schemeClr val="lt1"/>
                </a:solidFill>
              </a:rPr>
              <a:t>southern and western </a:t>
            </a:r>
            <a:r>
              <a:rPr lang="en-US" sz="900" b="1" dirty="0" err="1" smtClean="0">
                <a:solidFill>
                  <a:schemeClr val="lt1"/>
                </a:solidFill>
              </a:rPr>
              <a:t>Eswatini</a:t>
            </a:r>
            <a:r>
              <a:rPr lang="en-US" sz="900" b="1" dirty="0" smtClean="0">
                <a:solidFill>
                  <a:schemeClr val="lt1"/>
                </a:solidFill>
              </a:rPr>
              <a:t> and southeastern South Africa.</a:t>
            </a:r>
            <a:endParaRPr lang="en-US" sz="900" dirty="0"/>
          </a:p>
        </p:txBody>
      </p:sp>
      <p:pic>
        <p:nvPicPr>
          <p:cNvPr id="137" name="Google Shape;137;p6"/>
          <p:cNvPicPr preferRelativeResize="0"/>
          <p:nvPr/>
        </p:nvPicPr>
        <p:blipFill>
          <a:blip r:embed="rId3">
            <a:extLst>
              <a:ext uri="{28A0092B-C50C-407E-A947-70E740481C1C}">
                <a14:useLocalDpi xmlns:a14="http://schemas.microsoft.com/office/drawing/2010/main" val="0"/>
              </a:ext>
            </a:extLst>
          </a:blip>
          <a:stretch>
            <a:fillRect/>
          </a:stretch>
        </p:blipFill>
        <p:spPr>
          <a:xfrm>
            <a:off x="342527" y="958639"/>
            <a:ext cx="4114800" cy="4114800"/>
          </a:xfrm>
          <a:prstGeom prst="rect">
            <a:avLst/>
          </a:prstGeom>
          <a:noFill/>
          <a:ln>
            <a:noFill/>
          </a:ln>
        </p:spPr>
      </p:pic>
      <p:pic>
        <p:nvPicPr>
          <p:cNvPr id="138" name="Google Shape;138;p6"/>
          <p:cNvPicPr preferRelativeResize="0"/>
          <p:nvPr/>
        </p:nvPicPr>
        <p:blipFill>
          <a:blip r:embed="rId4">
            <a:extLst>
              <a:ext uri="{28A0092B-C50C-407E-A947-70E740481C1C}">
                <a14:useLocalDpi xmlns:a14="http://schemas.microsoft.com/office/drawing/2010/main" val="0"/>
              </a:ext>
            </a:extLst>
          </a:blip>
          <a:stretch>
            <a:fillRect/>
          </a:stretch>
        </p:blipFill>
        <p:spPr>
          <a:xfrm>
            <a:off x="4671450" y="963870"/>
            <a:ext cx="4114800" cy="4114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7"/>
          <p:cNvSpPr txBox="1">
            <a:spLocks noGrp="1"/>
          </p:cNvSpPr>
          <p:nvPr>
            <p:ph type="title"/>
          </p:nvPr>
        </p:nvSpPr>
        <p:spPr>
          <a:xfrm>
            <a:off x="1066800" y="228600"/>
            <a:ext cx="7696200" cy="104469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Atmospheric Circulation:</a:t>
            </a:r>
            <a:br>
              <a:rPr lang="en-US" sz="4000" b="1">
                <a:solidFill>
                  <a:srgbClr val="FFFF00"/>
                </a:solidFill>
                <a:latin typeface="Arial"/>
                <a:ea typeface="Arial"/>
                <a:cs typeface="Arial"/>
                <a:sym typeface="Arial"/>
              </a:rPr>
            </a:br>
            <a:r>
              <a:rPr lang="en-US" sz="4000" b="1">
                <a:solidFill>
                  <a:srgbClr val="FFFF00"/>
                </a:solidFill>
                <a:latin typeface="Arial"/>
                <a:ea typeface="Arial"/>
                <a:cs typeface="Arial"/>
                <a:sym typeface="Arial"/>
              </a:rPr>
              <a:t>Last 7 Days</a:t>
            </a:r>
            <a:endParaRPr/>
          </a:p>
        </p:txBody>
      </p:sp>
      <p:sp>
        <p:nvSpPr>
          <p:cNvPr id="145" name="Google Shape;145;p7"/>
          <p:cNvSpPr txBox="1"/>
          <p:nvPr/>
        </p:nvSpPr>
        <p:spPr>
          <a:xfrm>
            <a:off x="111967" y="5789892"/>
            <a:ext cx="8872500" cy="83095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US" sz="1200" b="1" i="0" u="none" strike="noStrike" cap="none" dirty="0">
                <a:solidFill>
                  <a:schemeClr val="lt1"/>
                </a:solidFill>
                <a:latin typeface="Arial"/>
                <a:ea typeface="Arial"/>
                <a:cs typeface="Arial"/>
                <a:sym typeface="Arial"/>
              </a:rPr>
              <a:t>At 850-hPa level (left panel), anomalous </a:t>
            </a:r>
            <a:r>
              <a:rPr lang="en-US" sz="1200" b="1" dirty="0" smtClean="0">
                <a:solidFill>
                  <a:schemeClr val="lt1"/>
                </a:solidFill>
              </a:rPr>
              <a:t>onshore </a:t>
            </a:r>
            <a:r>
              <a:rPr lang="en-US" sz="1200" b="1" i="0" u="none" strike="noStrike" cap="none" dirty="0">
                <a:solidFill>
                  <a:schemeClr val="lt1"/>
                </a:solidFill>
                <a:latin typeface="Arial"/>
                <a:ea typeface="Arial"/>
                <a:cs typeface="Arial"/>
                <a:sym typeface="Arial"/>
              </a:rPr>
              <a:t>flow was observed over </a:t>
            </a:r>
            <a:r>
              <a:rPr lang="en-US" sz="1200" b="1" dirty="0" smtClean="0">
                <a:solidFill>
                  <a:schemeClr val="lt1"/>
                </a:solidFill>
              </a:rPr>
              <a:t>the western and central G</a:t>
            </a:r>
            <a:r>
              <a:rPr lang="en-US" sz="1200" b="1" i="0" u="none" strike="noStrike" cap="none" dirty="0" smtClean="0">
                <a:solidFill>
                  <a:schemeClr val="lt1"/>
                </a:solidFill>
                <a:latin typeface="Arial"/>
                <a:ea typeface="Arial"/>
                <a:cs typeface="Arial"/>
                <a:sym typeface="Arial"/>
              </a:rPr>
              <a:t>ulf </a:t>
            </a:r>
            <a:r>
              <a:rPr lang="en-US" sz="1200" b="1" i="0" u="none" strike="noStrike" cap="none" dirty="0">
                <a:solidFill>
                  <a:schemeClr val="lt1"/>
                </a:solidFill>
                <a:latin typeface="Arial"/>
                <a:ea typeface="Arial"/>
                <a:cs typeface="Arial"/>
                <a:sym typeface="Arial"/>
              </a:rPr>
              <a:t>of Guinea region, which may have contributed to the observed </a:t>
            </a:r>
            <a:r>
              <a:rPr lang="en-US" sz="1200" b="1" dirty="0">
                <a:solidFill>
                  <a:schemeClr val="lt1"/>
                </a:solidFill>
              </a:rPr>
              <a:t>below</a:t>
            </a:r>
            <a:r>
              <a:rPr lang="en-US" sz="1200" b="1" i="0" u="none" strike="noStrike" cap="none" dirty="0">
                <a:solidFill>
                  <a:schemeClr val="lt1"/>
                </a:solidFill>
                <a:latin typeface="Arial"/>
                <a:ea typeface="Arial"/>
                <a:cs typeface="Arial"/>
                <a:sym typeface="Arial"/>
              </a:rPr>
              <a:t>-average rainfall in the region. In contrast, </a:t>
            </a:r>
            <a:r>
              <a:rPr lang="en-US" sz="1200" b="1" dirty="0">
                <a:solidFill>
                  <a:schemeClr val="lt1"/>
                </a:solidFill>
              </a:rPr>
              <a:t>anomalous</a:t>
            </a:r>
            <a:r>
              <a:rPr lang="en-US" sz="1200" b="1" i="0" u="none" strike="noStrike" cap="none" dirty="0">
                <a:solidFill>
                  <a:schemeClr val="lt1"/>
                </a:solidFill>
                <a:latin typeface="Arial"/>
                <a:ea typeface="Arial"/>
                <a:cs typeface="Arial"/>
                <a:sym typeface="Arial"/>
              </a:rPr>
              <a:t> lower-level </a:t>
            </a:r>
            <a:r>
              <a:rPr lang="en-US" sz="1200" b="1" dirty="0" smtClean="0">
                <a:solidFill>
                  <a:schemeClr val="lt1"/>
                </a:solidFill>
              </a:rPr>
              <a:t>divergence </a:t>
            </a:r>
            <a:r>
              <a:rPr lang="en-US" sz="1200" b="1" dirty="0">
                <a:solidFill>
                  <a:schemeClr val="lt1"/>
                </a:solidFill>
              </a:rPr>
              <a:t>was present across </a:t>
            </a:r>
            <a:r>
              <a:rPr lang="en-US" sz="1200" b="1" dirty="0" smtClean="0">
                <a:solidFill>
                  <a:schemeClr val="lt1"/>
                </a:solidFill>
              </a:rPr>
              <a:t>much of easter</a:t>
            </a:r>
            <a:r>
              <a:rPr lang="en-US" sz="1200" b="1" dirty="0" smtClean="0">
                <a:solidFill>
                  <a:schemeClr val="lt1"/>
                </a:solidFill>
              </a:rPr>
              <a:t>n Africa, while upper level convergence was present across much of eastern Africa and southeastern Nigeria. This</a:t>
            </a:r>
            <a:r>
              <a:rPr lang="en-US" sz="1200" b="1" dirty="0" smtClean="0">
                <a:solidFill>
                  <a:schemeClr val="lt1"/>
                </a:solidFill>
              </a:rPr>
              <a:t> </a:t>
            </a:r>
            <a:r>
              <a:rPr lang="en-US" sz="1200" b="1" dirty="0">
                <a:solidFill>
                  <a:schemeClr val="lt1"/>
                </a:solidFill>
              </a:rPr>
              <a:t>likely contributed to the </a:t>
            </a:r>
            <a:r>
              <a:rPr lang="en-US" sz="1200" b="1" dirty="0" smtClean="0">
                <a:solidFill>
                  <a:schemeClr val="lt1"/>
                </a:solidFill>
              </a:rPr>
              <a:t>below </a:t>
            </a:r>
            <a:r>
              <a:rPr lang="en-US" sz="1200" b="1" dirty="0">
                <a:solidFill>
                  <a:schemeClr val="lt1"/>
                </a:solidFill>
              </a:rPr>
              <a:t>average rainfall for </a:t>
            </a:r>
            <a:r>
              <a:rPr lang="en-US" sz="1200" b="1" dirty="0" smtClean="0">
                <a:solidFill>
                  <a:schemeClr val="lt1"/>
                </a:solidFill>
              </a:rPr>
              <a:t>these regions</a:t>
            </a:r>
            <a:r>
              <a:rPr lang="en-US" sz="1200" b="1" i="0" u="none" strike="noStrike" cap="none" dirty="0" smtClean="0">
                <a:solidFill>
                  <a:schemeClr val="lt1"/>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pic>
        <p:nvPicPr>
          <p:cNvPr id="146" name="Google Shape;146;p7"/>
          <p:cNvPicPr preferRelativeResize="0"/>
          <p:nvPr/>
        </p:nvPicPr>
        <p:blipFill>
          <a:blip r:embed="rId3">
            <a:extLst>
              <a:ext uri="{28A0092B-C50C-407E-A947-70E740481C1C}">
                <a14:useLocalDpi xmlns:a14="http://schemas.microsoft.com/office/drawing/2010/main" val="0"/>
              </a:ext>
            </a:extLst>
          </a:blip>
          <a:stretch>
            <a:fillRect/>
          </a:stretch>
        </p:blipFill>
        <p:spPr>
          <a:xfrm>
            <a:off x="433417" y="1474192"/>
            <a:ext cx="4114800" cy="4114800"/>
          </a:xfrm>
          <a:prstGeom prst="rect">
            <a:avLst/>
          </a:prstGeom>
          <a:noFill/>
          <a:ln>
            <a:noFill/>
          </a:ln>
        </p:spPr>
      </p:pic>
      <p:pic>
        <p:nvPicPr>
          <p:cNvPr id="147" name="Google Shape;147;p7"/>
          <p:cNvPicPr preferRelativeResize="0"/>
          <p:nvPr/>
        </p:nvPicPr>
        <p:blipFill>
          <a:blip r:embed="rId4">
            <a:extLst>
              <a:ext uri="{28A0092B-C50C-407E-A947-70E740481C1C}">
                <a14:useLocalDpi xmlns:a14="http://schemas.microsoft.com/office/drawing/2010/main" val="0"/>
              </a:ext>
            </a:extLst>
          </a:blip>
          <a:stretch>
            <a:fillRect/>
          </a:stretch>
        </p:blipFill>
        <p:spPr>
          <a:xfrm>
            <a:off x="4869667" y="1474192"/>
            <a:ext cx="4114800" cy="4114800"/>
          </a:xfrm>
          <a:prstGeom prst="rect">
            <a:avLst/>
          </a:prstGeom>
          <a:noFill/>
          <a:ln>
            <a:noFill/>
          </a:ln>
        </p:spPr>
      </p:pic>
      <p:sp>
        <p:nvSpPr>
          <p:cNvPr id="148" name="Google Shape;148;p7"/>
          <p:cNvSpPr/>
          <p:nvPr/>
        </p:nvSpPr>
        <p:spPr>
          <a:xfrm rot="208815">
            <a:off x="475619" y="2722715"/>
            <a:ext cx="1122598" cy="835841"/>
          </a:xfrm>
          <a:prstGeom prst="ellipse">
            <a:avLst/>
          </a:prstGeom>
          <a:noFill/>
          <a:ln w="3810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7"/>
          <p:cNvSpPr/>
          <p:nvPr/>
        </p:nvSpPr>
        <p:spPr>
          <a:xfrm>
            <a:off x="3042024" y="2813349"/>
            <a:ext cx="944281" cy="730697"/>
          </a:xfrm>
          <a:prstGeom prst="ellipse">
            <a:avLst/>
          </a:prstGeom>
          <a:noFill/>
          <a:ln w="381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7"/>
          <p:cNvSpPr/>
          <p:nvPr/>
        </p:nvSpPr>
        <p:spPr>
          <a:xfrm>
            <a:off x="7567158" y="2840242"/>
            <a:ext cx="973217" cy="638063"/>
          </a:xfrm>
          <a:prstGeom prst="ellipse">
            <a:avLst/>
          </a:prstGeom>
          <a:noFill/>
          <a:ln w="381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150;p7"/>
          <p:cNvSpPr/>
          <p:nvPr/>
        </p:nvSpPr>
        <p:spPr>
          <a:xfrm>
            <a:off x="6309112" y="3092823"/>
            <a:ext cx="521995" cy="385482"/>
          </a:xfrm>
          <a:prstGeom prst="ellipse">
            <a:avLst/>
          </a:prstGeom>
          <a:noFill/>
          <a:ln w="381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8"/>
          <p:cNvSpPr/>
          <p:nvPr/>
        </p:nvSpPr>
        <p:spPr>
          <a:xfrm>
            <a:off x="1752600" y="0"/>
            <a:ext cx="6019800" cy="609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800"/>
              <a:buFont typeface="Arial"/>
              <a:buNone/>
            </a:pPr>
            <a:r>
              <a:rPr lang="en-US" sz="2800" b="1" i="0" u="none" strike="noStrike" cap="none">
                <a:solidFill>
                  <a:srgbClr val="FFFF00"/>
                </a:solidFill>
                <a:latin typeface="Arial"/>
                <a:ea typeface="Arial"/>
                <a:cs typeface="Arial"/>
                <a:sym typeface="Arial"/>
              </a:rPr>
              <a:t>Rainfall Evolution</a:t>
            </a:r>
            <a:endParaRPr sz="1400" b="0" i="0" u="none" strike="noStrike" cap="none">
              <a:solidFill>
                <a:srgbClr val="000000"/>
              </a:solidFill>
              <a:latin typeface="Arial"/>
              <a:ea typeface="Arial"/>
              <a:cs typeface="Arial"/>
              <a:sym typeface="Arial"/>
            </a:endParaRPr>
          </a:p>
        </p:txBody>
      </p:sp>
      <p:cxnSp>
        <p:nvCxnSpPr>
          <p:cNvPr id="156" name="Google Shape;156;p8"/>
          <p:cNvCxnSpPr/>
          <p:nvPr/>
        </p:nvCxnSpPr>
        <p:spPr>
          <a:xfrm>
            <a:off x="3352800" y="2057400"/>
            <a:ext cx="0" cy="0"/>
          </a:xfrm>
          <a:prstGeom prst="straightConnector1">
            <a:avLst/>
          </a:prstGeom>
          <a:noFill/>
          <a:ln w="50800" cap="flat" cmpd="sng">
            <a:solidFill>
              <a:srgbClr val="FF0000"/>
            </a:solidFill>
            <a:prstDash val="solid"/>
            <a:round/>
            <a:headEnd type="none" w="sm" len="sm"/>
            <a:tailEnd type="triangle" w="med" len="med"/>
          </a:ln>
        </p:spPr>
      </p:cxnSp>
      <p:pic>
        <p:nvPicPr>
          <p:cNvPr id="157" name="Google Shape;157;p8" descr="Clickable Image"/>
          <p:cNvPicPr preferRelativeResize="0"/>
          <p:nvPr/>
        </p:nvPicPr>
        <p:blipFill rotWithShape="1">
          <a:blip r:embed="rId3">
            <a:alphaModFix/>
          </a:blip>
          <a:srcRect/>
          <a:stretch/>
        </p:blipFill>
        <p:spPr>
          <a:xfrm>
            <a:off x="1544249" y="664149"/>
            <a:ext cx="2743199" cy="2628900"/>
          </a:xfrm>
          <a:prstGeom prst="rect">
            <a:avLst/>
          </a:prstGeom>
          <a:noFill/>
          <a:ln w="38100" cap="flat" cmpd="sng">
            <a:solidFill>
              <a:srgbClr val="FFFF00"/>
            </a:solidFill>
            <a:prstDash val="solid"/>
            <a:miter lim="800000"/>
            <a:headEnd type="none" w="sm" len="sm"/>
            <a:tailEnd type="none" w="sm" len="sm"/>
          </a:ln>
        </p:spPr>
      </p:pic>
      <p:cxnSp>
        <p:nvCxnSpPr>
          <p:cNvPr id="158" name="Google Shape;158;p8"/>
          <p:cNvCxnSpPr/>
          <p:nvPr/>
        </p:nvCxnSpPr>
        <p:spPr>
          <a:xfrm flipV="1">
            <a:off x="1097280" y="1589741"/>
            <a:ext cx="572547" cy="2038256"/>
          </a:xfrm>
          <a:prstGeom prst="straightConnector1">
            <a:avLst/>
          </a:prstGeom>
          <a:noFill/>
          <a:ln w="50800" cap="flat" cmpd="sng">
            <a:solidFill>
              <a:srgbClr val="FF0000"/>
            </a:solidFill>
            <a:prstDash val="solid"/>
            <a:round/>
            <a:headEnd type="none" w="sm" len="sm"/>
            <a:tailEnd type="triangle" w="med" len="med"/>
          </a:ln>
        </p:spPr>
      </p:cxnSp>
      <p:cxnSp>
        <p:nvCxnSpPr>
          <p:cNvPr id="159" name="Google Shape;159;p8"/>
          <p:cNvCxnSpPr/>
          <p:nvPr/>
        </p:nvCxnSpPr>
        <p:spPr>
          <a:xfrm flipH="1">
            <a:off x="3328894" y="823148"/>
            <a:ext cx="2089392" cy="1240025"/>
          </a:xfrm>
          <a:prstGeom prst="straightConnector1">
            <a:avLst/>
          </a:prstGeom>
          <a:noFill/>
          <a:ln w="50800" cap="flat" cmpd="sng">
            <a:solidFill>
              <a:srgbClr val="FF0000"/>
            </a:solidFill>
            <a:prstDash val="solid"/>
            <a:round/>
            <a:headEnd type="none" w="sm" len="sm"/>
            <a:tailEnd type="triangle" w="med" len="med"/>
          </a:ln>
        </p:spPr>
      </p:cxnSp>
      <p:sp>
        <p:nvSpPr>
          <p:cNvPr id="160" name="Google Shape;160;p8"/>
          <p:cNvSpPr txBox="1"/>
          <p:nvPr/>
        </p:nvSpPr>
        <p:spPr>
          <a:xfrm>
            <a:off x="85725" y="6073775"/>
            <a:ext cx="8925000" cy="590891"/>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None/>
            </a:pPr>
            <a:r>
              <a:rPr lang="en-US" sz="1200" b="1" i="0" u="none" strike="noStrike" cap="none" dirty="0">
                <a:solidFill>
                  <a:schemeClr val="lt1"/>
                </a:solidFill>
                <a:latin typeface="Arial"/>
                <a:ea typeface="Arial"/>
                <a:cs typeface="Arial"/>
                <a:sym typeface="Arial"/>
              </a:rPr>
              <a:t>Daily evolution of rainfall over the last 90 days at selected locations shows </a:t>
            </a:r>
            <a:r>
              <a:rPr lang="en-US" sz="1200" b="1" dirty="0">
                <a:solidFill>
                  <a:schemeClr val="lt1"/>
                </a:solidFill>
              </a:rPr>
              <a:t>light </a:t>
            </a:r>
            <a:r>
              <a:rPr lang="en-US" sz="1200" b="1" i="0" u="none" strike="noStrike" cap="none" dirty="0">
                <a:solidFill>
                  <a:schemeClr val="lt1"/>
                </a:solidFill>
                <a:latin typeface="Arial"/>
                <a:ea typeface="Arial"/>
                <a:cs typeface="Arial"/>
                <a:sym typeface="Arial"/>
              </a:rPr>
              <a:t>rainfall sustained moisture surpluses over parts of </a:t>
            </a:r>
            <a:r>
              <a:rPr lang="en-US" sz="1200" b="1" i="0" u="none" strike="noStrike" cap="none" dirty="0" smtClean="0">
                <a:solidFill>
                  <a:schemeClr val="lt1"/>
                </a:solidFill>
                <a:latin typeface="Arial"/>
                <a:ea typeface="Arial"/>
                <a:cs typeface="Arial"/>
                <a:sym typeface="Arial"/>
              </a:rPr>
              <a:t>Guinea </a:t>
            </a:r>
            <a:r>
              <a:rPr lang="en-US" sz="1200" b="1" i="0" u="none" strike="noStrike" cap="none" dirty="0">
                <a:solidFill>
                  <a:schemeClr val="lt1"/>
                </a:solidFill>
                <a:latin typeface="Arial"/>
                <a:ea typeface="Arial"/>
                <a:cs typeface="Arial"/>
                <a:sym typeface="Arial"/>
              </a:rPr>
              <a:t>(bottom left). Seasonal total rainfall remained below-average over </a:t>
            </a:r>
            <a:r>
              <a:rPr lang="en-US" sz="1200" b="1" i="0" u="none" strike="noStrike" cap="none" dirty="0" smtClean="0">
                <a:solidFill>
                  <a:schemeClr val="lt1"/>
                </a:solidFill>
                <a:latin typeface="Arial"/>
                <a:ea typeface="Arial"/>
                <a:cs typeface="Arial"/>
                <a:sym typeface="Arial"/>
              </a:rPr>
              <a:t>northeastern DRC (top </a:t>
            </a:r>
            <a:r>
              <a:rPr lang="en-US" sz="1200" b="1" i="0" u="none" strike="noStrike" cap="none" dirty="0">
                <a:solidFill>
                  <a:schemeClr val="lt1"/>
                </a:solidFill>
                <a:latin typeface="Arial"/>
                <a:ea typeface="Arial"/>
                <a:cs typeface="Arial"/>
                <a:sym typeface="Arial"/>
              </a:rPr>
              <a:t>right) and eastern Nigeria (bottom right).  </a:t>
            </a:r>
            <a:endParaRPr sz="1200" b="1" i="0" u="none" strike="noStrike" cap="none" dirty="0">
              <a:solidFill>
                <a:schemeClr val="lt1"/>
              </a:solidFill>
              <a:latin typeface="Arial"/>
              <a:ea typeface="Arial"/>
              <a:cs typeface="Arial"/>
              <a:sym typeface="Arial"/>
            </a:endParaRPr>
          </a:p>
        </p:txBody>
      </p:sp>
      <p:cxnSp>
        <p:nvCxnSpPr>
          <p:cNvPr id="161" name="Google Shape;161;p8"/>
          <p:cNvCxnSpPr/>
          <p:nvPr/>
        </p:nvCxnSpPr>
        <p:spPr>
          <a:xfrm rot="10800000">
            <a:off x="2612308" y="1687148"/>
            <a:ext cx="3061791" cy="1946680"/>
          </a:xfrm>
          <a:prstGeom prst="straightConnector1">
            <a:avLst/>
          </a:prstGeom>
          <a:noFill/>
          <a:ln w="50800" cap="flat" cmpd="sng">
            <a:solidFill>
              <a:srgbClr val="FF0000"/>
            </a:solidFill>
            <a:prstDash val="solid"/>
            <a:round/>
            <a:headEnd type="none" w="sm" len="sm"/>
            <a:tailEnd type="triangle" w="med" len="med"/>
          </a:ln>
        </p:spPr>
      </p:cxnSp>
      <p:pic>
        <p:nvPicPr>
          <p:cNvPr id="162" name="Google Shape;162;p8"/>
          <p:cNvPicPr preferRelativeResize="0"/>
          <p:nvPr/>
        </p:nvPicPr>
        <p:blipFill>
          <a:blip r:embed="rId4">
            <a:extLst>
              <a:ext uri="{28A0092B-C50C-407E-A947-70E740481C1C}">
                <a14:useLocalDpi xmlns:a14="http://schemas.microsoft.com/office/drawing/2010/main" val="0"/>
              </a:ext>
            </a:extLst>
          </a:blip>
          <a:stretch>
            <a:fillRect/>
          </a:stretch>
        </p:blipFill>
        <p:spPr>
          <a:xfrm>
            <a:off x="847064" y="3627996"/>
            <a:ext cx="3045924" cy="2369052"/>
          </a:xfrm>
          <a:prstGeom prst="rect">
            <a:avLst/>
          </a:prstGeom>
          <a:noFill/>
          <a:ln>
            <a:noFill/>
          </a:ln>
        </p:spPr>
      </p:pic>
      <p:pic>
        <p:nvPicPr>
          <p:cNvPr id="163" name="Google Shape;163;p8"/>
          <p:cNvPicPr preferRelativeResize="0"/>
          <p:nvPr/>
        </p:nvPicPr>
        <p:blipFill>
          <a:blip r:embed="rId5">
            <a:extLst>
              <a:ext uri="{28A0092B-C50C-407E-A947-70E740481C1C}">
                <a14:useLocalDpi xmlns:a14="http://schemas.microsoft.com/office/drawing/2010/main" val="0"/>
              </a:ext>
            </a:extLst>
          </a:blip>
          <a:stretch>
            <a:fillRect/>
          </a:stretch>
        </p:blipFill>
        <p:spPr>
          <a:xfrm>
            <a:off x="5330405" y="726063"/>
            <a:ext cx="3300408" cy="2566984"/>
          </a:xfrm>
          <a:prstGeom prst="rect">
            <a:avLst/>
          </a:prstGeom>
          <a:noFill/>
          <a:ln>
            <a:noFill/>
          </a:ln>
        </p:spPr>
      </p:pic>
      <p:pic>
        <p:nvPicPr>
          <p:cNvPr id="164" name="Google Shape;164;p8"/>
          <p:cNvPicPr preferRelativeResize="0"/>
          <p:nvPr/>
        </p:nvPicPr>
        <p:blipFill>
          <a:blip r:embed="rId6">
            <a:extLst>
              <a:ext uri="{28A0092B-C50C-407E-A947-70E740481C1C}">
                <a14:useLocalDpi xmlns:a14="http://schemas.microsoft.com/office/drawing/2010/main" val="0"/>
              </a:ext>
            </a:extLst>
          </a:blip>
          <a:stretch>
            <a:fillRect/>
          </a:stretch>
        </p:blipFill>
        <p:spPr>
          <a:xfrm>
            <a:off x="5330405" y="3469263"/>
            <a:ext cx="3300408" cy="256698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9"/>
          <p:cNvSpPr txBox="1"/>
          <p:nvPr/>
        </p:nvSpPr>
        <p:spPr>
          <a:xfrm>
            <a:off x="685800" y="134484"/>
            <a:ext cx="7924800" cy="12699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NCEP GEFS Model Forecasts</a:t>
            </a:r>
            <a:r>
              <a:rPr lang="en-US" sz="1200" b="1" i="0" u="none" strike="noStrike" cap="none">
                <a:solidFill>
                  <a:srgbClr val="FFFF00"/>
                </a:solidFill>
                <a:latin typeface="Arial"/>
                <a:ea typeface="Arial"/>
                <a:cs typeface="Arial"/>
                <a:sym typeface="Arial"/>
              </a:rPr>
              <a:t/>
            </a:r>
            <a:br>
              <a:rPr lang="en-US" sz="12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Non-Bias Corrected Probability of </a:t>
            </a:r>
            <a:br>
              <a:rPr lang="en-US" sz="20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precipitation exceedance </a:t>
            </a:r>
            <a:endParaRPr sz="1400" b="0" i="0" u="none" strike="noStrike" cap="none">
              <a:solidFill>
                <a:srgbClr val="000000"/>
              </a:solidFill>
              <a:latin typeface="Arial"/>
              <a:ea typeface="Arial"/>
              <a:cs typeface="Arial"/>
              <a:sym typeface="Arial"/>
            </a:endParaRPr>
          </a:p>
        </p:txBody>
      </p:sp>
      <p:sp>
        <p:nvSpPr>
          <p:cNvPr id="171" name="Google Shape;171;p9"/>
          <p:cNvSpPr txBox="1"/>
          <p:nvPr/>
        </p:nvSpPr>
        <p:spPr>
          <a:xfrm>
            <a:off x="4531751" y="1519250"/>
            <a:ext cx="43074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FFFF00"/>
                </a:solidFill>
                <a:latin typeface="Arial"/>
                <a:ea typeface="Arial"/>
                <a:cs typeface="Arial"/>
                <a:sym typeface="Arial"/>
              </a:rPr>
              <a:t>Week-2, Valid: </a:t>
            </a:r>
            <a:r>
              <a:rPr lang="en-US" sz="1600" b="1" dirty="0" smtClean="0">
                <a:solidFill>
                  <a:srgbClr val="FFFF00"/>
                </a:solidFill>
              </a:rPr>
              <a:t>18</a:t>
            </a:r>
            <a:r>
              <a:rPr lang="en-US" sz="1600" b="1" i="0" u="none" strike="noStrike" cap="none" dirty="0" smtClean="0">
                <a:solidFill>
                  <a:srgbClr val="FFFF00"/>
                </a:solidFill>
                <a:latin typeface="Arial"/>
                <a:ea typeface="Arial"/>
                <a:cs typeface="Arial"/>
                <a:sym typeface="Arial"/>
              </a:rPr>
              <a:t> </a:t>
            </a:r>
            <a:r>
              <a:rPr lang="en-US" sz="1600" b="1" i="0" u="none" strike="noStrike" cap="none" dirty="0">
                <a:solidFill>
                  <a:srgbClr val="FFFF00"/>
                </a:solidFill>
                <a:latin typeface="Arial"/>
                <a:ea typeface="Arial"/>
                <a:cs typeface="Arial"/>
                <a:sym typeface="Arial"/>
              </a:rPr>
              <a:t>– </a:t>
            </a:r>
            <a:r>
              <a:rPr lang="en-US" sz="1600" b="1" dirty="0" smtClean="0">
                <a:solidFill>
                  <a:srgbClr val="FFFF00"/>
                </a:solidFill>
              </a:rPr>
              <a:t>24</a:t>
            </a:r>
            <a:r>
              <a:rPr lang="en-US" sz="1600" b="1" i="0" u="none" strike="noStrike" cap="none" dirty="0" smtClean="0">
                <a:solidFill>
                  <a:srgbClr val="FFFF00"/>
                </a:solidFill>
                <a:latin typeface="Arial"/>
                <a:ea typeface="Arial"/>
                <a:cs typeface="Arial"/>
                <a:sym typeface="Arial"/>
              </a:rPr>
              <a:t> </a:t>
            </a:r>
            <a:r>
              <a:rPr lang="en-US" sz="1600" b="1" i="0" u="none" strike="noStrike" cap="none" dirty="0">
                <a:solidFill>
                  <a:srgbClr val="FFFF00"/>
                </a:solidFill>
                <a:latin typeface="Arial"/>
                <a:ea typeface="Arial"/>
                <a:cs typeface="Arial"/>
                <a:sym typeface="Arial"/>
              </a:rPr>
              <a:t>Oct 2023</a:t>
            </a:r>
            <a:endParaRPr sz="1600" b="0" i="0" u="none" strike="noStrike" cap="none" dirty="0">
              <a:solidFill>
                <a:schemeClr val="dk1"/>
              </a:solidFill>
              <a:latin typeface="Arial"/>
              <a:ea typeface="Arial"/>
              <a:cs typeface="Arial"/>
              <a:sym typeface="Arial"/>
            </a:endParaRPr>
          </a:p>
        </p:txBody>
      </p:sp>
      <p:sp>
        <p:nvSpPr>
          <p:cNvPr id="172" name="Google Shape;172;p9"/>
          <p:cNvSpPr txBox="1"/>
          <p:nvPr/>
        </p:nvSpPr>
        <p:spPr>
          <a:xfrm>
            <a:off x="75465" y="5229412"/>
            <a:ext cx="8889900" cy="127723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100"/>
              <a:buFont typeface="Arial"/>
              <a:buNone/>
            </a:pPr>
            <a:r>
              <a:rPr lang="en-US" sz="1100" b="1" i="0" u="none" strike="noStrike" cap="none" dirty="0">
                <a:solidFill>
                  <a:schemeClr val="lt1"/>
                </a:solidFill>
                <a:latin typeface="Arial"/>
                <a:ea typeface="Arial"/>
                <a:cs typeface="Arial"/>
                <a:sym typeface="Arial"/>
              </a:rPr>
              <a:t>For week-1 (left panel) </a:t>
            </a:r>
            <a:r>
              <a:rPr lang="en-US" sz="1100" b="1" dirty="0">
                <a:solidFill>
                  <a:schemeClr val="lt1"/>
                </a:solidFill>
              </a:rPr>
              <a:t>the GEFS forecasts indicate a moderate to high chance (over 70%) for rainfall to exceed 50 mm over the Gulf of Guinea </a:t>
            </a:r>
            <a:r>
              <a:rPr lang="en-US" sz="1100" b="1" dirty="0" smtClean="0">
                <a:solidFill>
                  <a:schemeClr val="lt1"/>
                </a:solidFill>
              </a:rPr>
              <a:t>region (southern Sierra Leone, southeastern Guinea, Liberia, southwestern and southeastern Cote d’Ivoire, southwestern Ghana, southern Togo, southern Nigeria, central </a:t>
            </a:r>
            <a:r>
              <a:rPr lang="en-US" sz="1100" b="1" dirty="0">
                <a:solidFill>
                  <a:schemeClr val="lt1"/>
                </a:solidFill>
              </a:rPr>
              <a:t>and southern Cameroon, Equatorial Guinea, most of </a:t>
            </a:r>
            <a:r>
              <a:rPr lang="en-US" sz="1100" b="1" dirty="0" smtClean="0">
                <a:solidFill>
                  <a:schemeClr val="lt1"/>
                </a:solidFill>
              </a:rPr>
              <a:t>Gabon), </a:t>
            </a:r>
            <a:r>
              <a:rPr lang="en-US" sz="1100" b="1" dirty="0">
                <a:solidFill>
                  <a:schemeClr val="lt1"/>
                </a:solidFill>
              </a:rPr>
              <a:t>most of Congo, western </a:t>
            </a:r>
            <a:r>
              <a:rPr lang="en-US" sz="1100" b="1" dirty="0" smtClean="0">
                <a:solidFill>
                  <a:schemeClr val="lt1"/>
                </a:solidFill>
              </a:rPr>
              <a:t>CAR</a:t>
            </a:r>
            <a:r>
              <a:rPr lang="en-US" sz="1100" b="1" dirty="0">
                <a:solidFill>
                  <a:schemeClr val="lt1"/>
                </a:solidFill>
              </a:rPr>
              <a:t>, parts of </a:t>
            </a:r>
            <a:r>
              <a:rPr lang="en-US" sz="1100" b="1" dirty="0" smtClean="0">
                <a:solidFill>
                  <a:schemeClr val="lt1"/>
                </a:solidFill>
              </a:rPr>
              <a:t>northern, central, and southwestern </a:t>
            </a:r>
            <a:r>
              <a:rPr lang="en-US" sz="1100" b="1" dirty="0">
                <a:solidFill>
                  <a:schemeClr val="lt1"/>
                </a:solidFill>
              </a:rPr>
              <a:t>DRC, and parts of </a:t>
            </a:r>
            <a:r>
              <a:rPr lang="en-US" sz="1100" b="1" dirty="0" smtClean="0">
                <a:solidFill>
                  <a:schemeClr val="lt1"/>
                </a:solidFill>
              </a:rPr>
              <a:t>southwestern </a:t>
            </a:r>
            <a:r>
              <a:rPr lang="en-US" sz="1100" b="1" dirty="0">
                <a:solidFill>
                  <a:schemeClr val="lt1"/>
                </a:solidFill>
              </a:rPr>
              <a:t>Ethiopia. For</a:t>
            </a:r>
            <a:r>
              <a:rPr lang="en-US" sz="1100" b="1" i="0" u="none" strike="noStrike" cap="none" dirty="0">
                <a:solidFill>
                  <a:schemeClr val="lt1"/>
                </a:solidFill>
                <a:latin typeface="Arial"/>
                <a:ea typeface="Arial"/>
                <a:cs typeface="Arial"/>
                <a:sym typeface="Arial"/>
              </a:rPr>
              <a:t> week-2 (right panel), the GEFS forecasts indicate a moderate to high chance (over 70%) for rainfall to exceed 50 mm over eastern and wes</a:t>
            </a:r>
            <a:r>
              <a:rPr lang="en-US" sz="1100" b="1" dirty="0">
                <a:solidFill>
                  <a:schemeClr val="lt1"/>
                </a:solidFill>
              </a:rPr>
              <a:t>tern </a:t>
            </a:r>
            <a:r>
              <a:rPr lang="en-US" sz="1100" b="1" i="0" u="none" strike="noStrike" cap="none" dirty="0">
                <a:solidFill>
                  <a:schemeClr val="lt1"/>
                </a:solidFill>
                <a:latin typeface="Arial"/>
                <a:ea typeface="Arial"/>
                <a:cs typeface="Arial"/>
                <a:sym typeface="Arial"/>
              </a:rPr>
              <a:t>parts of the Gulf of Guinea </a:t>
            </a:r>
            <a:r>
              <a:rPr lang="en-US" sz="1100" b="1" i="0" u="none" strike="noStrike" cap="none" dirty="0" smtClean="0">
                <a:solidFill>
                  <a:schemeClr val="lt1"/>
                </a:solidFill>
                <a:latin typeface="Arial"/>
                <a:ea typeface="Arial"/>
                <a:cs typeface="Arial"/>
                <a:sym typeface="Arial"/>
              </a:rPr>
              <a:t>region (southern Sierra Leone, Liberia, southern Nigeria, southern Cameroon,</a:t>
            </a:r>
            <a:r>
              <a:rPr lang="en-US" sz="1100" b="1" dirty="0" smtClean="0">
                <a:solidFill>
                  <a:schemeClr val="lt1"/>
                </a:solidFill>
              </a:rPr>
              <a:t> </a:t>
            </a:r>
            <a:r>
              <a:rPr lang="en-US" sz="1100" b="1" dirty="0">
                <a:solidFill>
                  <a:schemeClr val="lt1"/>
                </a:solidFill>
              </a:rPr>
              <a:t>Equatorial Guinea</a:t>
            </a:r>
            <a:r>
              <a:rPr lang="en-US" sz="1100" b="1" dirty="0" smtClean="0">
                <a:solidFill>
                  <a:schemeClr val="lt1"/>
                </a:solidFill>
              </a:rPr>
              <a:t>, much of Gabon), </a:t>
            </a:r>
            <a:r>
              <a:rPr lang="en-US" sz="1100" b="1" dirty="0">
                <a:solidFill>
                  <a:schemeClr val="lt1"/>
                </a:solidFill>
              </a:rPr>
              <a:t>central Congo, parts of western CAR, </a:t>
            </a:r>
            <a:r>
              <a:rPr lang="en-US" sz="1100" b="1" dirty="0" smtClean="0">
                <a:solidFill>
                  <a:schemeClr val="lt1"/>
                </a:solidFill>
              </a:rPr>
              <a:t>west</a:t>
            </a:r>
            <a:r>
              <a:rPr lang="en-US" sz="1100" b="1" dirty="0" smtClean="0">
                <a:solidFill>
                  <a:schemeClr val="lt1"/>
                </a:solidFill>
              </a:rPr>
              <a:t>-central and northeastern DRC, and much of western and southern Ethiopia.</a:t>
            </a:r>
            <a:endParaRPr sz="1400" b="0" i="0" u="none" strike="noStrike" cap="none" dirty="0">
              <a:solidFill>
                <a:srgbClr val="000000"/>
              </a:solidFill>
              <a:latin typeface="Arial"/>
              <a:ea typeface="Arial"/>
              <a:cs typeface="Arial"/>
              <a:sym typeface="Arial"/>
            </a:endParaRPr>
          </a:p>
        </p:txBody>
      </p:sp>
      <p:sp>
        <p:nvSpPr>
          <p:cNvPr id="173" name="Google Shape;173;p9"/>
          <p:cNvSpPr txBox="1"/>
          <p:nvPr/>
        </p:nvSpPr>
        <p:spPr>
          <a:xfrm>
            <a:off x="416459" y="1519241"/>
            <a:ext cx="39549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dirty="0">
                <a:solidFill>
                  <a:srgbClr val="FFFF00"/>
                </a:solidFill>
                <a:latin typeface="Arial"/>
                <a:ea typeface="Arial"/>
                <a:cs typeface="Arial"/>
                <a:sym typeface="Arial"/>
              </a:rPr>
              <a:t>Week-1, Valid: </a:t>
            </a:r>
            <a:r>
              <a:rPr lang="en-US" sz="1600" b="1" dirty="0" smtClean="0">
                <a:solidFill>
                  <a:srgbClr val="FFFF00"/>
                </a:solidFill>
              </a:rPr>
              <a:t>11</a:t>
            </a:r>
            <a:r>
              <a:rPr lang="en-US" sz="1600" b="1" i="0" u="none" strike="noStrike" cap="none" dirty="0" smtClean="0">
                <a:solidFill>
                  <a:srgbClr val="FFFF00"/>
                </a:solidFill>
                <a:latin typeface="Arial"/>
                <a:ea typeface="Arial"/>
                <a:cs typeface="Arial"/>
                <a:sym typeface="Arial"/>
              </a:rPr>
              <a:t> </a:t>
            </a:r>
            <a:r>
              <a:rPr lang="en-US" sz="1600" b="1" dirty="0">
                <a:solidFill>
                  <a:srgbClr val="FFFF00"/>
                </a:solidFill>
              </a:rPr>
              <a:t>– </a:t>
            </a:r>
            <a:r>
              <a:rPr lang="en-US" sz="1600" b="1" dirty="0" smtClean="0">
                <a:solidFill>
                  <a:srgbClr val="FFFF00"/>
                </a:solidFill>
              </a:rPr>
              <a:t>17</a:t>
            </a:r>
            <a:r>
              <a:rPr lang="en-US" sz="1600" b="1" i="0" u="none" strike="noStrike" cap="none" dirty="0" smtClean="0">
                <a:solidFill>
                  <a:srgbClr val="FFFF00"/>
                </a:solidFill>
                <a:latin typeface="Arial"/>
                <a:ea typeface="Arial"/>
                <a:cs typeface="Arial"/>
                <a:sym typeface="Arial"/>
              </a:rPr>
              <a:t> </a:t>
            </a:r>
            <a:r>
              <a:rPr lang="en-US" sz="1600" b="1" i="0" u="none" strike="noStrike" cap="none" dirty="0">
                <a:solidFill>
                  <a:srgbClr val="FFFF00"/>
                </a:solidFill>
                <a:latin typeface="Arial"/>
                <a:ea typeface="Arial"/>
                <a:cs typeface="Arial"/>
                <a:sym typeface="Arial"/>
              </a:rPr>
              <a:t>Oct 2023</a:t>
            </a:r>
            <a:endParaRPr dirty="0"/>
          </a:p>
          <a:p>
            <a:pPr marL="0" marR="0" lvl="0" indent="0" algn="ctr" rtl="0">
              <a:lnSpc>
                <a:spcPct val="100000"/>
              </a:lnSpc>
              <a:spcBef>
                <a:spcPts val="0"/>
              </a:spcBef>
              <a:spcAft>
                <a:spcPts val="0"/>
              </a:spcAft>
              <a:buNone/>
            </a:pPr>
            <a:endParaRPr sz="1600" b="1" i="0" u="none" strike="noStrike" cap="none" dirty="0">
              <a:solidFill>
                <a:srgbClr val="FFFF00"/>
              </a:solidFill>
              <a:latin typeface="Arial"/>
              <a:ea typeface="Arial"/>
              <a:cs typeface="Arial"/>
              <a:sym typeface="Arial"/>
            </a:endParaRPr>
          </a:p>
        </p:txBody>
      </p:sp>
      <p:pic>
        <p:nvPicPr>
          <p:cNvPr id="174" name="Google Shape;174;p9"/>
          <p:cNvPicPr preferRelativeResize="0"/>
          <p:nvPr/>
        </p:nvPicPr>
        <p:blipFill>
          <a:blip r:embed="rId3">
            <a:extLst>
              <a:ext uri="{28A0092B-C50C-407E-A947-70E740481C1C}">
                <a14:useLocalDpi xmlns:a14="http://schemas.microsoft.com/office/drawing/2010/main" val="0"/>
              </a:ext>
            </a:extLst>
          </a:blip>
          <a:stretch>
            <a:fillRect/>
          </a:stretch>
        </p:blipFill>
        <p:spPr>
          <a:xfrm>
            <a:off x="416459" y="2077083"/>
            <a:ext cx="3982008" cy="2986506"/>
          </a:xfrm>
          <a:prstGeom prst="rect">
            <a:avLst/>
          </a:prstGeom>
          <a:noFill/>
          <a:ln>
            <a:noFill/>
          </a:ln>
        </p:spPr>
      </p:pic>
      <p:pic>
        <p:nvPicPr>
          <p:cNvPr id="175" name="Google Shape;175;p9"/>
          <p:cNvPicPr preferRelativeResize="0"/>
          <p:nvPr/>
        </p:nvPicPr>
        <p:blipFill>
          <a:blip r:embed="rId4">
            <a:extLst>
              <a:ext uri="{28A0092B-C50C-407E-A947-70E740481C1C}">
                <a14:useLocalDpi xmlns:a14="http://schemas.microsoft.com/office/drawing/2010/main" val="0"/>
              </a:ext>
            </a:extLst>
          </a:blip>
          <a:stretch>
            <a:fillRect/>
          </a:stretch>
        </p:blipFill>
        <p:spPr>
          <a:xfrm>
            <a:off x="4681814" y="2076509"/>
            <a:ext cx="3928782" cy="2946587"/>
          </a:xfrm>
          <a:prstGeom prst="rect">
            <a:avLst/>
          </a:prstGeom>
          <a:noFill/>
          <a:ln>
            <a:noFill/>
          </a:ln>
        </p:spPr>
      </p:pic>
    </p:spTree>
  </p:cSld>
  <p:clrMapOvr>
    <a:masterClrMapping/>
  </p:clrMapOvr>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TotalTime>
  <Words>2979</Words>
  <Application>Microsoft Office PowerPoint</Application>
  <PresentationFormat>On-screen Show (4:3)</PresentationFormat>
  <Paragraphs>55</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Default Design</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African Monsoon Recent Evolution and Current Status  Include Week-1 and Week-2 Outlooks </dc:title>
  <dc:creator>Endalkachew Bekele</dc:creator>
  <cp:lastModifiedBy>Justin Hicks</cp:lastModifiedBy>
  <cp:revision>23</cp:revision>
  <dcterms:modified xsi:type="dcterms:W3CDTF">2023-10-10T17:28:55Z</dcterms:modified>
</cp:coreProperties>
</file>