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90" name="Google Shape;190;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201" name="Google Shape;201;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1" name="Google Shape;141;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42" name="Google Shape;142;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3" name="Google Shape;153;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gif"/><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gi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gif"/><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0.gif"/><Relationship Id="rId5" Type="http://schemas.openxmlformats.org/officeDocument/2006/relationships/image" Target="../media/image12.gif"/><Relationship Id="rId6"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gif"/><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02</a:t>
            </a:r>
            <a:r>
              <a:rPr b="1" i="0" lang="en-US" sz="2800" u="none" cap="none" strike="noStrike">
                <a:solidFill>
                  <a:schemeClr val="lt1"/>
                </a:solidFill>
                <a:latin typeface="Arial"/>
                <a:ea typeface="Arial"/>
                <a:cs typeface="Arial"/>
                <a:sym typeface="Arial"/>
              </a:rPr>
              <a:t> </a:t>
            </a:r>
            <a:r>
              <a:rPr b="1" lang="en-US" sz="2800">
                <a:solidFill>
                  <a:schemeClr val="lt1"/>
                </a:solidFill>
              </a:rPr>
              <a:t>October</a:t>
            </a:r>
            <a:r>
              <a:rPr b="1" i="0" lang="en-US" sz="2800" u="none" cap="none" strike="noStrike">
                <a:solidFill>
                  <a:schemeClr val="lt1"/>
                </a:solidFill>
                <a:latin typeface="Arial"/>
                <a:ea typeface="Arial"/>
                <a:cs typeface="Arial"/>
                <a:sym typeface="Arial"/>
              </a:rPr>
              <a:t> 2023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hlink"/>
                </a:solidFill>
                <a:latin typeface="Arial"/>
                <a:ea typeface="Arial"/>
                <a:cs typeface="Arial"/>
                <a:sym typeface="Arial"/>
                <a:hlinkClick r:id="rId3"/>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4" name="Google Shape;184;p10"/>
          <p:cNvSpPr txBox="1"/>
          <p:nvPr/>
        </p:nvSpPr>
        <p:spPr>
          <a:xfrm>
            <a:off x="629728" y="1162413"/>
            <a:ext cx="32565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03</a:t>
            </a:r>
            <a:r>
              <a:rPr b="1" i="0" lang="en-US" sz="1600" u="none" cap="none" strike="noStrike">
                <a:solidFill>
                  <a:srgbClr val="FFFF00"/>
                </a:solidFill>
                <a:latin typeface="Arial"/>
                <a:ea typeface="Arial"/>
                <a:cs typeface="Arial"/>
                <a:sym typeface="Arial"/>
              </a:rPr>
              <a:t> – 0</a:t>
            </a:r>
            <a:r>
              <a:rPr b="1" lang="en-US" sz="1600">
                <a:solidFill>
                  <a:srgbClr val="FFFF00"/>
                </a:solidFill>
              </a:rPr>
              <a:t>9</a:t>
            </a:r>
            <a:r>
              <a:rPr b="1" i="0" lang="en-US" sz="1600" u="none" cap="none" strike="noStrike">
                <a:solidFill>
                  <a:srgbClr val="FFFF00"/>
                </a:solidFill>
                <a:latin typeface="Arial"/>
                <a:ea typeface="Arial"/>
                <a:cs typeface="Arial"/>
                <a:sym typeface="Arial"/>
              </a:rPr>
              <a:t> Oct 2023</a:t>
            </a:r>
            <a:endParaRPr/>
          </a:p>
        </p:txBody>
      </p:sp>
      <p:pic>
        <p:nvPicPr>
          <p:cNvPr id="185" name="Google Shape;185;p10"/>
          <p:cNvPicPr preferRelativeResize="0"/>
          <p:nvPr/>
        </p:nvPicPr>
        <p:blipFill rotWithShape="1">
          <a:blip r:embed="rId3">
            <a:alphaModFix/>
          </a:blip>
          <a:srcRect b="0" l="0" r="0" t="0"/>
          <a:stretch/>
        </p:blipFill>
        <p:spPr>
          <a:xfrm>
            <a:off x="258893" y="1590597"/>
            <a:ext cx="3764683" cy="4871946"/>
          </a:xfrm>
          <a:prstGeom prst="rect">
            <a:avLst/>
          </a:prstGeom>
          <a:noFill/>
          <a:ln>
            <a:noFill/>
          </a:ln>
        </p:spPr>
      </p:pic>
      <p:sp>
        <p:nvSpPr>
          <p:cNvPr id="186" name="Google Shape;186;p10"/>
          <p:cNvSpPr txBox="1"/>
          <p:nvPr/>
        </p:nvSpPr>
        <p:spPr>
          <a:xfrm>
            <a:off x="4260545" y="1462431"/>
            <a:ext cx="4528500" cy="3232500"/>
          </a:xfrm>
          <a:prstGeom prst="rect">
            <a:avLst/>
          </a:prstGeom>
          <a:noFill/>
          <a:ln>
            <a:noFill/>
          </a:ln>
        </p:spPr>
        <p:txBody>
          <a:bodyPr anchorCtr="0" anchor="t" bIns="45700" lIns="91425" spcFirstLastPara="1" rIns="91425" wrap="square" tIns="45700">
            <a:spAutoFit/>
          </a:bodyPr>
          <a:lstStyle/>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probabilistic forecasts call for above 50% chance for weekly rainfall to be above-normal (above the upper tercile) across the Gulf of Guinea region and the neighboring areas of Central Africa. There is above 65% chance for rainfall to be above-normal over eastern Guinea, Sierra Leone, Ghana, Togo, Benin, Equatorial Guinea and western Gabon.</a:t>
            </a:r>
            <a:endParaRPr b="1" sz="1200">
              <a:solidFill>
                <a:schemeClr val="lt1"/>
              </a:solidFill>
            </a:endParaRPr>
          </a:p>
          <a:p>
            <a:pPr indent="0" lvl="0" marL="0" marR="0" rtl="0" algn="just">
              <a:lnSpc>
                <a:spcPct val="100000"/>
              </a:lnSpc>
              <a:spcBef>
                <a:spcPts val="0"/>
              </a:spcBef>
              <a:spcAft>
                <a:spcPts val="0"/>
              </a:spcAft>
              <a:buNone/>
            </a:pPr>
            <a:r>
              <a:t/>
            </a:r>
            <a:endParaRPr b="1" sz="1200">
              <a:solidFill>
                <a:schemeClr val="lt1"/>
              </a:solidFil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forecasts call for above 50% chance for weekly total rainfall to be below-normal (below the lower tercile) over southern and eastern DRC, eastern CAR, South Sudan, Rwanda, Burundi, Uganda, western and southern Ethiopia, western Kenya, and the far eastern South Africa and Eswatini. There is above 80% chance for rainfall to be below-normal in the Lake Victoria region, including parts of South Sudan and southwestern Ethiopia.</a:t>
            </a:r>
            <a:endParaRPr b="1" sz="12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600"/>
              <a:buFont typeface="Arial"/>
              <a:buNone/>
            </a:pPr>
            <a:r>
              <a:rPr b="1" lang="en-US" sz="1600">
                <a:solidFill>
                  <a:srgbClr val="FFFF00"/>
                </a:solidFill>
              </a:rPr>
              <a:t>10</a:t>
            </a:r>
            <a:r>
              <a:rPr b="1" i="0" lang="en-US" sz="1600" u="none" cap="none" strike="noStrike">
                <a:solidFill>
                  <a:srgbClr val="FFFF00"/>
                </a:solidFill>
                <a:latin typeface="Arial"/>
                <a:ea typeface="Arial"/>
                <a:cs typeface="Arial"/>
                <a:sym typeface="Arial"/>
              </a:rPr>
              <a:t> – </a:t>
            </a:r>
            <a:r>
              <a:rPr b="1" lang="en-US" sz="1600">
                <a:solidFill>
                  <a:srgbClr val="FFFF00"/>
                </a:solidFill>
              </a:rPr>
              <a:t>16</a:t>
            </a:r>
            <a:r>
              <a:rPr b="1" i="0" lang="en-US" sz="1600" u="none" cap="none" strike="noStrike">
                <a:solidFill>
                  <a:srgbClr val="FFFF00"/>
                </a:solidFill>
                <a:latin typeface="Arial"/>
                <a:ea typeface="Arial"/>
                <a:cs typeface="Arial"/>
                <a:sym typeface="Arial"/>
              </a:rPr>
              <a:t> Oct 2023</a:t>
            </a:r>
            <a:endParaRPr b="0" i="0" sz="1400" u="none" cap="none" strike="noStrike">
              <a:solidFill>
                <a:srgbClr val="000000"/>
              </a:solidFill>
              <a:latin typeface="Arial"/>
              <a:ea typeface="Arial"/>
              <a:cs typeface="Arial"/>
              <a:sym typeface="Arial"/>
            </a:endParaRPr>
          </a:p>
        </p:txBody>
      </p:sp>
      <p:sp>
        <p:nvSpPr>
          <p:cNvPr id="195" name="Google Shape;195;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pic>
        <p:nvPicPr>
          <p:cNvPr id="196" name="Google Shape;196;p11"/>
          <p:cNvPicPr preferRelativeResize="0"/>
          <p:nvPr/>
        </p:nvPicPr>
        <p:blipFill rotWithShape="1">
          <a:blip r:embed="rId3">
            <a:alphaModFix/>
          </a:blip>
          <a:srcRect b="0" l="0" r="0" t="0"/>
          <a:stretch/>
        </p:blipFill>
        <p:spPr>
          <a:xfrm>
            <a:off x="258893" y="1590597"/>
            <a:ext cx="3764683" cy="4871946"/>
          </a:xfrm>
          <a:prstGeom prst="rect">
            <a:avLst/>
          </a:prstGeom>
          <a:noFill/>
          <a:ln>
            <a:noFill/>
          </a:ln>
        </p:spPr>
      </p:pic>
      <p:sp>
        <p:nvSpPr>
          <p:cNvPr id="197" name="Google Shape;197;p11"/>
          <p:cNvSpPr txBox="1"/>
          <p:nvPr/>
        </p:nvSpPr>
        <p:spPr>
          <a:xfrm>
            <a:off x="4260545" y="1462431"/>
            <a:ext cx="4528500" cy="2862900"/>
          </a:xfrm>
          <a:prstGeom prst="rect">
            <a:avLst/>
          </a:prstGeom>
          <a:noFill/>
          <a:ln>
            <a:noFill/>
          </a:ln>
        </p:spPr>
        <p:txBody>
          <a:bodyPr anchorCtr="0" anchor="t" bIns="45700" lIns="91425" spcFirstLastPara="1" rIns="91425" wrap="square" tIns="45700">
            <a:spAutoFit/>
          </a:bodyPr>
          <a:lstStyle/>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probabilistic forecasts call for above 50% chance for weekly rainfall to be above-normal (above the upper tercile) over western Guinea, Sierra Leone, Liberia, coastal Cote d’Ivoire, Togo, Benin, Equatorial Guinea, Gabon, central Congo, part of western DRC, eastern South Africa, Lesotho and Eswatini. There is above 65% chance for rainfall to be above-normal over pocket of northern Gabon. </a:t>
            </a:r>
            <a:endParaRPr b="1" sz="1200">
              <a:solidFill>
                <a:schemeClr val="lt1"/>
              </a:solidFill>
            </a:endParaRPr>
          </a:p>
          <a:p>
            <a:pPr indent="0" lvl="0" marL="457200" marR="0" rtl="0" algn="just">
              <a:lnSpc>
                <a:spcPct val="100000"/>
              </a:lnSpc>
              <a:spcBef>
                <a:spcPts val="0"/>
              </a:spcBef>
              <a:spcAft>
                <a:spcPts val="0"/>
              </a:spcAft>
              <a:buNone/>
            </a:pPr>
            <a:r>
              <a:t/>
            </a:r>
            <a:endParaRPr b="1" sz="1200">
              <a:solidFill>
                <a:schemeClr val="lt1"/>
              </a:solidFill>
            </a:endParaRPr>
          </a:p>
          <a:p>
            <a:pPr indent="-304800" lvl="0" marL="457200" marR="0" rtl="0" algn="just">
              <a:lnSpc>
                <a:spcPct val="100000"/>
              </a:lnSpc>
              <a:spcBef>
                <a:spcPts val="0"/>
              </a:spcBef>
              <a:spcAft>
                <a:spcPts val="0"/>
              </a:spcAft>
              <a:buClr>
                <a:schemeClr val="lt1"/>
              </a:buClr>
              <a:buSzPts val="1200"/>
              <a:buAutoNum type="arabicPeriod"/>
            </a:pPr>
            <a:r>
              <a:rPr b="1" lang="en-US" sz="1200">
                <a:solidFill>
                  <a:schemeClr val="lt1"/>
                </a:solidFill>
              </a:rPr>
              <a:t>The forecasts call for above 50% chance for weekly total rainfall to be below-normal (below the lower tercile) over northern Cameroon, western CAR, South Sudan, southwestern Ethiopia, northeastern DRC, Rwanda, Burundi, and Uganda.</a:t>
            </a:r>
            <a:endParaRPr b="1" sz="1200">
              <a:solidFill>
                <a:schemeClr val="lt1"/>
              </a:solidFill>
            </a:endParaRPr>
          </a:p>
          <a:p>
            <a:pPr indent="0" lvl="0" marL="0" marR="0" rtl="0" algn="just">
              <a:lnSpc>
                <a:spcPct val="100000"/>
              </a:lnSpc>
              <a:spcBef>
                <a:spcPts val="0"/>
              </a:spcBef>
              <a:spcAft>
                <a:spcPts val="0"/>
              </a:spcAft>
              <a:buNone/>
            </a:pPr>
            <a:r>
              <a:t/>
            </a:r>
            <a:endParaRPr b="1" sz="12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idx="1" type="body"/>
          </p:nvPr>
        </p:nvSpPr>
        <p:spPr>
          <a:xfrm>
            <a:off x="61475" y="708600"/>
            <a:ext cx="9013500" cy="6149400"/>
          </a:xfrm>
          <a:prstGeom prst="rect">
            <a:avLst/>
          </a:prstGeom>
          <a:noFill/>
          <a:ln>
            <a:noFill/>
          </a:ln>
        </p:spPr>
        <p:txBody>
          <a:bodyPr anchorCtr="0" anchor="t" bIns="45700" lIns="91425" spcFirstLastPara="1" rIns="91425" wrap="square" tIns="45700">
            <a:noAutofit/>
          </a:bodyPr>
          <a:lstStyle/>
          <a:p>
            <a:pPr indent="-292100" lvl="0" marL="457200" rtl="0" algn="just">
              <a:lnSpc>
                <a:spcPct val="90000"/>
              </a:lnSpc>
              <a:spcBef>
                <a:spcPts val="0"/>
              </a:spcBef>
              <a:spcAft>
                <a:spcPts val="0"/>
              </a:spcAft>
              <a:buClr>
                <a:schemeClr val="lt1"/>
              </a:buClr>
              <a:buSzPts val="1000"/>
              <a:buFont typeface="Arial"/>
              <a:buChar char="•"/>
            </a:pPr>
            <a:r>
              <a:rPr b="1" lang="en-US" sz="1000">
                <a:solidFill>
                  <a:schemeClr val="lt1"/>
                </a:solidFill>
                <a:latin typeface="Arial"/>
                <a:ea typeface="Arial"/>
                <a:cs typeface="Arial"/>
                <a:sym typeface="Arial"/>
              </a:rPr>
              <a:t>Over the past 30 days, in East Africa, above-average rainfall was observed over many parts of Sudan, South Sudan, western Eritrea, pockets of northern and western Ethiopia, northern and eastern Uganda, southwestern Kenya, parts of southern Somalia, Burundi, and much of northern Tanzania. Rainfall was below-average over central and southern Ethiopia, southwestern Uganda, and pockets of south-central and southwestern Sudan. In Central Africa, rainfall was above-average over central Congo, parts of central and eastern Chad, southern and northeastern CAR, and southeastern and south-central DRC. Below-average rainfall was observed over much of Cameroon, Equatorial guinea, northern and western Gabon, parts of northern Congo, pockets of south-central and southwestern Chad, parts of western CAR, and western, and central and northeastern DRC. In West Africa, rainfall was above-average over pockets of western and southeastern Senegal, southern and western Guinea, western Guinea-Bissau, northern Sierra Leone, northwestern and central Liberia, northeastern and southern Cote d’Ivoire, northeastern and much of southern Burkina Faso, eastern Mali, Ghana, Togo, central and southern Benin, western and parts of northern Nigeria, and south-central Niger. Below-average rainfall was observed over southeastern Mauritania, western and central Mali, pockets of central Senegal, western portions of The Gambia, eastern Guinea-Bissau, eastern Liberia, southern Sierra Leone, much of western Cote d’Ivoire, western and central Burkina Faso, western Niger, northeastern Benin, and central and eastern Nigeria.</a:t>
            </a:r>
            <a:endParaRPr sz="1000"/>
          </a:p>
          <a:p>
            <a:pPr indent="0" lvl="0" marL="158750" rtl="0" algn="just">
              <a:lnSpc>
                <a:spcPct val="100000"/>
              </a:lnSpc>
              <a:spcBef>
                <a:spcPts val="0"/>
              </a:spcBef>
              <a:spcAft>
                <a:spcPts val="0"/>
              </a:spcAft>
              <a:buClr>
                <a:schemeClr val="lt1"/>
              </a:buClr>
              <a:buSzPts val="1100"/>
              <a:buNone/>
            </a:pPr>
            <a:r>
              <a:t/>
            </a:r>
            <a:endParaRPr b="1" sz="1000">
              <a:solidFill>
                <a:schemeClr val="lt1"/>
              </a:solidFill>
              <a:latin typeface="Arial"/>
              <a:ea typeface="Arial"/>
              <a:cs typeface="Arial"/>
              <a:sym typeface="Arial"/>
            </a:endParaRPr>
          </a:p>
          <a:p>
            <a:pPr indent="-292100" lvl="0" marL="457200" rtl="0" algn="just">
              <a:spcBef>
                <a:spcPts val="0"/>
              </a:spcBef>
              <a:spcAft>
                <a:spcPts val="0"/>
              </a:spcAft>
              <a:buClr>
                <a:schemeClr val="lt1"/>
              </a:buClr>
              <a:buSzPts val="1000"/>
              <a:buFont typeface="Arial"/>
              <a:buChar char="•"/>
            </a:pPr>
            <a:r>
              <a:rPr b="1" lang="en-US" sz="1000">
                <a:solidFill>
                  <a:schemeClr val="lt1"/>
                </a:solidFill>
                <a:latin typeface="Arial"/>
                <a:ea typeface="Arial"/>
                <a:cs typeface="Arial"/>
                <a:sym typeface="Arial"/>
              </a:rPr>
              <a:t>During the past 7 days, in East Africa, rainfall was above-average over most of southern Sudan, western and east-central South Sudan, parts of western, central, and eastern Ethiopia, pockets of southwestern and southeastern Kenya, parts of southern Somalia, and northeastern Tanzania. Below-average rainfall was observed over parts of southeastern Sudan, central and northeastern South Sudan, and southwestern Uganda. In central Africa, above-average rainfall was observed over pockets of northern Cameroon, western, north-central, and southeastern CAR, central Congo, northern Gabon, southeastern Chad, and northeastern, parts of northwestern, and southeastern DRC. Rainfall was below-average over many parts of central and southern Cameroon, south-central CAR, southern Congo, western Gabon, Equatorial Guinea, southwestern Chad, and parts of northwestern and central DRC. In West Africa, above-average rainfall was observed over much of Guinea-Bissau, western and parts of southeastern Guinea, eastern Liberia, southwestern Cote d’Ivoire, eastern Burkina Faso, northeastern Nigeria, and southeastern Niger. Rainfall was below-average over many parts of Senegal, southwestern Mali, western and central Sierra Leone, western and central Liberia, northern and central Cote d’Ivoire, Ghana, northern and southern Togo, most of Benin, western Burkina Faso, and southern and parts of central Nigeria. In southern Africa, rainfall was above-average over much of southern and eastern South Africa, Eswatini, southern Mozambique, parts of northern Angola, and northwestern Zambia.</a:t>
            </a:r>
            <a:endParaRPr b="1" sz="1000">
              <a:solidFill>
                <a:schemeClr val="lt1"/>
              </a:solidFill>
              <a:latin typeface="Arial"/>
              <a:ea typeface="Arial"/>
              <a:cs typeface="Arial"/>
              <a:sym typeface="Arial"/>
            </a:endParaRPr>
          </a:p>
          <a:p>
            <a:pPr indent="0" lvl="0" marL="0" rtl="0" algn="just">
              <a:lnSpc>
                <a:spcPct val="100000"/>
              </a:lnSpc>
              <a:spcBef>
                <a:spcPts val="0"/>
              </a:spcBef>
              <a:spcAft>
                <a:spcPts val="0"/>
              </a:spcAft>
              <a:buNone/>
            </a:pPr>
            <a:r>
              <a:t/>
            </a:r>
            <a:endParaRPr b="1" sz="1000">
              <a:solidFill>
                <a:schemeClr val="lt1"/>
              </a:solidFill>
              <a:latin typeface="Arial"/>
              <a:ea typeface="Arial"/>
              <a:cs typeface="Arial"/>
              <a:sym typeface="Arial"/>
            </a:endParaRPr>
          </a:p>
          <a:p>
            <a:pPr indent="-228600" lvl="0" marL="457200" rtl="0" algn="just">
              <a:lnSpc>
                <a:spcPct val="100000"/>
              </a:lnSpc>
              <a:spcBef>
                <a:spcPts val="0"/>
              </a:spcBef>
              <a:spcAft>
                <a:spcPts val="0"/>
              </a:spcAft>
              <a:buClr>
                <a:schemeClr val="lt1"/>
              </a:buClr>
              <a:buSzPts val="900"/>
              <a:buFont typeface="Arial"/>
              <a:buNone/>
            </a:pPr>
            <a:r>
              <a:t/>
            </a:r>
            <a:endParaRPr b="1" sz="1000">
              <a:solidFill>
                <a:schemeClr val="lt1"/>
              </a:solidFill>
              <a:latin typeface="Arial"/>
              <a:ea typeface="Arial"/>
              <a:cs typeface="Arial"/>
              <a:sym typeface="Arial"/>
            </a:endParaRPr>
          </a:p>
          <a:p>
            <a:pPr indent="-292100" lvl="0" marL="457200" rtl="0" algn="just">
              <a:spcBef>
                <a:spcPts val="0"/>
              </a:spcBef>
              <a:spcAft>
                <a:spcPts val="0"/>
              </a:spcAft>
              <a:buClr>
                <a:schemeClr val="lt1"/>
              </a:buClr>
              <a:buSzPts val="1000"/>
              <a:buFont typeface="Arial"/>
              <a:buChar char="•"/>
            </a:pPr>
            <a:r>
              <a:rPr b="1" lang="en-US" sz="1000">
                <a:solidFill>
                  <a:schemeClr val="lt1"/>
                </a:solidFill>
                <a:latin typeface="Arial"/>
                <a:ea typeface="Arial"/>
                <a:cs typeface="Arial"/>
                <a:sym typeface="Arial"/>
              </a:rPr>
              <a:t>The Week-1 outlook calls for above-normal rainfall in much of the Gulf of Guinea region (from Guinea to Nigeria), Cameroon, Equatorial Guinea, Gabon, Congo, southern Chad, western CAR, northwestern DRC, southeastern South Africa, and southeastern Kenya. In contrast, there is an increased chance for below-normal rainfall over parts of central, southern, and eastern Africa (South Sudan, Ethiopia, northern Somalia, Uganda, eastern DRC, Rwanda, Burundi, southwestern Kenya, northern Tanzania, Eswatini, and southeastern South Africa). For Week-2, there is an increased chance for above-normal rainfall across parts of the Gulf of Guinea region (from southern Cote d’Ivoire to southern Nigeria), central Africa (southern Cameroon, northern Gabon, northern Congo, eastern CAR, northern and eastern DRC), and parts of eastern Africa (southern South Sudan, central and southern Ethiopia, northern Somalia). In contrast, there is an increased chance for below-normal rainfall over western Gabon, southern Congo, southwestern DRC, northwestern Angola, the Lake Victoria region, parts of eastern Tanzania, northeastern Madagascar, and central Somalia.</a:t>
            </a:r>
            <a:endParaRPr b="1" sz="1000">
              <a:solidFill>
                <a:schemeClr val="lt1"/>
              </a:solidFill>
              <a:latin typeface="Arial"/>
              <a:ea typeface="Arial"/>
              <a:cs typeface="Arial"/>
              <a:sym typeface="Arial"/>
            </a:endParaRPr>
          </a:p>
        </p:txBody>
      </p:sp>
      <p:sp>
        <p:nvSpPr>
          <p:cNvPr id="204" name="Google Shape;204;p12"/>
          <p:cNvSpPr txBox="1"/>
          <p:nvPr>
            <p:ph idx="4294967295" type="title"/>
          </p:nvPr>
        </p:nvSpPr>
        <p:spPr>
          <a:xfrm>
            <a:off x="1086447" y="76597"/>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334537" y="228600"/>
            <a:ext cx="8430321"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181113" y="1473796"/>
            <a:ext cx="8583600" cy="4455000"/>
          </a:xfrm>
          <a:prstGeom prst="rect">
            <a:avLst/>
          </a:prstGeom>
          <a:noFill/>
          <a:ln>
            <a:noFill/>
          </a:ln>
        </p:spPr>
        <p:txBody>
          <a:bodyPr anchorCtr="0" anchor="t" bIns="45700" lIns="91425" spcFirstLastPara="1" rIns="91425" wrap="square" tIns="45700">
            <a:spAutoFit/>
          </a:bodyPr>
          <a:lstStyle/>
          <a:p>
            <a:pPr indent="-304800" lvl="0" marL="457200" marR="0" rtl="0" algn="just">
              <a:lnSpc>
                <a:spcPct val="100000"/>
              </a:lnSpc>
              <a:spcBef>
                <a:spcPts val="0"/>
              </a:spcBef>
              <a:spcAft>
                <a:spcPts val="0"/>
              </a:spcAft>
              <a:buClr>
                <a:schemeClr val="lt1"/>
              </a:buClr>
              <a:buSzPts val="1200"/>
              <a:buFont typeface="Arial"/>
              <a:buChar char="•"/>
            </a:pPr>
            <a:r>
              <a:rPr b="1" i="0" lang="en-US" sz="1200" u="none" cap="none" strike="noStrike">
                <a:solidFill>
                  <a:schemeClr val="lt1"/>
                </a:solidFill>
                <a:latin typeface="Arial"/>
                <a:ea typeface="Arial"/>
                <a:cs typeface="Arial"/>
                <a:sym typeface="Arial"/>
              </a:rPr>
              <a:t>During the past 7 days, in East Africa, rainfall was above-average over </a:t>
            </a:r>
            <a:r>
              <a:rPr b="1" lang="en-US" sz="1200">
                <a:solidFill>
                  <a:schemeClr val="lt1"/>
                </a:solidFill>
              </a:rPr>
              <a:t>most of southern</a:t>
            </a:r>
            <a:r>
              <a:rPr b="1" i="0" lang="en-US" sz="1200" u="none" cap="none" strike="noStrike">
                <a:solidFill>
                  <a:schemeClr val="lt1"/>
                </a:solidFill>
                <a:latin typeface="Arial"/>
                <a:ea typeface="Arial"/>
                <a:cs typeface="Arial"/>
                <a:sym typeface="Arial"/>
              </a:rPr>
              <a:t> Sudan, western and east-central South S</a:t>
            </a:r>
            <a:r>
              <a:rPr b="1" lang="en-US" sz="1200">
                <a:solidFill>
                  <a:schemeClr val="lt1"/>
                </a:solidFill>
              </a:rPr>
              <a:t>udan, </a:t>
            </a:r>
            <a:r>
              <a:rPr b="1" i="0" lang="en-US" sz="1200" u="none" cap="none" strike="noStrike">
                <a:solidFill>
                  <a:schemeClr val="lt1"/>
                </a:solidFill>
                <a:latin typeface="Arial"/>
                <a:ea typeface="Arial"/>
                <a:cs typeface="Arial"/>
                <a:sym typeface="Arial"/>
              </a:rPr>
              <a:t>parts of western, centr</a:t>
            </a:r>
            <a:r>
              <a:rPr b="1" lang="en-US" sz="1200">
                <a:solidFill>
                  <a:schemeClr val="lt1"/>
                </a:solidFill>
              </a:rPr>
              <a:t>al,</a:t>
            </a:r>
            <a:r>
              <a:rPr b="1" i="0" lang="en-US" sz="1200" u="none" cap="none" strike="noStrike">
                <a:solidFill>
                  <a:schemeClr val="lt1"/>
                </a:solidFill>
                <a:latin typeface="Arial"/>
                <a:ea typeface="Arial"/>
                <a:cs typeface="Arial"/>
                <a:sym typeface="Arial"/>
              </a:rPr>
              <a:t> and eastern Ethiopia, pockets of southwestern and southeastern Kenya, </a:t>
            </a:r>
            <a:r>
              <a:rPr b="1" lang="en-US" sz="1200">
                <a:solidFill>
                  <a:schemeClr val="lt1"/>
                </a:solidFill>
              </a:rPr>
              <a:t>parts of southern Somalia,</a:t>
            </a:r>
            <a:r>
              <a:rPr b="1" i="0" lang="en-US" sz="1200" u="none" cap="none" strike="noStrike">
                <a:solidFill>
                  <a:schemeClr val="lt1"/>
                </a:solidFill>
                <a:latin typeface="Arial"/>
                <a:ea typeface="Arial"/>
                <a:cs typeface="Arial"/>
                <a:sym typeface="Arial"/>
              </a:rPr>
              <a:t> and northeastern Tanzania. Below-average rainfall was observed over parts of southeastern Sudan, central and northeastern South S</a:t>
            </a:r>
            <a:r>
              <a:rPr b="1" lang="en-US" sz="1200">
                <a:solidFill>
                  <a:schemeClr val="lt1"/>
                </a:solidFill>
              </a:rPr>
              <a:t>udan, and southwestern Uganda</a:t>
            </a:r>
            <a:r>
              <a:rPr b="1" i="0" lang="en-US" sz="1200" u="none" cap="none" strike="noStrike">
                <a:solidFill>
                  <a:schemeClr val="lt1"/>
                </a:solidFill>
                <a:latin typeface="Arial"/>
                <a:ea typeface="Arial"/>
                <a:cs typeface="Arial"/>
                <a:sym typeface="Arial"/>
              </a:rPr>
              <a:t>. In central Africa, above-average rainfall was observed over pockets of northern Cameroon, western</a:t>
            </a:r>
            <a:r>
              <a:rPr b="1" lang="en-US" sz="1200">
                <a:solidFill>
                  <a:schemeClr val="lt1"/>
                </a:solidFill>
              </a:rPr>
              <a:t>, north-central, and southeastern </a:t>
            </a:r>
            <a:r>
              <a:rPr b="1" i="0" lang="en-US" sz="1200" u="none" cap="none" strike="noStrike">
                <a:solidFill>
                  <a:schemeClr val="lt1"/>
                </a:solidFill>
                <a:latin typeface="Arial"/>
                <a:ea typeface="Arial"/>
                <a:cs typeface="Arial"/>
                <a:sym typeface="Arial"/>
              </a:rPr>
              <a:t>CAR, central Congo, northern Gabon, southeaste</a:t>
            </a:r>
            <a:r>
              <a:rPr b="1" lang="en-US" sz="1200">
                <a:solidFill>
                  <a:schemeClr val="lt1"/>
                </a:solidFill>
              </a:rPr>
              <a:t>rn Chad, </a:t>
            </a:r>
            <a:r>
              <a:rPr b="1" i="0" lang="en-US" sz="1200" u="none" cap="none" strike="noStrike">
                <a:solidFill>
                  <a:schemeClr val="lt1"/>
                </a:solidFill>
                <a:latin typeface="Arial"/>
                <a:ea typeface="Arial"/>
                <a:cs typeface="Arial"/>
                <a:sym typeface="Arial"/>
              </a:rPr>
              <a:t>and northeastern, parts of northwestern, and southe</a:t>
            </a:r>
            <a:r>
              <a:rPr b="1" lang="en-US" sz="1200">
                <a:solidFill>
                  <a:schemeClr val="lt1"/>
                </a:solidFill>
              </a:rPr>
              <a:t>astern </a:t>
            </a:r>
            <a:r>
              <a:rPr b="1" i="0" lang="en-US" sz="1200" u="none" cap="none" strike="noStrike">
                <a:solidFill>
                  <a:schemeClr val="lt1"/>
                </a:solidFill>
                <a:latin typeface="Arial"/>
                <a:ea typeface="Arial"/>
                <a:cs typeface="Arial"/>
                <a:sym typeface="Arial"/>
              </a:rPr>
              <a:t>DRC. Rainfall was below-average over many parts of central and southern Cameroon, </a:t>
            </a:r>
            <a:r>
              <a:rPr b="1" lang="en-US" sz="1200">
                <a:solidFill>
                  <a:schemeClr val="lt1"/>
                </a:solidFill>
              </a:rPr>
              <a:t>south-central</a:t>
            </a:r>
            <a:r>
              <a:rPr b="1" i="0" lang="en-US" sz="1200" u="none" cap="none" strike="noStrike">
                <a:solidFill>
                  <a:schemeClr val="lt1"/>
                </a:solidFill>
                <a:latin typeface="Arial"/>
                <a:ea typeface="Arial"/>
                <a:cs typeface="Arial"/>
                <a:sym typeface="Arial"/>
              </a:rPr>
              <a:t> CAR, </a:t>
            </a:r>
            <a:r>
              <a:rPr b="1" lang="en-US" sz="1200">
                <a:solidFill>
                  <a:schemeClr val="lt1"/>
                </a:solidFill>
              </a:rPr>
              <a:t>southern</a:t>
            </a:r>
            <a:r>
              <a:rPr b="1" i="0" lang="en-US" sz="1200" u="none" cap="none" strike="noStrike">
                <a:solidFill>
                  <a:schemeClr val="lt1"/>
                </a:solidFill>
                <a:latin typeface="Arial"/>
                <a:ea typeface="Arial"/>
                <a:cs typeface="Arial"/>
                <a:sym typeface="Arial"/>
              </a:rPr>
              <a:t> Congo, western Gabon, Equatorial Guinea, southwestern Chad, and </a:t>
            </a:r>
            <a:r>
              <a:rPr b="1" lang="en-US" sz="1200">
                <a:solidFill>
                  <a:schemeClr val="lt1"/>
                </a:solidFill>
              </a:rPr>
              <a:t>parts</a:t>
            </a:r>
            <a:r>
              <a:rPr b="1" i="0" lang="en-US" sz="1200" u="none" cap="none" strike="noStrike">
                <a:solidFill>
                  <a:schemeClr val="lt1"/>
                </a:solidFill>
                <a:latin typeface="Arial"/>
                <a:ea typeface="Arial"/>
                <a:cs typeface="Arial"/>
                <a:sym typeface="Arial"/>
              </a:rPr>
              <a:t> of northwestern</a:t>
            </a:r>
            <a:r>
              <a:rPr b="1" lang="en-US" sz="1200">
                <a:solidFill>
                  <a:schemeClr val="lt1"/>
                </a:solidFill>
              </a:rPr>
              <a:t> and </a:t>
            </a:r>
            <a:r>
              <a:rPr b="1" i="0" lang="en-US" sz="1200" u="none" cap="none" strike="noStrike">
                <a:solidFill>
                  <a:schemeClr val="lt1"/>
                </a:solidFill>
                <a:latin typeface="Arial"/>
                <a:ea typeface="Arial"/>
                <a:cs typeface="Arial"/>
                <a:sym typeface="Arial"/>
              </a:rPr>
              <a:t>central DRC. In West Africa, above-average rainfall was observed over much of Guinea-Bissau, western and </a:t>
            </a:r>
            <a:r>
              <a:rPr b="1" lang="en-US" sz="1200">
                <a:solidFill>
                  <a:schemeClr val="lt1"/>
                </a:solidFill>
              </a:rPr>
              <a:t>parts of southeastern Guinea, eastern </a:t>
            </a:r>
            <a:r>
              <a:rPr b="1" i="0" lang="en-US" sz="1200" u="none" cap="none" strike="noStrike">
                <a:solidFill>
                  <a:schemeClr val="lt1"/>
                </a:solidFill>
                <a:latin typeface="Arial"/>
                <a:ea typeface="Arial"/>
                <a:cs typeface="Arial"/>
                <a:sym typeface="Arial"/>
              </a:rPr>
              <a:t>Liberia, south</a:t>
            </a:r>
            <a:r>
              <a:rPr b="1" lang="en-US" sz="1200">
                <a:solidFill>
                  <a:schemeClr val="lt1"/>
                </a:solidFill>
              </a:rPr>
              <a:t>we</a:t>
            </a:r>
            <a:r>
              <a:rPr b="1" i="0" lang="en-US" sz="1200" u="none" cap="none" strike="noStrike">
                <a:solidFill>
                  <a:schemeClr val="lt1"/>
                </a:solidFill>
                <a:latin typeface="Arial"/>
                <a:ea typeface="Arial"/>
                <a:cs typeface="Arial"/>
                <a:sym typeface="Arial"/>
              </a:rPr>
              <a:t>stern Cote d’Ivoire, </a:t>
            </a:r>
            <a:r>
              <a:rPr b="1" lang="en-US" sz="1200">
                <a:solidFill>
                  <a:schemeClr val="lt1"/>
                </a:solidFill>
              </a:rPr>
              <a:t>eastern </a:t>
            </a:r>
            <a:r>
              <a:rPr b="1" i="0" lang="en-US" sz="1200" u="none" cap="none" strike="noStrike">
                <a:solidFill>
                  <a:schemeClr val="lt1"/>
                </a:solidFill>
                <a:latin typeface="Arial"/>
                <a:ea typeface="Arial"/>
                <a:cs typeface="Arial"/>
                <a:sym typeface="Arial"/>
              </a:rPr>
              <a:t>Burkina Faso,</a:t>
            </a:r>
            <a:r>
              <a:rPr b="1" lang="en-US" sz="1200">
                <a:solidFill>
                  <a:schemeClr val="lt1"/>
                </a:solidFill>
              </a:rPr>
              <a:t> northeastern Nigeria, and southeastern Niger</a:t>
            </a:r>
            <a:r>
              <a:rPr b="1" i="0" lang="en-US" sz="1200" u="none" cap="none" strike="noStrike">
                <a:solidFill>
                  <a:schemeClr val="lt1"/>
                </a:solidFill>
                <a:latin typeface="Arial"/>
                <a:ea typeface="Arial"/>
                <a:cs typeface="Arial"/>
                <a:sym typeface="Arial"/>
              </a:rPr>
              <a:t>. Rainfall was below-average over many parts of Senegal, southwestern Mali, </a:t>
            </a:r>
            <a:r>
              <a:rPr b="1" lang="en-US" sz="1200">
                <a:solidFill>
                  <a:schemeClr val="lt1"/>
                </a:solidFill>
              </a:rPr>
              <a:t>western and central Sierra Leone, western and central Liberia,</a:t>
            </a:r>
            <a:r>
              <a:rPr b="1" i="0" lang="en-US" sz="1200" u="none" cap="none" strike="noStrike">
                <a:solidFill>
                  <a:schemeClr val="lt1"/>
                </a:solidFill>
                <a:latin typeface="Arial"/>
                <a:ea typeface="Arial"/>
                <a:cs typeface="Arial"/>
                <a:sym typeface="Arial"/>
              </a:rPr>
              <a:t> northern and central Cote d</a:t>
            </a:r>
            <a:r>
              <a:rPr b="1" lang="en-US" sz="1200">
                <a:solidFill>
                  <a:schemeClr val="lt1"/>
                </a:solidFill>
              </a:rPr>
              <a:t>’Ivoire, Ghana, northern and southern Togo, most of Benin, western Burkina Faso, and southern and parts of central Nigeria. </a:t>
            </a:r>
            <a:r>
              <a:rPr b="1" i="0" lang="en-US" sz="1200" u="none" cap="none" strike="noStrike">
                <a:solidFill>
                  <a:schemeClr val="lt1"/>
                </a:solidFill>
                <a:latin typeface="Arial"/>
                <a:ea typeface="Arial"/>
                <a:cs typeface="Arial"/>
                <a:sym typeface="Arial"/>
              </a:rPr>
              <a:t>In southern Africa, rainfall was above-average over </a:t>
            </a:r>
            <a:r>
              <a:rPr b="1" lang="en-US" sz="1200">
                <a:solidFill>
                  <a:schemeClr val="lt1"/>
                </a:solidFill>
              </a:rPr>
              <a:t>much of</a:t>
            </a:r>
            <a:r>
              <a:rPr b="1" i="0" lang="en-US" sz="1200" u="none" cap="none" strike="noStrike">
                <a:solidFill>
                  <a:schemeClr val="lt1"/>
                </a:solidFill>
                <a:latin typeface="Arial"/>
                <a:ea typeface="Arial"/>
                <a:cs typeface="Arial"/>
                <a:sym typeface="Arial"/>
              </a:rPr>
              <a:t> southern </a:t>
            </a:r>
            <a:r>
              <a:rPr b="1" lang="en-US" sz="1200">
                <a:solidFill>
                  <a:schemeClr val="lt1"/>
                </a:solidFill>
              </a:rPr>
              <a:t>and eastern</a:t>
            </a:r>
            <a:r>
              <a:rPr b="1" i="0" lang="en-US" sz="1200" u="none" cap="none" strike="noStrike">
                <a:solidFill>
                  <a:schemeClr val="lt1"/>
                </a:solidFill>
                <a:latin typeface="Arial"/>
                <a:ea typeface="Arial"/>
                <a:cs typeface="Arial"/>
                <a:sym typeface="Arial"/>
              </a:rPr>
              <a:t> South Africa, Esw</a:t>
            </a:r>
            <a:r>
              <a:rPr b="1" lang="en-US" sz="1200">
                <a:solidFill>
                  <a:schemeClr val="lt1"/>
                </a:solidFill>
              </a:rPr>
              <a:t>atini, southern Mozambique, parts of northern Angola, and northwestern Zambia</a:t>
            </a:r>
            <a:r>
              <a:rPr b="1" i="0" lang="en-US" sz="1200" u="none" cap="none" strike="noStrike">
                <a:solidFill>
                  <a:schemeClr val="lt1"/>
                </a:solidFill>
                <a:latin typeface="Arial"/>
                <a:ea typeface="Arial"/>
                <a:cs typeface="Arial"/>
                <a:sym typeface="Arial"/>
              </a:rPr>
              <a:t>.</a:t>
            </a:r>
            <a:endParaRPr sz="1200"/>
          </a:p>
          <a:p>
            <a:pPr indent="-228600" lvl="0" marL="457200" marR="0" rtl="0" algn="just">
              <a:lnSpc>
                <a:spcPct val="100000"/>
              </a:lnSpc>
              <a:spcBef>
                <a:spcPts val="0"/>
              </a:spcBef>
              <a:spcAft>
                <a:spcPts val="0"/>
              </a:spcAft>
              <a:buClr>
                <a:schemeClr val="lt1"/>
              </a:buClr>
              <a:buSzPts val="900"/>
              <a:buFont typeface="Arial"/>
              <a:buNone/>
            </a:pPr>
            <a:r>
              <a:t/>
            </a:r>
            <a:endParaRPr b="1" i="0" sz="1200" u="none" cap="none" strike="noStrike">
              <a:solidFill>
                <a:schemeClr val="lt1"/>
              </a:solidFill>
              <a:latin typeface="Arial"/>
              <a:ea typeface="Arial"/>
              <a:cs typeface="Arial"/>
              <a:sym typeface="Arial"/>
            </a:endParaRPr>
          </a:p>
          <a:p>
            <a:pPr indent="-304800" lvl="0" marL="457200" marR="0" rtl="0" algn="just">
              <a:lnSpc>
                <a:spcPct val="100000"/>
              </a:lnSpc>
              <a:spcBef>
                <a:spcPts val="0"/>
              </a:spcBef>
              <a:spcAft>
                <a:spcPts val="0"/>
              </a:spcAft>
              <a:buClr>
                <a:schemeClr val="lt1"/>
              </a:buClr>
              <a:buSzPts val="1200"/>
              <a:buFont typeface="Arial"/>
              <a:buChar char="•"/>
            </a:pPr>
            <a:r>
              <a:rPr b="1" i="0" lang="en-US" sz="1200" u="none" cap="none" strike="noStrike">
                <a:solidFill>
                  <a:schemeClr val="lt1"/>
                </a:solidFill>
                <a:latin typeface="Arial"/>
                <a:ea typeface="Arial"/>
                <a:cs typeface="Arial"/>
                <a:sym typeface="Arial"/>
              </a:rPr>
              <a:t>The Week-1 outlook calls for above-normal rainfall in </a:t>
            </a:r>
            <a:r>
              <a:rPr b="1" lang="en-US" sz="1200">
                <a:solidFill>
                  <a:schemeClr val="lt1"/>
                </a:solidFill>
              </a:rPr>
              <a:t>much of the Gulf of Guinea region (from Guinea to Nigeria), Cameroon, Equatorial Guinea, Gabon, Congo, southern Chad, western CAR, northwestern DRC, southeastern South Africa, and southeastern Kenya.</a:t>
            </a:r>
            <a:r>
              <a:rPr b="1" i="0" lang="en-US" sz="1200" u="none" cap="none" strike="noStrike">
                <a:solidFill>
                  <a:schemeClr val="lt1"/>
                </a:solidFill>
                <a:latin typeface="Arial"/>
                <a:ea typeface="Arial"/>
                <a:cs typeface="Arial"/>
                <a:sym typeface="Arial"/>
              </a:rPr>
              <a:t> In contrast, there is an increased chance for below-normal rainfall over parts of central, southern</a:t>
            </a:r>
            <a:r>
              <a:rPr b="1" lang="en-US" sz="1200">
                <a:solidFill>
                  <a:schemeClr val="lt1"/>
                </a:solidFill>
              </a:rPr>
              <a:t>,</a:t>
            </a:r>
            <a:r>
              <a:rPr b="1" i="0" lang="en-US" sz="1200" u="none" cap="none" strike="noStrike">
                <a:solidFill>
                  <a:schemeClr val="lt1"/>
                </a:solidFill>
                <a:latin typeface="Arial"/>
                <a:ea typeface="Arial"/>
                <a:cs typeface="Arial"/>
                <a:sym typeface="Arial"/>
              </a:rPr>
              <a:t> and eastern Africa (South</a:t>
            </a:r>
            <a:r>
              <a:rPr b="1" lang="en-US" sz="1200">
                <a:solidFill>
                  <a:schemeClr val="lt1"/>
                </a:solidFill>
              </a:rPr>
              <a:t> Sudan, Ethiopia, northern Somalia, Uganda, eastern DRC, Rwanda, Burundi, southwestern Kenya, northern Tanzania, Eswatini, and southeastern South Africa). </a:t>
            </a:r>
            <a:r>
              <a:rPr b="1" i="0" lang="en-US" sz="1200" u="none" cap="none" strike="noStrike">
                <a:solidFill>
                  <a:schemeClr val="lt1"/>
                </a:solidFill>
                <a:latin typeface="Arial"/>
                <a:ea typeface="Arial"/>
                <a:cs typeface="Arial"/>
                <a:sym typeface="Arial"/>
              </a:rPr>
              <a:t>For </a:t>
            </a:r>
            <a:r>
              <a:rPr b="1" lang="en-US" sz="1200">
                <a:solidFill>
                  <a:schemeClr val="lt1"/>
                </a:solidFill>
              </a:rPr>
              <a:t>W</a:t>
            </a:r>
            <a:r>
              <a:rPr b="1" i="0" lang="en-US" sz="1200" u="none" cap="none" strike="noStrike">
                <a:solidFill>
                  <a:schemeClr val="lt1"/>
                </a:solidFill>
                <a:latin typeface="Arial"/>
                <a:ea typeface="Arial"/>
                <a:cs typeface="Arial"/>
                <a:sym typeface="Arial"/>
              </a:rPr>
              <a:t>eek-2, there is an increased chance for above-normal rainfall across parts </a:t>
            </a:r>
            <a:r>
              <a:rPr b="1" lang="en-US" sz="1200">
                <a:solidFill>
                  <a:schemeClr val="lt1"/>
                </a:solidFill>
              </a:rPr>
              <a:t>of the Gulf of Guinea region (from southern Cote d’Ivoire to southern Nigeria), central Africa (southern Cameroon, northern Gabon, northern Congo, eastern CAR, northern and eastern DRC), and parts of eastern Africa (southern South Sudan, central and southern Ethiopia, northern Somalia). </a:t>
            </a:r>
            <a:r>
              <a:rPr b="1" i="0" lang="en-US" sz="1200" u="none" cap="none" strike="noStrike">
                <a:solidFill>
                  <a:schemeClr val="lt1"/>
                </a:solidFill>
                <a:latin typeface="Arial"/>
                <a:ea typeface="Arial"/>
                <a:cs typeface="Arial"/>
                <a:sym typeface="Arial"/>
              </a:rPr>
              <a:t>In contrast, there is an increased chance for below-normal rainfall over </a:t>
            </a:r>
            <a:r>
              <a:rPr b="1" lang="en-US" sz="1200">
                <a:solidFill>
                  <a:schemeClr val="lt1"/>
                </a:solidFill>
              </a:rPr>
              <a:t>western Gabon, southern Congo, southwestern DRC, northwestern Angola, the Lake Victoria region, parts of eastern Tanzania, northeastern Madagascar, and central Somalia.</a:t>
            </a:r>
            <a:endParaRPr b="1" i="0" sz="12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4294967295" type="title"/>
          </p:nvPr>
        </p:nvSpPr>
        <p:spPr>
          <a:xfrm>
            <a:off x="677436" y="69695"/>
            <a:ext cx="7696200" cy="81403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111511" y="5082606"/>
            <a:ext cx="8991600" cy="18378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950"/>
              <a:buFont typeface="Arial"/>
              <a:buNone/>
            </a:pPr>
            <a:r>
              <a:rPr b="1" i="0" lang="en-US" sz="900" u="none" cap="none" strike="noStrike">
                <a:solidFill>
                  <a:schemeClr val="lt1"/>
                </a:solidFill>
                <a:latin typeface="Arial"/>
                <a:ea typeface="Arial"/>
                <a:cs typeface="Arial"/>
                <a:sym typeface="Arial"/>
              </a:rPr>
              <a:t>Over the past 90 days, in East Africa, above-average rainfall was observed over many parts of Sudan, western Ethiopia, </a:t>
            </a:r>
            <a:r>
              <a:rPr b="1" lang="en-US" sz="900">
                <a:solidFill>
                  <a:schemeClr val="lt1"/>
                </a:solidFill>
              </a:rPr>
              <a:t>northwestern and northeastern </a:t>
            </a:r>
            <a:r>
              <a:rPr b="1" i="0" lang="en-US" sz="900" u="none" cap="none" strike="noStrike">
                <a:solidFill>
                  <a:schemeClr val="lt1"/>
                </a:solidFill>
                <a:latin typeface="Arial"/>
                <a:ea typeface="Arial"/>
                <a:cs typeface="Arial"/>
                <a:sym typeface="Arial"/>
              </a:rPr>
              <a:t>South Sudan, north</a:t>
            </a:r>
            <a:r>
              <a:rPr b="1" lang="en-US" sz="900">
                <a:solidFill>
                  <a:schemeClr val="lt1"/>
                </a:solidFill>
              </a:rPr>
              <a:t>-central</a:t>
            </a:r>
            <a:r>
              <a:rPr b="1" i="0" lang="en-US" sz="900" u="none" cap="none" strike="noStrike">
                <a:solidFill>
                  <a:schemeClr val="lt1"/>
                </a:solidFill>
                <a:latin typeface="Arial"/>
                <a:ea typeface="Arial"/>
                <a:cs typeface="Arial"/>
                <a:sym typeface="Arial"/>
              </a:rPr>
              <a:t> Uganda, western E</a:t>
            </a:r>
            <a:r>
              <a:rPr b="1" lang="en-US" sz="900">
                <a:solidFill>
                  <a:schemeClr val="lt1"/>
                </a:solidFill>
              </a:rPr>
              <a:t>ritr</a:t>
            </a:r>
            <a:r>
              <a:rPr b="1" i="0" lang="en-US" sz="900" u="none" cap="none" strike="noStrike">
                <a:solidFill>
                  <a:schemeClr val="lt1"/>
                </a:solidFill>
                <a:latin typeface="Arial"/>
                <a:ea typeface="Arial"/>
                <a:cs typeface="Arial"/>
                <a:sym typeface="Arial"/>
              </a:rPr>
              <a:t>ea, parts of southern Somalia, parts of northern Tanzania, southern Burundi, and southwestern and southeastern Kenya. Rainfall was below-average over many parts of South Sudan, south-central Sudan, eastern, centr</a:t>
            </a:r>
            <a:r>
              <a:rPr b="1" lang="en-US" sz="900">
                <a:solidFill>
                  <a:schemeClr val="lt1"/>
                </a:solidFill>
              </a:rPr>
              <a:t>al,</a:t>
            </a:r>
            <a:r>
              <a:rPr b="1" i="0" lang="en-US" sz="900" u="none" cap="none" strike="noStrike">
                <a:solidFill>
                  <a:schemeClr val="lt1"/>
                </a:solidFill>
                <a:latin typeface="Arial"/>
                <a:ea typeface="Arial"/>
                <a:cs typeface="Arial"/>
                <a:sym typeface="Arial"/>
              </a:rPr>
              <a:t> and southern Ethiopia, parts of northern Somalia, pockets of west</a:t>
            </a:r>
            <a:r>
              <a:rPr b="1" lang="en-US" sz="900">
                <a:solidFill>
                  <a:schemeClr val="lt1"/>
                </a:solidFill>
              </a:rPr>
              <a:t>-central and northwestern</a:t>
            </a:r>
            <a:r>
              <a:rPr b="1" i="0" lang="en-US" sz="900" u="none" cap="none" strike="noStrike">
                <a:solidFill>
                  <a:schemeClr val="lt1"/>
                </a:solidFill>
                <a:latin typeface="Arial"/>
                <a:ea typeface="Arial"/>
                <a:cs typeface="Arial"/>
                <a:sym typeface="Arial"/>
              </a:rPr>
              <a:t> Kenya, Rwan</a:t>
            </a:r>
            <a:r>
              <a:rPr b="1" lang="en-US" sz="900">
                <a:solidFill>
                  <a:schemeClr val="lt1"/>
                </a:solidFill>
              </a:rPr>
              <a:t>da, northern Burundi, northwestern Tanzania, central Eritrea, </a:t>
            </a:r>
            <a:r>
              <a:rPr b="1" i="0" lang="en-US" sz="900" u="none" cap="none" strike="noStrike">
                <a:solidFill>
                  <a:schemeClr val="lt1"/>
                </a:solidFill>
                <a:latin typeface="Arial"/>
                <a:ea typeface="Arial"/>
                <a:cs typeface="Arial"/>
                <a:sym typeface="Arial"/>
              </a:rPr>
              <a:t>and </a:t>
            </a:r>
            <a:r>
              <a:rPr b="1" lang="en-US" sz="900">
                <a:solidFill>
                  <a:schemeClr val="lt1"/>
                </a:solidFill>
              </a:rPr>
              <a:t>most of</a:t>
            </a:r>
            <a:r>
              <a:rPr b="1" i="0" lang="en-US" sz="900" u="none" cap="none" strike="noStrike">
                <a:solidFill>
                  <a:schemeClr val="lt1"/>
                </a:solidFill>
                <a:latin typeface="Arial"/>
                <a:ea typeface="Arial"/>
                <a:cs typeface="Arial"/>
                <a:sym typeface="Arial"/>
              </a:rPr>
              <a:t> Uganda. In southern Africa, above-average rainfall was observed over </a:t>
            </a:r>
            <a:r>
              <a:rPr b="1" lang="en-US" sz="900">
                <a:solidFill>
                  <a:schemeClr val="lt1"/>
                </a:solidFill>
              </a:rPr>
              <a:t>south-central, southwestern, and eastern</a:t>
            </a:r>
            <a:r>
              <a:rPr b="1" i="0" lang="en-US" sz="900" u="none" cap="none" strike="noStrike">
                <a:solidFill>
                  <a:schemeClr val="lt1"/>
                </a:solidFill>
                <a:latin typeface="Arial"/>
                <a:ea typeface="Arial"/>
                <a:cs typeface="Arial"/>
                <a:sym typeface="Arial"/>
              </a:rPr>
              <a:t> South Africa, Eswatini, southern Mozambique, </a:t>
            </a:r>
            <a:r>
              <a:rPr b="1" lang="en-US" sz="900">
                <a:solidFill>
                  <a:schemeClr val="lt1"/>
                </a:solidFill>
              </a:rPr>
              <a:t>parts of northern Angola, </a:t>
            </a:r>
            <a:r>
              <a:rPr b="1" i="0" lang="en-US" sz="900" u="none" cap="none" strike="noStrike">
                <a:solidFill>
                  <a:schemeClr val="lt1"/>
                </a:solidFill>
                <a:latin typeface="Arial"/>
                <a:ea typeface="Arial"/>
                <a:cs typeface="Arial"/>
                <a:sym typeface="Arial"/>
              </a:rPr>
              <a:t>and parts of eastern and central Madagascar. Below-average rainfall was observed over southeastern and parts of central South Africa, Lesotho, and pockets of southwestern Madagascar. In Central Africa, rainfall was above-average over many parts of CAR, </a:t>
            </a:r>
            <a:r>
              <a:rPr b="1" lang="en-US" sz="900">
                <a:solidFill>
                  <a:schemeClr val="lt1"/>
                </a:solidFill>
              </a:rPr>
              <a:t>eastern </a:t>
            </a:r>
            <a:r>
              <a:rPr b="1" i="0" lang="en-US" sz="900" u="none" cap="none" strike="noStrike">
                <a:solidFill>
                  <a:schemeClr val="lt1"/>
                </a:solidFill>
                <a:latin typeface="Arial"/>
                <a:ea typeface="Arial"/>
                <a:cs typeface="Arial"/>
                <a:sym typeface="Arial"/>
              </a:rPr>
              <a:t>Chad, parts of central Congo, and northwestern</a:t>
            </a:r>
            <a:r>
              <a:rPr b="1" lang="en-US" sz="900">
                <a:solidFill>
                  <a:schemeClr val="lt1"/>
                </a:solidFill>
              </a:rPr>
              <a:t>, south-central, and </a:t>
            </a:r>
            <a:r>
              <a:rPr b="1" i="0" lang="en-US" sz="900" u="none" cap="none" strike="noStrike">
                <a:solidFill>
                  <a:schemeClr val="lt1"/>
                </a:solidFill>
                <a:latin typeface="Arial"/>
                <a:ea typeface="Arial"/>
                <a:cs typeface="Arial"/>
                <a:sym typeface="Arial"/>
              </a:rPr>
              <a:t>southeastern DRC. Rainfall was below-average over much of Cameroon, Equatorial Guinea, Gabon, northern and </a:t>
            </a:r>
            <a:r>
              <a:rPr b="1" lang="en-US" sz="900">
                <a:solidFill>
                  <a:schemeClr val="lt1"/>
                </a:solidFill>
              </a:rPr>
              <a:t>southern Congo, </a:t>
            </a:r>
            <a:r>
              <a:rPr b="1" i="0" lang="en-US" sz="900" u="none" cap="none" strike="noStrike">
                <a:solidFill>
                  <a:schemeClr val="lt1"/>
                </a:solidFill>
                <a:latin typeface="Arial"/>
                <a:ea typeface="Arial"/>
                <a:cs typeface="Arial"/>
                <a:sym typeface="Arial"/>
              </a:rPr>
              <a:t>parts of central, northeastern, and </a:t>
            </a:r>
            <a:r>
              <a:rPr b="1" lang="en-US" sz="900">
                <a:solidFill>
                  <a:schemeClr val="lt1"/>
                </a:solidFill>
              </a:rPr>
              <a:t>southwestern</a:t>
            </a:r>
            <a:r>
              <a:rPr b="1" i="0" lang="en-US" sz="900" u="none" cap="none" strike="noStrike">
                <a:solidFill>
                  <a:schemeClr val="lt1"/>
                </a:solidFill>
                <a:latin typeface="Arial"/>
                <a:ea typeface="Arial"/>
                <a:cs typeface="Arial"/>
                <a:sym typeface="Arial"/>
              </a:rPr>
              <a:t> DRC, pockets of central CAR, and central and southwestern Chad. In West Africa, rainfall was above-average over much of Senegal, southwestern Mauritania, The Gam</a:t>
            </a:r>
            <a:r>
              <a:rPr b="1" lang="en-US" sz="900">
                <a:solidFill>
                  <a:schemeClr val="lt1"/>
                </a:solidFill>
              </a:rPr>
              <a:t>bia, </a:t>
            </a:r>
            <a:r>
              <a:rPr b="1" i="0" lang="en-US" sz="900" u="none" cap="none" strike="noStrike">
                <a:solidFill>
                  <a:schemeClr val="lt1"/>
                </a:solidFill>
                <a:latin typeface="Arial"/>
                <a:ea typeface="Arial"/>
                <a:cs typeface="Arial"/>
                <a:sym typeface="Arial"/>
              </a:rPr>
              <a:t>Guinea-Bissau, western and southern Guinea, northern and central Sierra Leone, eastern and north</a:t>
            </a:r>
            <a:r>
              <a:rPr b="1" lang="en-US" sz="900">
                <a:solidFill>
                  <a:schemeClr val="lt1"/>
                </a:solidFill>
              </a:rPr>
              <a:t>western </a:t>
            </a:r>
            <a:r>
              <a:rPr b="1" i="0" lang="en-US" sz="900" u="none" cap="none" strike="noStrike">
                <a:solidFill>
                  <a:schemeClr val="lt1"/>
                </a:solidFill>
                <a:latin typeface="Arial"/>
                <a:ea typeface="Arial"/>
                <a:cs typeface="Arial"/>
                <a:sym typeface="Arial"/>
              </a:rPr>
              <a:t>Liberia, eastern Mali, much of Cote d’Ivoire, southern an</a:t>
            </a:r>
            <a:r>
              <a:rPr b="1" lang="en-US" sz="900">
                <a:solidFill>
                  <a:schemeClr val="lt1"/>
                </a:solidFill>
              </a:rPr>
              <a:t>d northeastern </a:t>
            </a:r>
            <a:r>
              <a:rPr b="1" i="0" lang="en-US" sz="900" u="none" cap="none" strike="noStrike">
                <a:solidFill>
                  <a:schemeClr val="lt1"/>
                </a:solidFill>
                <a:latin typeface="Arial"/>
                <a:ea typeface="Arial"/>
                <a:cs typeface="Arial"/>
                <a:sym typeface="Arial"/>
              </a:rPr>
              <a:t>Burkina Faso, much of Ghana, Togo, Benin, parts of northwestern and </a:t>
            </a:r>
            <a:r>
              <a:rPr b="1" lang="en-US" sz="900">
                <a:solidFill>
                  <a:schemeClr val="lt1"/>
                </a:solidFill>
              </a:rPr>
              <a:t>southeastern</a:t>
            </a:r>
            <a:r>
              <a:rPr b="1" i="0" lang="en-US" sz="900" u="none" cap="none" strike="noStrike">
                <a:solidFill>
                  <a:schemeClr val="lt1"/>
                </a:solidFill>
                <a:latin typeface="Arial"/>
                <a:ea typeface="Arial"/>
                <a:cs typeface="Arial"/>
                <a:sym typeface="Arial"/>
              </a:rPr>
              <a:t> Niger, and western Nigeria. Below-average rainfall was observed over western, central and northern Mali, much of western </a:t>
            </a:r>
            <a:r>
              <a:rPr b="1" lang="en-US" sz="900">
                <a:solidFill>
                  <a:schemeClr val="lt1"/>
                </a:solidFill>
              </a:rPr>
              <a:t>Guinea, southern Sierra Leone, </a:t>
            </a:r>
            <a:r>
              <a:rPr b="1" i="0" lang="en-US" sz="900" u="none" cap="none" strike="noStrike">
                <a:solidFill>
                  <a:schemeClr val="lt1"/>
                </a:solidFill>
                <a:latin typeface="Arial"/>
                <a:ea typeface="Arial"/>
                <a:cs typeface="Arial"/>
                <a:sym typeface="Arial"/>
              </a:rPr>
              <a:t>most of coastal and central Liberia, northwestern Cote d</a:t>
            </a:r>
            <a:r>
              <a:rPr b="1" lang="en-US" sz="900">
                <a:solidFill>
                  <a:schemeClr val="lt1"/>
                </a:solidFill>
              </a:rPr>
              <a:t>’Ivoire, western and central</a:t>
            </a:r>
            <a:r>
              <a:rPr b="1" i="0" lang="en-US" sz="900" u="none" cap="none" strike="noStrike">
                <a:solidFill>
                  <a:schemeClr val="lt1"/>
                </a:solidFill>
                <a:latin typeface="Arial"/>
                <a:ea typeface="Arial"/>
                <a:cs typeface="Arial"/>
                <a:sym typeface="Arial"/>
              </a:rPr>
              <a:t> Burkina Faso, parts of southwestern and central Niger, and central, northern, and eastern Nigeria.</a:t>
            </a:r>
            <a:endParaRPr b="0" i="0" sz="900" u="none" cap="none" strike="noStrike">
              <a:solidFill>
                <a:srgbClr val="000000"/>
              </a:solidFill>
              <a:latin typeface="Arial"/>
              <a:ea typeface="Arial"/>
              <a:cs typeface="Arial"/>
              <a:sym typeface="Arial"/>
            </a:endParaRPr>
          </a:p>
        </p:txBody>
      </p:sp>
      <p:pic>
        <p:nvPicPr>
          <p:cNvPr id="113" name="Google Shape;113;p4"/>
          <p:cNvPicPr preferRelativeResize="0"/>
          <p:nvPr/>
        </p:nvPicPr>
        <p:blipFill rotWithShape="1">
          <a:blip r:embed="rId3">
            <a:alphaModFix/>
          </a:blip>
          <a:srcRect b="0" l="0" r="0" t="0"/>
          <a:stretch/>
        </p:blipFill>
        <p:spPr>
          <a:xfrm>
            <a:off x="342527" y="958639"/>
            <a:ext cx="4114800" cy="4114800"/>
          </a:xfrm>
          <a:prstGeom prst="rect">
            <a:avLst/>
          </a:prstGeom>
          <a:noFill/>
          <a:ln>
            <a:noFill/>
          </a:ln>
        </p:spPr>
      </p:pic>
      <p:pic>
        <p:nvPicPr>
          <p:cNvPr id="114" name="Google Shape;114;p4"/>
          <p:cNvPicPr preferRelativeResize="0"/>
          <p:nvPr/>
        </p:nvPicPr>
        <p:blipFill rotWithShape="1">
          <a:blip r:embed="rId4">
            <a:alphaModFix/>
          </a:blip>
          <a:srcRect b="0" l="0" r="0" t="0"/>
          <a:stretch/>
        </p:blipFill>
        <p:spPr>
          <a:xfrm>
            <a:off x="4671450" y="963870"/>
            <a:ext cx="4114800" cy="41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4294967295"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pic>
        <p:nvPicPr>
          <p:cNvPr id="121" name="Google Shape;121;p5"/>
          <p:cNvPicPr preferRelativeResize="0"/>
          <p:nvPr/>
        </p:nvPicPr>
        <p:blipFill rotWithShape="1">
          <a:blip r:embed="rId3">
            <a:alphaModFix/>
          </a:blip>
          <a:srcRect b="0" l="0" r="0" t="0"/>
          <a:stretch/>
        </p:blipFill>
        <p:spPr>
          <a:xfrm>
            <a:off x="342527" y="958639"/>
            <a:ext cx="4114800" cy="4114800"/>
          </a:xfrm>
          <a:prstGeom prst="rect">
            <a:avLst/>
          </a:prstGeom>
          <a:noFill/>
          <a:ln>
            <a:noFill/>
          </a:ln>
        </p:spPr>
      </p:pic>
      <p:pic>
        <p:nvPicPr>
          <p:cNvPr id="122" name="Google Shape;122;p5"/>
          <p:cNvPicPr preferRelativeResize="0"/>
          <p:nvPr/>
        </p:nvPicPr>
        <p:blipFill rotWithShape="1">
          <a:blip r:embed="rId4">
            <a:alphaModFix/>
          </a:blip>
          <a:srcRect b="0" l="0" r="0" t="0"/>
          <a:stretch/>
        </p:blipFill>
        <p:spPr>
          <a:xfrm>
            <a:off x="4671450" y="963870"/>
            <a:ext cx="4114800" cy="4114800"/>
          </a:xfrm>
          <a:prstGeom prst="rect">
            <a:avLst/>
          </a:prstGeom>
          <a:noFill/>
          <a:ln>
            <a:noFill/>
          </a:ln>
        </p:spPr>
      </p:pic>
      <p:sp>
        <p:nvSpPr>
          <p:cNvPr id="123" name="Google Shape;123;p5"/>
          <p:cNvSpPr txBox="1"/>
          <p:nvPr/>
        </p:nvSpPr>
        <p:spPr>
          <a:xfrm>
            <a:off x="68648" y="5235177"/>
            <a:ext cx="8991600" cy="15399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950"/>
              <a:buFont typeface="Arial"/>
              <a:buNone/>
            </a:pPr>
            <a:r>
              <a:rPr b="1" i="0" lang="en-US" sz="950" u="none" cap="none" strike="noStrike">
                <a:solidFill>
                  <a:schemeClr val="lt1"/>
                </a:solidFill>
                <a:latin typeface="Arial"/>
                <a:ea typeface="Arial"/>
                <a:cs typeface="Arial"/>
                <a:sym typeface="Arial"/>
              </a:rPr>
              <a:t>Over the past 30 days, in East Africa, above-average rainfall was observed over many parts of Sudan, South Sudan, western Eritrea, pockets of northern and western Ethiopia, </a:t>
            </a:r>
            <a:r>
              <a:rPr b="1" lang="en-US" sz="950">
                <a:solidFill>
                  <a:schemeClr val="lt1"/>
                </a:solidFill>
              </a:rPr>
              <a:t>northern</a:t>
            </a:r>
            <a:r>
              <a:rPr b="1" i="0" lang="en-US" sz="950" u="none" cap="none" strike="noStrike">
                <a:solidFill>
                  <a:schemeClr val="lt1"/>
                </a:solidFill>
                <a:latin typeface="Arial"/>
                <a:ea typeface="Arial"/>
                <a:cs typeface="Arial"/>
                <a:sym typeface="Arial"/>
              </a:rPr>
              <a:t> a</a:t>
            </a:r>
            <a:r>
              <a:rPr b="1" lang="en-US" sz="950">
                <a:solidFill>
                  <a:schemeClr val="lt1"/>
                </a:solidFill>
              </a:rPr>
              <a:t>nd eastern </a:t>
            </a:r>
            <a:r>
              <a:rPr b="1" i="0" lang="en-US" sz="950" u="none" cap="none" strike="noStrike">
                <a:solidFill>
                  <a:schemeClr val="lt1"/>
                </a:solidFill>
                <a:latin typeface="Arial"/>
                <a:ea typeface="Arial"/>
                <a:cs typeface="Arial"/>
                <a:sym typeface="Arial"/>
              </a:rPr>
              <a:t>Uganda, southwestern Kenya, parts of southern Somalia, Burundi, and much of northern Tanzania. Rainfall was below-average over central and southern Ethiopia, southwestern Uganda, and pockets of south-central and southwestern Sudan. In Central Africa, rainfall was above-average over central Congo, parts of centr</a:t>
            </a:r>
            <a:r>
              <a:rPr b="1" lang="en-US" sz="950">
                <a:solidFill>
                  <a:schemeClr val="lt1"/>
                </a:solidFill>
              </a:rPr>
              <a:t>al and eastern </a:t>
            </a:r>
            <a:r>
              <a:rPr b="1" i="0" lang="en-US" sz="950" u="none" cap="none" strike="noStrike">
                <a:solidFill>
                  <a:schemeClr val="lt1"/>
                </a:solidFill>
                <a:latin typeface="Arial"/>
                <a:ea typeface="Arial"/>
                <a:cs typeface="Arial"/>
                <a:sym typeface="Arial"/>
              </a:rPr>
              <a:t>Chad,</a:t>
            </a:r>
            <a:r>
              <a:rPr b="1" lang="en-US" sz="950">
                <a:solidFill>
                  <a:schemeClr val="lt1"/>
                </a:solidFill>
              </a:rPr>
              <a:t> southern and northeastern</a:t>
            </a:r>
            <a:r>
              <a:rPr b="1" i="0" lang="en-US" sz="950" u="none" cap="none" strike="noStrike">
                <a:solidFill>
                  <a:schemeClr val="lt1"/>
                </a:solidFill>
                <a:latin typeface="Arial"/>
                <a:ea typeface="Arial"/>
                <a:cs typeface="Arial"/>
                <a:sym typeface="Arial"/>
              </a:rPr>
              <a:t> CAR, and southeastern and south-central DRC. Below-average rainfall was observed over much of Cameroon, Equatorial guinea, northern and western Gabon, part</a:t>
            </a:r>
            <a:r>
              <a:rPr b="1" lang="en-US" sz="950">
                <a:solidFill>
                  <a:schemeClr val="lt1"/>
                </a:solidFill>
              </a:rPr>
              <a:t>s of </a:t>
            </a:r>
            <a:r>
              <a:rPr b="1" i="0" lang="en-US" sz="950" u="none" cap="none" strike="noStrike">
                <a:solidFill>
                  <a:schemeClr val="lt1"/>
                </a:solidFill>
                <a:latin typeface="Arial"/>
                <a:ea typeface="Arial"/>
                <a:cs typeface="Arial"/>
                <a:sym typeface="Arial"/>
              </a:rPr>
              <a:t>northern Congo, pockets of south-central and sou</a:t>
            </a:r>
            <a:r>
              <a:rPr b="1" lang="en-US" sz="950">
                <a:solidFill>
                  <a:schemeClr val="lt1"/>
                </a:solidFill>
              </a:rPr>
              <a:t>th</a:t>
            </a:r>
            <a:r>
              <a:rPr b="1" i="0" lang="en-US" sz="950" u="none" cap="none" strike="noStrike">
                <a:solidFill>
                  <a:schemeClr val="lt1"/>
                </a:solidFill>
                <a:latin typeface="Arial"/>
                <a:ea typeface="Arial"/>
                <a:cs typeface="Arial"/>
                <a:sym typeface="Arial"/>
              </a:rPr>
              <a:t>western Chad, parts of western CAR, and western, and central and northeastern DRC. In West Africa, rainfall was above-average over pockets of western and south</a:t>
            </a:r>
            <a:r>
              <a:rPr b="1" lang="en-US" sz="950">
                <a:solidFill>
                  <a:schemeClr val="lt1"/>
                </a:solidFill>
              </a:rPr>
              <a:t>eastern </a:t>
            </a:r>
            <a:r>
              <a:rPr b="1" i="0" lang="en-US" sz="950" u="none" cap="none" strike="noStrike">
                <a:solidFill>
                  <a:schemeClr val="lt1"/>
                </a:solidFill>
                <a:latin typeface="Arial"/>
                <a:ea typeface="Arial"/>
                <a:cs typeface="Arial"/>
                <a:sym typeface="Arial"/>
              </a:rPr>
              <a:t>Senegal, southern and </a:t>
            </a:r>
            <a:r>
              <a:rPr b="1" lang="en-US" sz="950">
                <a:solidFill>
                  <a:schemeClr val="lt1"/>
                </a:solidFill>
              </a:rPr>
              <a:t>western</a:t>
            </a:r>
            <a:r>
              <a:rPr b="1" i="0" lang="en-US" sz="950" u="none" cap="none" strike="noStrike">
                <a:solidFill>
                  <a:schemeClr val="lt1"/>
                </a:solidFill>
                <a:latin typeface="Arial"/>
                <a:ea typeface="Arial"/>
                <a:cs typeface="Arial"/>
                <a:sym typeface="Arial"/>
              </a:rPr>
              <a:t> Guinea, western Guinea-Bissau, northern Sierra Leone, northwestern and central Liberia, north</a:t>
            </a:r>
            <a:r>
              <a:rPr b="1" lang="en-US" sz="950">
                <a:solidFill>
                  <a:schemeClr val="lt1"/>
                </a:solidFill>
              </a:rPr>
              <a:t>ea</a:t>
            </a:r>
            <a:r>
              <a:rPr b="1" i="0" lang="en-US" sz="950" u="none" cap="none" strike="noStrike">
                <a:solidFill>
                  <a:schemeClr val="lt1"/>
                </a:solidFill>
                <a:latin typeface="Arial"/>
                <a:ea typeface="Arial"/>
                <a:cs typeface="Arial"/>
                <a:sym typeface="Arial"/>
              </a:rPr>
              <a:t>stern and southern Cote d’Ivoire, northeastern and much of southern Burkina Faso, eastern Mali, Ghana, Togo, central and southern Benin, western and pa</a:t>
            </a:r>
            <a:r>
              <a:rPr b="1" lang="en-US" sz="950">
                <a:solidFill>
                  <a:schemeClr val="lt1"/>
                </a:solidFill>
              </a:rPr>
              <a:t>rts of northern </a:t>
            </a:r>
            <a:r>
              <a:rPr b="1" i="0" lang="en-US" sz="950" u="none" cap="none" strike="noStrike">
                <a:solidFill>
                  <a:schemeClr val="lt1"/>
                </a:solidFill>
                <a:latin typeface="Arial"/>
                <a:ea typeface="Arial"/>
                <a:cs typeface="Arial"/>
                <a:sym typeface="Arial"/>
              </a:rPr>
              <a:t>Nigeria, an</a:t>
            </a:r>
            <a:r>
              <a:rPr b="1" lang="en-US" sz="950">
                <a:solidFill>
                  <a:schemeClr val="lt1"/>
                </a:solidFill>
              </a:rPr>
              <a:t>d </a:t>
            </a:r>
            <a:r>
              <a:rPr b="1" i="0" lang="en-US" sz="950" u="none" cap="none" strike="noStrike">
                <a:solidFill>
                  <a:schemeClr val="lt1"/>
                </a:solidFill>
                <a:latin typeface="Arial"/>
                <a:ea typeface="Arial"/>
                <a:cs typeface="Arial"/>
                <a:sym typeface="Arial"/>
              </a:rPr>
              <a:t>south-central Niger. Below-average rainfall was observed over southe</a:t>
            </a:r>
            <a:r>
              <a:rPr b="1" lang="en-US" sz="950">
                <a:solidFill>
                  <a:schemeClr val="lt1"/>
                </a:solidFill>
              </a:rPr>
              <a:t>aste</a:t>
            </a:r>
            <a:r>
              <a:rPr b="1" i="0" lang="en-US" sz="950" u="none" cap="none" strike="noStrike">
                <a:solidFill>
                  <a:schemeClr val="lt1"/>
                </a:solidFill>
                <a:latin typeface="Arial"/>
                <a:ea typeface="Arial"/>
                <a:cs typeface="Arial"/>
                <a:sym typeface="Arial"/>
              </a:rPr>
              <a:t>rn Mauritania, western and central Mali, pockets of central Senegal, western portions of The G</a:t>
            </a:r>
            <a:r>
              <a:rPr b="1" lang="en-US" sz="950">
                <a:solidFill>
                  <a:schemeClr val="lt1"/>
                </a:solidFill>
              </a:rPr>
              <a:t>ambia, eastern Guinea-Bissau, eastern </a:t>
            </a:r>
            <a:r>
              <a:rPr b="1" i="0" lang="en-US" sz="950" u="none" cap="none" strike="noStrike">
                <a:solidFill>
                  <a:schemeClr val="lt1"/>
                </a:solidFill>
                <a:latin typeface="Arial"/>
                <a:ea typeface="Arial"/>
                <a:cs typeface="Arial"/>
                <a:sym typeface="Arial"/>
              </a:rPr>
              <a:t>Liberia, </a:t>
            </a:r>
            <a:r>
              <a:rPr b="1" lang="en-US" sz="950">
                <a:solidFill>
                  <a:schemeClr val="lt1"/>
                </a:solidFill>
              </a:rPr>
              <a:t>southern</a:t>
            </a:r>
            <a:r>
              <a:rPr b="1" i="0" lang="en-US" sz="950" u="none" cap="none" strike="noStrike">
                <a:solidFill>
                  <a:schemeClr val="lt1"/>
                </a:solidFill>
                <a:latin typeface="Arial"/>
                <a:ea typeface="Arial"/>
                <a:cs typeface="Arial"/>
                <a:sym typeface="Arial"/>
              </a:rPr>
              <a:t> Sierra Leone, </a:t>
            </a:r>
            <a:r>
              <a:rPr b="1" lang="en-US" sz="950">
                <a:solidFill>
                  <a:schemeClr val="lt1"/>
                </a:solidFill>
              </a:rPr>
              <a:t>much</a:t>
            </a:r>
            <a:r>
              <a:rPr b="1" i="0" lang="en-US" sz="950" u="none" cap="none" strike="noStrike">
                <a:solidFill>
                  <a:schemeClr val="lt1"/>
                </a:solidFill>
                <a:latin typeface="Arial"/>
                <a:ea typeface="Arial"/>
                <a:cs typeface="Arial"/>
                <a:sym typeface="Arial"/>
              </a:rPr>
              <a:t> of western Cote d’Ivoire, western and central Burkina Faso, western Niger, northeastern Benin, and central and eastern Nigeria.</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683799" y="121730"/>
            <a:ext cx="7696200" cy="75406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6"/>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6"/>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2" name="Google Shape;132;p6"/>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3" name="Google Shape;133;p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6"/>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6"/>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6" name="Google Shape;136;p6"/>
          <p:cNvSpPr txBox="1"/>
          <p:nvPr/>
        </p:nvSpPr>
        <p:spPr>
          <a:xfrm>
            <a:off x="94032" y="5202143"/>
            <a:ext cx="8991600" cy="16161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900">
                <a:solidFill>
                  <a:schemeClr val="lt1"/>
                </a:solidFill>
              </a:rPr>
              <a:t>During the past 7 days, in East Africa, rainfall was above-average over most of southern Sudan, western and east-central South Sudan, parts of western, central, and eastern Ethiopia, pockets of southwestern and southeastern Kenya, parts of southern Somalia, and northeastern Tanzania. Below-average rainfall was observed over parts of southeastern Sudan, central and northeastern South Sudan, and southwestern Uganda. In central Africa, above-average rainfall was observed over pockets of northern Cameroon, western, north-central, and southeastern CAR, central Congo, northern Gabon, southeastern Chad, and northeastern, parts of northwestern, and southeastern DRC. Rainfall was below-average over many parts of central and southern Cameroon, south-central CAR, southern Congo, western Gabon, Equatorial Guinea, southwestern Chad, and parts of northwestern and central DRC. In West Africa, above-average rainfall was observed over much of Guinea-Bissau, western and parts of southeastern Guinea, eastern Liberia, southwestern Cote d’Ivoire, eastern Burkina Faso, northeastern Nigeria, and southeastern Niger. Rainfall was below-average over many parts of Senegal, southwestern Mali, western and central Sierra Leone, western and central Liberia, northern and central Cote d’Ivoire, Ghana, northern and southern Togo, most of Benin, western Burkina Faso, and southern and parts of central Nigeria. In southern Africa, rainfall was above-average over much of southern and eastern South Africa, Eswatini, southern Mozambique, parts of northern Angola, and northwestern Zambia.</a:t>
            </a:r>
            <a:endParaRPr b="1" i="0" sz="700" u="none" cap="none" strike="noStrike">
              <a:solidFill>
                <a:schemeClr val="lt1"/>
              </a:solidFill>
              <a:latin typeface="Arial"/>
              <a:ea typeface="Arial"/>
              <a:cs typeface="Arial"/>
              <a:sym typeface="Arial"/>
            </a:endParaRPr>
          </a:p>
        </p:txBody>
      </p:sp>
      <p:pic>
        <p:nvPicPr>
          <p:cNvPr id="137" name="Google Shape;137;p6"/>
          <p:cNvPicPr preferRelativeResize="0"/>
          <p:nvPr/>
        </p:nvPicPr>
        <p:blipFill rotWithShape="1">
          <a:blip r:embed="rId3">
            <a:alphaModFix/>
          </a:blip>
          <a:srcRect b="0" l="0" r="0" t="0"/>
          <a:stretch/>
        </p:blipFill>
        <p:spPr>
          <a:xfrm>
            <a:off x="342527" y="958639"/>
            <a:ext cx="4114800" cy="4114800"/>
          </a:xfrm>
          <a:prstGeom prst="rect">
            <a:avLst/>
          </a:prstGeom>
          <a:noFill/>
          <a:ln>
            <a:noFill/>
          </a:ln>
        </p:spPr>
      </p:pic>
      <p:pic>
        <p:nvPicPr>
          <p:cNvPr id="138" name="Google Shape;138;p6"/>
          <p:cNvPicPr preferRelativeResize="0"/>
          <p:nvPr/>
        </p:nvPicPr>
        <p:blipFill rotWithShape="1">
          <a:blip r:embed="rId4">
            <a:alphaModFix/>
          </a:blip>
          <a:srcRect b="0" l="0" r="0" t="0"/>
          <a:stretch/>
        </p:blipFill>
        <p:spPr>
          <a:xfrm>
            <a:off x="4671450" y="963870"/>
            <a:ext cx="41148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5" name="Google Shape;145;p7"/>
          <p:cNvSpPr txBox="1"/>
          <p:nvPr/>
        </p:nvSpPr>
        <p:spPr>
          <a:xfrm>
            <a:off x="111967" y="5789892"/>
            <a:ext cx="8872500" cy="831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At 850-hPa level (left panel), anomalous </a:t>
            </a:r>
            <a:r>
              <a:rPr b="1" lang="en-US" sz="1200">
                <a:solidFill>
                  <a:schemeClr val="lt1"/>
                </a:solidFill>
              </a:rPr>
              <a:t>offshore </a:t>
            </a:r>
            <a:r>
              <a:rPr b="1" i="0" lang="en-US" sz="1200" u="none" cap="none" strike="noStrike">
                <a:solidFill>
                  <a:schemeClr val="lt1"/>
                </a:solidFill>
                <a:latin typeface="Arial"/>
                <a:ea typeface="Arial"/>
                <a:cs typeface="Arial"/>
                <a:sym typeface="Arial"/>
              </a:rPr>
              <a:t>flow was observed over </a:t>
            </a:r>
            <a:r>
              <a:rPr b="1" lang="en-US" sz="1200">
                <a:solidFill>
                  <a:schemeClr val="lt1"/>
                </a:solidFill>
              </a:rPr>
              <a:t>most of the G</a:t>
            </a:r>
            <a:r>
              <a:rPr b="1" i="0" lang="en-US" sz="1200" u="none" cap="none" strike="noStrike">
                <a:solidFill>
                  <a:schemeClr val="lt1"/>
                </a:solidFill>
                <a:latin typeface="Arial"/>
                <a:ea typeface="Arial"/>
                <a:cs typeface="Arial"/>
                <a:sym typeface="Arial"/>
              </a:rPr>
              <a:t>ulf of Guinea region, which may have contributed to the observed </a:t>
            </a:r>
            <a:r>
              <a:rPr b="1" lang="en-US" sz="1200">
                <a:solidFill>
                  <a:schemeClr val="lt1"/>
                </a:solidFill>
              </a:rPr>
              <a:t>below</a:t>
            </a:r>
            <a:r>
              <a:rPr b="1" i="0" lang="en-US" sz="1200" u="none" cap="none" strike="noStrike">
                <a:solidFill>
                  <a:schemeClr val="lt1"/>
                </a:solidFill>
                <a:latin typeface="Arial"/>
                <a:ea typeface="Arial"/>
                <a:cs typeface="Arial"/>
                <a:sym typeface="Arial"/>
              </a:rPr>
              <a:t>-average rainfall in the region. In contrast, </a:t>
            </a:r>
            <a:r>
              <a:rPr b="1" lang="en-US" sz="1200">
                <a:solidFill>
                  <a:schemeClr val="lt1"/>
                </a:solidFill>
              </a:rPr>
              <a:t>anomalous</a:t>
            </a:r>
            <a:r>
              <a:rPr b="1" i="0" lang="en-US" sz="1200" u="none" cap="none" strike="noStrike">
                <a:solidFill>
                  <a:schemeClr val="lt1"/>
                </a:solidFill>
                <a:latin typeface="Arial"/>
                <a:ea typeface="Arial"/>
                <a:cs typeface="Arial"/>
                <a:sym typeface="Arial"/>
              </a:rPr>
              <a:t> lower-level </a:t>
            </a:r>
            <a:r>
              <a:rPr b="1" lang="en-US" sz="1200">
                <a:solidFill>
                  <a:schemeClr val="lt1"/>
                </a:solidFill>
              </a:rPr>
              <a:t>convergence was present across southeastern DRC, which likely contributed to the above </a:t>
            </a:r>
            <a:r>
              <a:rPr b="1" lang="en-US" sz="1200">
                <a:solidFill>
                  <a:schemeClr val="lt1"/>
                </a:solidFill>
              </a:rPr>
              <a:t>average</a:t>
            </a:r>
            <a:r>
              <a:rPr b="1" lang="en-US" sz="1200">
                <a:solidFill>
                  <a:schemeClr val="lt1"/>
                </a:solidFill>
              </a:rPr>
              <a:t> rainfall for the region</a:t>
            </a:r>
            <a:r>
              <a:rPr b="1" i="0" lang="en-US" sz="1200" u="none" cap="none" strike="noStrike">
                <a:solidFill>
                  <a:schemeClr val="lt1"/>
                </a:solidFill>
                <a:latin typeface="Arial"/>
                <a:ea typeface="Arial"/>
                <a:cs typeface="Arial"/>
                <a:sym typeface="Arial"/>
              </a:rPr>
              <a:t>. </a:t>
            </a:r>
            <a:r>
              <a:rPr b="1" lang="en-US" sz="1200">
                <a:solidFill>
                  <a:schemeClr val="lt1"/>
                </a:solidFill>
              </a:rPr>
              <a:t>Upper-level convergence across the western Gulf of Guinea region helped contribute to the below normal rainfall across the region.</a:t>
            </a:r>
            <a:endParaRPr b="0" i="0" sz="1400" u="none" cap="none" strike="noStrike">
              <a:solidFill>
                <a:srgbClr val="000000"/>
              </a:solidFill>
              <a:latin typeface="Arial"/>
              <a:ea typeface="Arial"/>
              <a:cs typeface="Arial"/>
              <a:sym typeface="Arial"/>
            </a:endParaRPr>
          </a:p>
        </p:txBody>
      </p:sp>
      <p:pic>
        <p:nvPicPr>
          <p:cNvPr id="146" name="Google Shape;146;p7"/>
          <p:cNvPicPr preferRelativeResize="0"/>
          <p:nvPr/>
        </p:nvPicPr>
        <p:blipFill rotWithShape="1">
          <a:blip r:embed="rId3">
            <a:alphaModFix/>
          </a:blip>
          <a:srcRect b="0" l="0" r="0" t="0"/>
          <a:stretch/>
        </p:blipFill>
        <p:spPr>
          <a:xfrm>
            <a:off x="433417" y="1474192"/>
            <a:ext cx="4114800" cy="4114800"/>
          </a:xfrm>
          <a:prstGeom prst="rect">
            <a:avLst/>
          </a:prstGeom>
          <a:noFill/>
          <a:ln>
            <a:noFill/>
          </a:ln>
        </p:spPr>
      </p:pic>
      <p:pic>
        <p:nvPicPr>
          <p:cNvPr id="147" name="Google Shape;147;p7"/>
          <p:cNvPicPr preferRelativeResize="0"/>
          <p:nvPr/>
        </p:nvPicPr>
        <p:blipFill rotWithShape="1">
          <a:blip r:embed="rId4">
            <a:alphaModFix/>
          </a:blip>
          <a:srcRect b="0" l="0" r="0" t="0"/>
          <a:stretch/>
        </p:blipFill>
        <p:spPr>
          <a:xfrm>
            <a:off x="4869667" y="1474192"/>
            <a:ext cx="4114800" cy="4114800"/>
          </a:xfrm>
          <a:prstGeom prst="rect">
            <a:avLst/>
          </a:prstGeom>
          <a:noFill/>
          <a:ln>
            <a:noFill/>
          </a:ln>
        </p:spPr>
      </p:pic>
      <p:sp>
        <p:nvSpPr>
          <p:cNvPr id="148" name="Google Shape;148;p7"/>
          <p:cNvSpPr/>
          <p:nvPr/>
        </p:nvSpPr>
        <p:spPr>
          <a:xfrm rot="208815">
            <a:off x="2555634" y="3757379"/>
            <a:ext cx="691876" cy="416563"/>
          </a:xfrm>
          <a:prstGeom prst="ellipse">
            <a:avLst/>
          </a:prstGeom>
          <a:noFill/>
          <a:ln cap="flat" cmpd="sng" w="38100">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7"/>
          <p:cNvSpPr/>
          <p:nvPr/>
        </p:nvSpPr>
        <p:spPr>
          <a:xfrm>
            <a:off x="712141" y="3121146"/>
            <a:ext cx="1289400" cy="615600"/>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a:off x="5284147" y="3121150"/>
            <a:ext cx="834000" cy="615600"/>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7" name="Google Shape;157;p8"/>
          <p:cNvPicPr preferRelativeResize="0"/>
          <p:nvPr/>
        </p:nvPicPr>
        <p:blipFill rotWithShape="1">
          <a:blip r:embed="rId3">
            <a:alphaModFix/>
          </a:blip>
          <a:srcRect b="0" l="0" r="0" t="0"/>
          <a:stretch/>
        </p:blipFill>
        <p:spPr>
          <a:xfrm>
            <a:off x="1544249" y="664149"/>
            <a:ext cx="2743199" cy="2628900"/>
          </a:xfrm>
          <a:prstGeom prst="rect">
            <a:avLst/>
          </a:prstGeom>
          <a:noFill/>
          <a:ln cap="flat" cmpd="sng" w="38100">
            <a:solidFill>
              <a:srgbClr val="FFFF00"/>
            </a:solidFill>
            <a:prstDash val="solid"/>
            <a:miter lim="800000"/>
            <a:headEnd len="sm" w="sm" type="none"/>
            <a:tailEnd len="sm" w="sm" type="none"/>
          </a:ln>
        </p:spPr>
      </p:pic>
      <p:cxnSp>
        <p:nvCxnSpPr>
          <p:cNvPr id="158" name="Google Shape;158;p8"/>
          <p:cNvCxnSpPr/>
          <p:nvPr/>
        </p:nvCxnSpPr>
        <p:spPr>
          <a:xfrm flipH="1" rot="10800000">
            <a:off x="1097280" y="1472184"/>
            <a:ext cx="557784" cy="2155812"/>
          </a:xfrm>
          <a:prstGeom prst="straightConnector1">
            <a:avLst/>
          </a:prstGeom>
          <a:noFill/>
          <a:ln cap="flat" cmpd="sng" w="50800">
            <a:solidFill>
              <a:srgbClr val="FF0000"/>
            </a:solidFill>
            <a:prstDash val="solid"/>
            <a:round/>
            <a:headEnd len="sm" w="sm" type="none"/>
            <a:tailEnd len="med" w="med" type="triangle"/>
          </a:ln>
        </p:spPr>
      </p:cxnSp>
      <p:cxnSp>
        <p:nvCxnSpPr>
          <p:cNvPr id="159" name="Google Shape;159;p8"/>
          <p:cNvCxnSpPr/>
          <p:nvPr/>
        </p:nvCxnSpPr>
        <p:spPr>
          <a:xfrm flipH="1">
            <a:off x="1990786" y="823148"/>
            <a:ext cx="3427500" cy="689700"/>
          </a:xfrm>
          <a:prstGeom prst="straightConnector1">
            <a:avLst/>
          </a:prstGeom>
          <a:noFill/>
          <a:ln cap="flat" cmpd="sng" w="50800">
            <a:solidFill>
              <a:srgbClr val="FF0000"/>
            </a:solidFill>
            <a:prstDash val="solid"/>
            <a:round/>
            <a:headEnd len="sm" w="sm" type="none"/>
            <a:tailEnd len="med" w="med" type="triangle"/>
          </a:ln>
        </p:spPr>
      </p:cxnSp>
      <p:sp>
        <p:nvSpPr>
          <p:cNvPr id="160" name="Google Shape;160;p8"/>
          <p:cNvSpPr txBox="1"/>
          <p:nvPr/>
        </p:nvSpPr>
        <p:spPr>
          <a:xfrm>
            <a:off x="85725" y="6073775"/>
            <a:ext cx="8925000" cy="590891"/>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b="1" i="0" lang="en-US" sz="1200" u="none" cap="none" strike="noStrike">
                <a:solidFill>
                  <a:schemeClr val="lt1"/>
                </a:solidFill>
                <a:latin typeface="Arial"/>
                <a:ea typeface="Arial"/>
                <a:cs typeface="Arial"/>
                <a:sym typeface="Arial"/>
              </a:rPr>
              <a:t>Daily evolution of rainfall over the last 90 days at selected locations shows </a:t>
            </a:r>
            <a:r>
              <a:rPr b="1" lang="en-US" sz="1200">
                <a:solidFill>
                  <a:schemeClr val="lt1"/>
                </a:solidFill>
              </a:rPr>
              <a:t>light </a:t>
            </a:r>
            <a:r>
              <a:rPr b="1" i="0" lang="en-US" sz="1200" u="none" cap="none" strike="noStrike">
                <a:solidFill>
                  <a:schemeClr val="lt1"/>
                </a:solidFill>
                <a:latin typeface="Arial"/>
                <a:ea typeface="Arial"/>
                <a:cs typeface="Arial"/>
                <a:sym typeface="Arial"/>
              </a:rPr>
              <a:t>rainfall sustained moisture surpluses over parts of Senegal (bottom left). Seasonal total rainfall remained below-average over western Mali (top right) and eastern Nigeria (bottom right).  </a:t>
            </a:r>
            <a:endParaRPr b="1" i="0" sz="1200" u="none" cap="none" strike="noStrike">
              <a:solidFill>
                <a:schemeClr val="lt1"/>
              </a:solidFill>
              <a:latin typeface="Arial"/>
              <a:ea typeface="Arial"/>
              <a:cs typeface="Arial"/>
              <a:sym typeface="Arial"/>
            </a:endParaRPr>
          </a:p>
        </p:txBody>
      </p:sp>
      <p:cxnSp>
        <p:nvCxnSpPr>
          <p:cNvPr id="161" name="Google Shape;161;p8"/>
          <p:cNvCxnSpPr/>
          <p:nvPr/>
        </p:nvCxnSpPr>
        <p:spPr>
          <a:xfrm rot="10800000">
            <a:off x="2612308" y="1687148"/>
            <a:ext cx="3061791" cy="1946680"/>
          </a:xfrm>
          <a:prstGeom prst="straightConnector1">
            <a:avLst/>
          </a:prstGeom>
          <a:noFill/>
          <a:ln cap="flat" cmpd="sng" w="50800">
            <a:solidFill>
              <a:srgbClr val="FF0000"/>
            </a:solidFill>
            <a:prstDash val="solid"/>
            <a:round/>
            <a:headEnd len="sm" w="sm" type="none"/>
            <a:tailEnd len="med" w="med" type="triangle"/>
          </a:ln>
        </p:spPr>
      </p:cxnSp>
      <p:pic>
        <p:nvPicPr>
          <p:cNvPr id="162" name="Google Shape;162;p8"/>
          <p:cNvPicPr preferRelativeResize="0"/>
          <p:nvPr/>
        </p:nvPicPr>
        <p:blipFill rotWithShape="1">
          <a:blip r:embed="rId4">
            <a:alphaModFix/>
          </a:blip>
          <a:srcRect b="0" l="0" r="0" t="0"/>
          <a:stretch/>
        </p:blipFill>
        <p:spPr>
          <a:xfrm>
            <a:off x="847064" y="3627996"/>
            <a:ext cx="3045924" cy="2369052"/>
          </a:xfrm>
          <a:prstGeom prst="rect">
            <a:avLst/>
          </a:prstGeom>
          <a:noFill/>
          <a:ln>
            <a:noFill/>
          </a:ln>
        </p:spPr>
      </p:pic>
      <p:pic>
        <p:nvPicPr>
          <p:cNvPr id="163" name="Google Shape;163;p8"/>
          <p:cNvPicPr preferRelativeResize="0"/>
          <p:nvPr/>
        </p:nvPicPr>
        <p:blipFill rotWithShape="1">
          <a:blip r:embed="rId5">
            <a:alphaModFix/>
          </a:blip>
          <a:srcRect b="0" l="0" r="0" t="0"/>
          <a:stretch/>
        </p:blipFill>
        <p:spPr>
          <a:xfrm>
            <a:off x="5330405" y="726063"/>
            <a:ext cx="3300408" cy="2566984"/>
          </a:xfrm>
          <a:prstGeom prst="rect">
            <a:avLst/>
          </a:prstGeom>
          <a:noFill/>
          <a:ln>
            <a:noFill/>
          </a:ln>
        </p:spPr>
      </p:pic>
      <p:pic>
        <p:nvPicPr>
          <p:cNvPr id="164" name="Google Shape;164;p8"/>
          <p:cNvPicPr preferRelativeResize="0"/>
          <p:nvPr/>
        </p:nvPicPr>
        <p:blipFill rotWithShape="1">
          <a:blip r:embed="rId6">
            <a:alphaModFix/>
          </a:blip>
          <a:srcRect b="0" l="0" r="0" t="0"/>
          <a:stretch/>
        </p:blipFill>
        <p:spPr>
          <a:xfrm>
            <a:off x="5330405" y="3469263"/>
            <a:ext cx="3300408" cy="2566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10</a:t>
            </a:r>
            <a:r>
              <a:rPr b="1" i="0" lang="en-US" sz="1600" u="none" cap="none" strike="noStrike">
                <a:solidFill>
                  <a:srgbClr val="FFFF00"/>
                </a:solidFill>
                <a:latin typeface="Arial"/>
                <a:ea typeface="Arial"/>
                <a:cs typeface="Arial"/>
                <a:sym typeface="Arial"/>
              </a:rPr>
              <a:t> – </a:t>
            </a:r>
            <a:r>
              <a:rPr b="1" lang="en-US" sz="1600">
                <a:solidFill>
                  <a:srgbClr val="FFFF00"/>
                </a:solidFill>
              </a:rPr>
              <a:t>16</a:t>
            </a:r>
            <a:r>
              <a:rPr b="1" i="0" lang="en-US" sz="1600" u="none" cap="none" strike="noStrike">
                <a:solidFill>
                  <a:srgbClr val="FFFF00"/>
                </a:solidFill>
                <a:latin typeface="Arial"/>
                <a:ea typeface="Arial"/>
                <a:cs typeface="Arial"/>
                <a:sym typeface="Arial"/>
              </a:rPr>
              <a:t> Oct 2023</a:t>
            </a:r>
            <a:endParaRPr b="0" i="0" sz="1600" u="none" cap="none" strike="noStrike">
              <a:solidFill>
                <a:schemeClr val="dk1"/>
              </a:solidFill>
              <a:latin typeface="Arial"/>
              <a:ea typeface="Arial"/>
              <a:cs typeface="Arial"/>
              <a:sym typeface="Arial"/>
            </a:endParaRPr>
          </a:p>
        </p:txBody>
      </p:sp>
      <p:sp>
        <p:nvSpPr>
          <p:cNvPr id="172" name="Google Shape;172;p9"/>
          <p:cNvSpPr txBox="1"/>
          <p:nvPr/>
        </p:nvSpPr>
        <p:spPr>
          <a:xfrm>
            <a:off x="75465" y="5229412"/>
            <a:ext cx="8889900" cy="939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For week-1 (left panel) </a:t>
            </a:r>
            <a:r>
              <a:rPr b="1" lang="en-US" sz="1100">
                <a:solidFill>
                  <a:schemeClr val="lt1"/>
                </a:solidFill>
              </a:rPr>
              <a:t>the GEFS forecasts indicate a moderate to high chance (over 70%) for rainfall to exceed 50 mm over the Gulf of Guinea region, central and southern Cameroon, Equatorial Guinea, most of Gabon, most of Congo, western and parts of central CAR, parts of northeastern DRC, and parts of south-central Ethiopia. For</a:t>
            </a:r>
            <a:r>
              <a:rPr b="1" i="0" lang="en-US" sz="1100" u="none" cap="none" strike="noStrike">
                <a:solidFill>
                  <a:schemeClr val="lt1"/>
                </a:solidFill>
                <a:latin typeface="Arial"/>
                <a:ea typeface="Arial"/>
                <a:cs typeface="Arial"/>
                <a:sym typeface="Arial"/>
              </a:rPr>
              <a:t> week-2 (right panel), the GEFS forecasts indicate a moderate to high chance (over 70%) for rainfall to exceed 50 mm over eastern and wes</a:t>
            </a:r>
            <a:r>
              <a:rPr b="1" lang="en-US" sz="1100">
                <a:solidFill>
                  <a:schemeClr val="lt1"/>
                </a:solidFill>
              </a:rPr>
              <a:t>tern </a:t>
            </a:r>
            <a:r>
              <a:rPr b="1" i="0" lang="en-US" sz="1100" u="none" cap="none" strike="noStrike">
                <a:solidFill>
                  <a:schemeClr val="lt1"/>
                </a:solidFill>
                <a:latin typeface="Arial"/>
                <a:ea typeface="Arial"/>
                <a:cs typeface="Arial"/>
                <a:sym typeface="Arial"/>
              </a:rPr>
              <a:t>parts of the Gulf of Guinea region, </a:t>
            </a:r>
            <a:r>
              <a:rPr b="1" lang="en-US" sz="1100">
                <a:solidFill>
                  <a:schemeClr val="lt1"/>
                </a:solidFill>
              </a:rPr>
              <a:t>southern Cameroon, Equatorial Guinea, central Congo, parts of western CAR, and east-central DRC.</a:t>
            </a:r>
            <a:endParaRPr b="0" i="0" sz="1400" u="none" cap="none" strike="noStrike">
              <a:solidFill>
                <a:srgbClr val="000000"/>
              </a:solidFill>
              <a:latin typeface="Arial"/>
              <a:ea typeface="Arial"/>
              <a:cs typeface="Arial"/>
              <a:sym typeface="Arial"/>
            </a:endParaRPr>
          </a:p>
        </p:txBody>
      </p:sp>
      <p:sp>
        <p:nvSpPr>
          <p:cNvPr id="173" name="Google Shape;173;p9"/>
          <p:cNvSpPr txBox="1"/>
          <p:nvPr/>
        </p:nvSpPr>
        <p:spPr>
          <a:xfrm>
            <a:off x="416459" y="1519241"/>
            <a:ext cx="39549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03</a:t>
            </a:r>
            <a:r>
              <a:rPr b="1" i="0" lang="en-US" sz="1600" u="none" cap="none" strike="noStrike">
                <a:solidFill>
                  <a:srgbClr val="FFFF00"/>
                </a:solidFill>
                <a:latin typeface="Arial"/>
                <a:ea typeface="Arial"/>
                <a:cs typeface="Arial"/>
                <a:sym typeface="Arial"/>
              </a:rPr>
              <a:t> </a:t>
            </a:r>
            <a:r>
              <a:rPr b="1" lang="en-US" sz="1600">
                <a:solidFill>
                  <a:srgbClr val="FFFF00"/>
                </a:solidFill>
              </a:rPr>
              <a:t>– </a:t>
            </a:r>
            <a:r>
              <a:rPr b="1" i="0" lang="en-US" sz="1600" u="none" cap="none" strike="noStrike">
                <a:solidFill>
                  <a:srgbClr val="FFFF00"/>
                </a:solidFill>
                <a:latin typeface="Arial"/>
                <a:ea typeface="Arial"/>
                <a:cs typeface="Arial"/>
                <a:sym typeface="Arial"/>
              </a:rPr>
              <a:t>0</a:t>
            </a:r>
            <a:r>
              <a:rPr b="1" lang="en-US" sz="1600">
                <a:solidFill>
                  <a:srgbClr val="FFFF00"/>
                </a:solidFill>
              </a:rPr>
              <a:t>9</a:t>
            </a:r>
            <a:r>
              <a:rPr b="1" i="0" lang="en-US" sz="1600" u="none" cap="none" strike="noStrike">
                <a:solidFill>
                  <a:srgbClr val="FFFF00"/>
                </a:solidFill>
                <a:latin typeface="Arial"/>
                <a:ea typeface="Arial"/>
                <a:cs typeface="Arial"/>
                <a:sym typeface="Arial"/>
              </a:rPr>
              <a:t> Oct 2023</a:t>
            </a:r>
            <a:endParaRPr/>
          </a:p>
          <a:p>
            <a:pPr indent="0" lvl="0" marL="0" marR="0" rtl="0" algn="ctr">
              <a:lnSpc>
                <a:spcPct val="100000"/>
              </a:lnSpc>
              <a:spcBef>
                <a:spcPts val="0"/>
              </a:spcBef>
              <a:spcAft>
                <a:spcPts val="0"/>
              </a:spcAft>
              <a:buNone/>
            </a:pPr>
            <a:r>
              <a:t/>
            </a:r>
            <a:endParaRPr b="1" i="0" sz="1600" u="none" cap="none" strike="noStrike">
              <a:solidFill>
                <a:srgbClr val="FFFF00"/>
              </a:solidFill>
              <a:latin typeface="Arial"/>
              <a:ea typeface="Arial"/>
              <a:cs typeface="Arial"/>
              <a:sym typeface="Arial"/>
            </a:endParaRPr>
          </a:p>
        </p:txBody>
      </p:sp>
      <p:pic>
        <p:nvPicPr>
          <p:cNvPr id="174" name="Google Shape;174;p9"/>
          <p:cNvPicPr preferRelativeResize="0"/>
          <p:nvPr/>
        </p:nvPicPr>
        <p:blipFill rotWithShape="1">
          <a:blip r:embed="rId3">
            <a:alphaModFix/>
          </a:blip>
          <a:srcRect b="0" l="0" r="0" t="0"/>
          <a:stretch/>
        </p:blipFill>
        <p:spPr>
          <a:xfrm>
            <a:off x="416459" y="2077083"/>
            <a:ext cx="3982008" cy="2986506"/>
          </a:xfrm>
          <a:prstGeom prst="rect">
            <a:avLst/>
          </a:prstGeom>
          <a:noFill/>
          <a:ln>
            <a:noFill/>
          </a:ln>
        </p:spPr>
      </p:pic>
      <p:pic>
        <p:nvPicPr>
          <p:cNvPr id="175" name="Google Shape;175;p9"/>
          <p:cNvPicPr preferRelativeResize="0"/>
          <p:nvPr/>
        </p:nvPicPr>
        <p:blipFill rotWithShape="1">
          <a:blip r:embed="rId4">
            <a:alphaModFix/>
          </a:blip>
          <a:srcRect b="0" l="0" r="0" t="0"/>
          <a:stretch/>
        </p:blipFill>
        <p:spPr>
          <a:xfrm>
            <a:off x="4681814" y="2076509"/>
            <a:ext cx="3928783" cy="29465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Endalkachew Bekele</dc:creator>
</cp:coreProperties>
</file>