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a:solidFill>
                  <a:schemeClr val="lt1"/>
                </a:solidFill>
              </a:rPr>
              <a:t>2</a:t>
            </a:r>
            <a:r>
              <a:rPr lang="en-US" sz="2800" b="1" dirty="0" smtClean="0">
                <a:solidFill>
                  <a:schemeClr val="lt1"/>
                </a:solidFill>
              </a:rPr>
              <a:t>5 </a:t>
            </a:r>
            <a:r>
              <a:rPr lang="en-US" sz="2800" b="1" dirty="0" smtClean="0">
                <a:solidFill>
                  <a:schemeClr val="lt1"/>
                </a:solidFill>
              </a:rPr>
              <a:t>September </a:t>
            </a:r>
            <a:r>
              <a:rPr lang="en-US" sz="2800" b="1" i="0" u="none" strike="noStrike" cap="none" dirty="0" smtClean="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3256472" cy="33851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26 Sep </a:t>
            </a:r>
            <a:r>
              <a:rPr lang="en-US" sz="1600" b="1" dirty="0">
                <a:solidFill>
                  <a:srgbClr val="FFFF00"/>
                </a:solidFill>
              </a:rPr>
              <a:t>– </a:t>
            </a:r>
            <a:r>
              <a:rPr lang="en-US" sz="1600" b="1" dirty="0" smtClean="0">
                <a:solidFill>
                  <a:srgbClr val="FFFF00"/>
                </a:solidFill>
              </a:rPr>
              <a:t>02 Oct </a:t>
            </a:r>
            <a:r>
              <a:rPr lang="en-US" sz="1600" b="1" dirty="0">
                <a:solidFill>
                  <a:srgbClr val="FFFF00"/>
                </a:solidFill>
              </a:rPr>
              <a:t>2023</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4" cy="4871945"/>
          </a:xfrm>
          <a:prstGeom prst="rect">
            <a:avLst/>
          </a:prstGeom>
          <a:noFill/>
          <a:ln>
            <a:noFill/>
          </a:ln>
        </p:spPr>
      </p:pic>
      <p:sp>
        <p:nvSpPr>
          <p:cNvPr id="8" name="Google Shape;196;p23"/>
          <p:cNvSpPr txBox="1"/>
          <p:nvPr/>
        </p:nvSpPr>
        <p:spPr>
          <a:xfrm>
            <a:off x="4260545" y="1462431"/>
            <a:ext cx="4528500" cy="4339609"/>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a:solidFill>
                  <a:schemeClr val="lt1"/>
                </a:solidFill>
              </a:rPr>
              <a:t>The probabilistic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southern Senegal, much of The Gambia, Guinea-Bissau, Sierra Leone and Liberia, western Guinea-Conakry, central and southern parts of Mali, western Burkina Faso, and southwestern Cote d’Ivoire. The probabilistic forecasts call for above 65% chance for weekly rainfall to be below-normal over southwestern Senegal and much of The Gambia.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southeastern Burkina Faso, northern Ghana, northern and central parts of Togo and Benin, much of Nigeria, northern Cameroon, southern Chad, southwestern Sudan, western Ethiopia, central part of DR Congo, western parts of Rwanda and Burundi, northern part of Angola, eastern and southern parts of South Africa, and southern Mozambique. The probabilistic forecasts call for above 80% chance for weekly rainfall to be above-normal in central part of </a:t>
            </a:r>
            <a:r>
              <a:rPr lang="en-US" sz="1200" b="1" dirty="0" smtClean="0">
                <a:solidFill>
                  <a:schemeClr val="lt1"/>
                </a:solidFill>
              </a:rPr>
              <a:t>Nigeria.</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a:solidFill>
                  <a:srgbClr val="FFFF00"/>
                </a:solidFill>
              </a:rPr>
              <a:t>0</a:t>
            </a:r>
            <a:r>
              <a:rPr lang="en-US" sz="1600" b="1" dirty="0" smtClean="0">
                <a:solidFill>
                  <a:srgbClr val="FFFF00"/>
                </a:solidFill>
              </a:rPr>
              <a:t>3 </a:t>
            </a:r>
            <a:r>
              <a:rPr lang="en-US" sz="1600" b="1" dirty="0" smtClean="0">
                <a:solidFill>
                  <a:srgbClr val="FFFF00"/>
                </a:solidFill>
              </a:rPr>
              <a:t>– </a:t>
            </a:r>
            <a:r>
              <a:rPr lang="en-US" sz="1600" b="1" dirty="0" smtClean="0">
                <a:solidFill>
                  <a:srgbClr val="FFFF00"/>
                </a:solidFill>
              </a:rPr>
              <a:t>09 Oct</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8"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4" cy="4871945"/>
          </a:xfrm>
          <a:prstGeom prst="rect">
            <a:avLst/>
          </a:prstGeom>
          <a:noFill/>
          <a:ln>
            <a:noFill/>
          </a:ln>
        </p:spPr>
      </p:pic>
      <p:sp>
        <p:nvSpPr>
          <p:cNvPr id="9" name="Google Shape;196;p23"/>
          <p:cNvSpPr txBox="1"/>
          <p:nvPr/>
        </p:nvSpPr>
        <p:spPr>
          <a:xfrm>
            <a:off x="4260545" y="1462431"/>
            <a:ext cx="4528500" cy="4524275"/>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southern Senegal, much of the Gambia, Guinea-Bissau, Guinea-Conakry, Sierra Leone, and Burkina Faso, southern Mali, northern Cote d’Ivoire, northern and central parts of Ghana, Togo and Benin, western and central parts of Nigeria, southern Cameroon, and northern part of Gabon. The probabilistic forecasts call for above 65% chance for weekly rainfall to be above-normal in southern Mali, northeastern Ghana, northern Togo and Benin, and west-central Nigeria.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eastern South Sudan, western Ethiopia, central and southern parts of DR Congo, much of Rwanda and Burundi, northwestern Tanzania, and central and southern parts of Uganda. The probabilistic forecasts call for above 65% chance for weekly rainfall to be below-normal over central DR Congo, much of Rwanda and Burundi, and northwestern Tanzania.</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many parts of Sudan, South Sudan and Eritrea, and pockets of northern and western Ethiopia, Uganda and western Kenya and northwestern Tanzania. Rainfall was below-average over central and southern Ethiopia, southwestern Uganda, and pockets of Sudan. In Central Africa, rainfall was above-average over central Congo, parts of Chad and CAR, southern and eastern DRC. Below-average rainfall was observed over much of Cameroon, Equatorial guinea, northern Gabon, northern Congo, pockets of Chad and CAR, and western, central and northern DRC. In West Africa, rainfall was above-average over pockets of over pockets of Senegal, southern Guinea, northern Sierra Leone, northern Liberia, northwestern Cote d’Ivoire, northern Burkina Faso, northeastern Mali, Ghana, Togo, Benin, western Nigeria and pockets of Niger. Below-average rainfall was observed over southern Mauritania, western and central Mali, pockets of Senegal, Liberia and Sierra Leone, parts of Cote d’Ivoire, western Burkina Faso, western Niger, and central and eastern Nigeria.</a:t>
            </a: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eastern Sudan, parts of western and eastern Ethiopia, Uganda, and pockets of southern Kenya and northern Tanzania. Below-average rainfall was observed over parts of southern Sudan. In central Africa, above-average rainfall was observed over pockets of Cameroon, CAR, Congo and DRC. Rainfall was below-average over many parts of Cameroon and CAR, northern Congo, and much of DRC. In West Africa, above-average rainfall was observed over southeastern Senegal, much of Guinea, Sierra Leone, Liberia, southeastern Cote d’Ivoire, pockets of Burkina Faso and Ghana. Rainfall was below-average over many parts of Senegal, western Mali, Cote d’Ivoire, parts of Ghana, southern Benin and much of Nigeria. In southern Africa, rainfall was above-average over the southern portion of South Africa.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smtClean="0">
                <a:solidFill>
                  <a:schemeClr val="lt1"/>
                </a:solidFill>
                <a:latin typeface="Arial"/>
                <a:ea typeface="Arial"/>
                <a:cs typeface="Arial"/>
                <a:sym typeface="Arial"/>
              </a:rPr>
              <a:t>The </a:t>
            </a:r>
            <a:r>
              <a:rPr lang="en-US" sz="1200" b="1" dirty="0">
                <a:solidFill>
                  <a:schemeClr val="lt1"/>
                </a:solidFill>
                <a:latin typeface="Arial"/>
                <a:ea typeface="Arial"/>
                <a:cs typeface="Arial"/>
                <a:sym typeface="Arial"/>
              </a:rPr>
              <a:t>Week-1 outlook calls for above-normal rainfall in southeastern Burkina Faso, northern Ghana, Togo, and Benin, much of Nigeria, southern Chad, northern CAR, northern South Sudan western Ethiopia, northeastern Angola, and southern DRC. In contrast, there is an increased chance for below-normal rainfall over southern Senegal, western Guinea, and pockets of Gabon and Congo. For week-2, there is an increased chance for above-normal rainfall across southern Senegal, Guinea-Bissau, Guinea, southern Mali, northern Cote d’Ivoire, Burkina Faso, central and northern Ghana, Togo, Benin, parts of Nigeria, southern Cameroon and northern Gabon. In contrast, there is an increased chance for below-normal rainfall over eastern CAR, southern and eastern DRC, Rwanda, Burundi, northwestern Tanzania, Uganda, eastern South Sudan, and western Ethiopia.</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4455066"/>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eastern Sudan, parts of western and eastern Ethiopia, Uganda, and pockets of southern Kenya and northern Tanzania. Below-average rainfall was observed over parts of southern Sudan. In central Africa, above-average rainfall was observed over pockets of Cameroon, CAR, Congo and DRC. Rainfall was below-average over many parts of Cameroon and CAR, northern Congo, and much of DRC. In West Africa, above-average rainfall was observed over southeastern Senegal, much of Guinea, Sierra Leone, Liberia, southeastern Cote d’Ivoire, pockets of Burkina Faso and Ghana. Rainfall was below-average over many parts of Senegal, western Mali, Cote d’Ivoire, parts of Ghana, southern Benin and much of Nigeria. In southern Africa, rainfall was above-average over the southern portion of South Africa.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in southeastern Burkina Faso, northern Ghana, Togo, and Benin, much of Nigeria, southern Chad, northern CAR, northern South Sudan western Ethiopia, northeastern Angola, and southern DRC. In contrast, there is an increased chance for below-normal rainfall over southern Senegal, western Guinea, and pockets of Gabon and Congo. For week-2, there is an increased chance for above-normal rainfall across southern Senegal, Guinea-Bissau, Guinea, southern Mali, northern Cote d’Ivoire, Burkina Faso, central and northern Ghana, Togo, Benin, parts of Nigeria, southern Cameroon and northern Gabon. In contrast, there is an increased chance for below-normal rainfall over eastern CAR, southern and eastern DRC, Rwanda, Burundi, northwestern Tanzania, Uganda, eastern South Sudan, and western Ethiopia.</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111511" y="5158806"/>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Sudan, western Ethiopia, </a:t>
            </a:r>
            <a:r>
              <a:rPr lang="en-US" sz="950" b="1" i="0" u="none" strike="noStrike" cap="none" dirty="0" smtClean="0">
                <a:solidFill>
                  <a:schemeClr val="lt1"/>
                </a:solidFill>
                <a:latin typeface="Arial"/>
                <a:ea typeface="Arial"/>
                <a:cs typeface="Arial"/>
                <a:sym typeface="Arial"/>
              </a:rPr>
              <a:t>the far northern South Sudan, northern Uganda, and southwestern Kenya.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many parts of 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central Sudan, eastern </a:t>
            </a:r>
            <a:r>
              <a:rPr lang="en-US" sz="950" b="1" i="0" u="none" strike="noStrike" cap="none" dirty="0" smtClean="0">
                <a:solidFill>
                  <a:schemeClr val="lt1"/>
                </a:solidFill>
                <a:latin typeface="Arial"/>
                <a:ea typeface="Arial"/>
                <a:cs typeface="Arial"/>
                <a:sym typeface="Arial"/>
              </a:rPr>
              <a:t>and southern Ethiopia, parts of northern Somalia, </a:t>
            </a:r>
            <a:r>
              <a:rPr lang="en-US" sz="950" b="1" i="0" u="none" strike="noStrike" cap="none" dirty="0" smtClean="0">
                <a:solidFill>
                  <a:schemeClr val="lt1"/>
                </a:solidFill>
                <a:latin typeface="Arial"/>
                <a:ea typeface="Arial"/>
                <a:cs typeface="Arial"/>
                <a:sym typeface="Arial"/>
              </a:rPr>
              <a:t>pockets of western </a:t>
            </a:r>
            <a:r>
              <a:rPr lang="en-US" sz="950" b="1" i="0" u="none" strike="noStrike" cap="none" dirty="0" smtClean="0">
                <a:solidFill>
                  <a:schemeClr val="lt1"/>
                </a:solidFill>
                <a:latin typeface="Arial"/>
                <a:ea typeface="Arial"/>
                <a:cs typeface="Arial"/>
                <a:sym typeface="Arial"/>
              </a:rPr>
              <a:t>Kenya, and southern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the western portion of South Africa, and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smtClean="0">
                <a:solidFill>
                  <a:schemeClr val="lt1"/>
                </a:solidFill>
                <a:latin typeface="Arial"/>
                <a:ea typeface="Arial"/>
                <a:cs typeface="Arial"/>
                <a:sym typeface="Arial"/>
              </a:rPr>
              <a:t>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Africa, Lesotho,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pockets of </a:t>
            </a:r>
            <a:r>
              <a:rPr lang="en-US" sz="950" b="1" i="0" u="none" strike="noStrike" cap="none" dirty="0" smtClean="0">
                <a:solidFill>
                  <a:schemeClr val="lt1"/>
                </a:solidFill>
                <a:latin typeface="Arial"/>
                <a:ea typeface="Arial"/>
                <a:cs typeface="Arial"/>
                <a:sym typeface="Arial"/>
              </a:rPr>
              <a:t>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many </a:t>
            </a:r>
            <a:r>
              <a:rPr lang="en-US" sz="950" b="1" dirty="0" smtClean="0">
                <a:solidFill>
                  <a:schemeClr val="lt1"/>
                </a:solidFill>
              </a:rPr>
              <a:t>parts of </a:t>
            </a:r>
            <a:r>
              <a:rPr lang="en-US" sz="950" b="1" dirty="0" smtClean="0">
                <a:solidFill>
                  <a:schemeClr val="lt1"/>
                </a:solidFill>
              </a:rPr>
              <a:t>CAR, pockets of </a:t>
            </a:r>
            <a:r>
              <a:rPr lang="en-US" sz="950" b="1" dirty="0" smtClean="0">
                <a:solidFill>
                  <a:schemeClr val="lt1"/>
                </a:solidFill>
              </a:rPr>
              <a:t>Chad, </a:t>
            </a:r>
            <a:r>
              <a:rPr lang="en-US" sz="950" b="1" dirty="0" smtClean="0">
                <a:solidFill>
                  <a:schemeClr val="lt1"/>
                </a:solidFill>
              </a:rPr>
              <a:t>parts of Congo, </a:t>
            </a:r>
            <a:r>
              <a:rPr lang="en-US" sz="950" b="1" dirty="0" smtClean="0">
                <a:solidFill>
                  <a:schemeClr val="lt1"/>
                </a:solidFill>
              </a:rPr>
              <a:t>and </a:t>
            </a:r>
            <a:r>
              <a:rPr lang="en-US" sz="950" b="1" dirty="0" smtClean="0">
                <a:solidFill>
                  <a:schemeClr val="lt1"/>
                </a:solidFill>
              </a:rPr>
              <a:t>western and southern DRC</a:t>
            </a:r>
            <a:r>
              <a:rPr lang="en-US" sz="950" b="1" i="0" u="none" strike="noStrike" cap="none" dirty="0" smtClean="0">
                <a:solidFill>
                  <a:schemeClr val="lt1"/>
                </a:solidFill>
                <a:latin typeface="Arial"/>
                <a:ea typeface="Arial"/>
                <a:cs typeface="Arial"/>
                <a:sym typeface="Arial"/>
              </a:rPr>
              <a:t>. Rainfall was below-average over </a:t>
            </a:r>
            <a:r>
              <a:rPr lang="en-US" sz="950" b="1" i="0" u="none" strike="noStrike" cap="none" dirty="0" smtClean="0">
                <a:solidFill>
                  <a:schemeClr val="lt1"/>
                </a:solidFill>
                <a:latin typeface="Arial"/>
                <a:ea typeface="Arial"/>
                <a:cs typeface="Arial"/>
                <a:sym typeface="Arial"/>
              </a:rPr>
              <a:t>much of </a:t>
            </a:r>
            <a:r>
              <a:rPr lang="en-US" sz="950" b="1" i="0" u="none" strike="noStrike" cap="none" dirty="0" smtClean="0">
                <a:solidFill>
                  <a:schemeClr val="lt1"/>
                </a:solidFill>
                <a:latin typeface="Arial"/>
                <a:ea typeface="Arial"/>
                <a:cs typeface="Arial"/>
                <a:sym typeface="Arial"/>
              </a:rPr>
              <a:t>Cameroon, Equatorial Guinea, northern Gabon, parts of </a:t>
            </a:r>
            <a:r>
              <a:rPr lang="en-US" sz="950" b="1" i="0" u="none" strike="noStrike" cap="none" dirty="0" smtClean="0">
                <a:solidFill>
                  <a:schemeClr val="lt1"/>
                </a:solidFill>
                <a:latin typeface="Arial"/>
                <a:ea typeface="Arial"/>
                <a:cs typeface="Arial"/>
                <a:sym typeface="Arial"/>
              </a:rPr>
              <a:t>central, northeastern </a:t>
            </a:r>
            <a:r>
              <a:rPr lang="en-US" sz="950" b="1" i="0" u="none" strike="noStrike" cap="none" dirty="0" smtClean="0">
                <a:solidFill>
                  <a:schemeClr val="lt1"/>
                </a:solidFill>
                <a:latin typeface="Arial"/>
                <a:ea typeface="Arial"/>
                <a:cs typeface="Arial"/>
                <a:sym typeface="Arial"/>
              </a:rPr>
              <a:t>and eastern DRC, and pockets of  </a:t>
            </a:r>
            <a:r>
              <a:rPr lang="en-US" sz="950" b="1" i="0" u="none" strike="noStrike" cap="none" dirty="0" smtClean="0">
                <a:solidFill>
                  <a:schemeClr val="lt1"/>
                </a:solidFill>
                <a:latin typeface="Arial"/>
                <a:ea typeface="Arial"/>
                <a:cs typeface="Arial"/>
                <a:sym typeface="Arial"/>
              </a:rPr>
              <a:t>CAR, and Chad. </a:t>
            </a:r>
            <a:r>
              <a:rPr lang="en-US" sz="950" b="1" i="0" u="none" strike="noStrike" cap="none" dirty="0" smtClean="0">
                <a:solidFill>
                  <a:schemeClr val="lt1"/>
                </a:solidFill>
                <a:latin typeface="Arial"/>
                <a:ea typeface="Arial"/>
                <a:cs typeface="Arial"/>
                <a:sym typeface="Arial"/>
              </a:rPr>
              <a:t>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Senegal, southern Mauritania, Guinea-Bissau, Guinea, Sierra Leone, </a:t>
            </a:r>
            <a:r>
              <a:rPr lang="en-US" sz="950" b="1" i="0" u="none" strike="noStrike" cap="none" dirty="0" smtClean="0">
                <a:solidFill>
                  <a:schemeClr val="lt1"/>
                </a:solidFill>
                <a:latin typeface="Arial"/>
                <a:ea typeface="Arial"/>
                <a:cs typeface="Arial"/>
                <a:sym typeface="Arial"/>
              </a:rPr>
              <a:t>Liberia</a:t>
            </a:r>
            <a:r>
              <a:rPr lang="en-US" sz="950" b="1" i="0" u="none" strike="noStrike" cap="none" dirty="0" smtClean="0">
                <a:solidFill>
                  <a:schemeClr val="lt1"/>
                </a:solidFill>
                <a:latin typeface="Arial"/>
                <a:ea typeface="Arial"/>
                <a:cs typeface="Arial"/>
                <a:sym typeface="Arial"/>
              </a:rPr>
              <a:t>, northeastern Mali, much of Cote d’Ivoire, pockets of Burkina Faso, much of Ghana, Togo, Benin, parts of </a:t>
            </a:r>
            <a:r>
              <a:rPr lang="en-US" sz="950" b="1" i="0" u="none" strike="noStrike" cap="none" dirty="0" smtClean="0">
                <a:solidFill>
                  <a:schemeClr val="lt1"/>
                </a:solidFill>
                <a:latin typeface="Arial"/>
                <a:ea typeface="Arial"/>
                <a:cs typeface="Arial"/>
                <a:sym typeface="Arial"/>
              </a:rPr>
              <a:t>Niger</a:t>
            </a:r>
            <a:r>
              <a:rPr lang="en-US" sz="950" b="1" i="0" u="none" strike="noStrike" cap="none" dirty="0" smtClean="0">
                <a:solidFill>
                  <a:schemeClr val="lt1"/>
                </a:solidFill>
                <a:latin typeface="Arial"/>
                <a:ea typeface="Arial"/>
                <a:cs typeface="Arial"/>
                <a:sym typeface="Arial"/>
              </a:rPr>
              <a:t>, and western </a:t>
            </a:r>
            <a:r>
              <a:rPr lang="en-US" sz="950" b="1" i="0" u="none" strike="noStrike" cap="none" dirty="0" smtClean="0">
                <a:solidFill>
                  <a:schemeClr val="lt1"/>
                </a:solidFill>
                <a:latin typeface="Arial"/>
                <a:ea typeface="Arial"/>
                <a:cs typeface="Arial"/>
                <a:sym typeface="Arial"/>
              </a:rPr>
              <a:t>Nigeria</a:t>
            </a:r>
            <a:r>
              <a:rPr lang="en-US" sz="950" b="1" i="0" u="none" strike="noStrike" cap="none" dirty="0" smtClean="0">
                <a:solidFill>
                  <a:schemeClr val="lt1"/>
                </a:solidFill>
                <a:latin typeface="Arial"/>
                <a:ea typeface="Arial"/>
                <a:cs typeface="Arial"/>
                <a:sym typeface="Arial"/>
              </a:rPr>
              <a:t>. Below-average rainfall was observed over western, central and northern Mali, </a:t>
            </a:r>
            <a:r>
              <a:rPr lang="en-US" sz="950" b="1" i="0" u="none" strike="noStrike" cap="none" dirty="0" smtClean="0">
                <a:solidFill>
                  <a:schemeClr val="lt1"/>
                </a:solidFill>
                <a:latin typeface="Arial"/>
                <a:ea typeface="Arial"/>
                <a:cs typeface="Arial"/>
                <a:sym typeface="Arial"/>
              </a:rPr>
              <a:t>coastal </a:t>
            </a:r>
            <a:r>
              <a:rPr lang="en-US" sz="950" b="1" i="0" u="none" strike="noStrike" cap="none" dirty="0" smtClean="0">
                <a:solidFill>
                  <a:schemeClr val="lt1"/>
                </a:solidFill>
                <a:latin typeface="Arial"/>
                <a:ea typeface="Arial"/>
                <a:cs typeface="Arial"/>
                <a:sym typeface="Arial"/>
              </a:rPr>
              <a:t>Liberia, pockets of Burkina Faso, parts of Niger, and </a:t>
            </a:r>
            <a:r>
              <a:rPr lang="en-US" sz="950" b="1" i="0" u="none" strike="noStrike" cap="none" dirty="0" smtClean="0">
                <a:solidFill>
                  <a:schemeClr val="lt1"/>
                </a:solidFill>
                <a:latin typeface="Arial"/>
                <a:ea typeface="Arial"/>
                <a:cs typeface="Arial"/>
                <a:sym typeface="Arial"/>
              </a:rPr>
              <a:t>central and eastern </a:t>
            </a:r>
            <a:r>
              <a:rPr lang="en-US" sz="950" b="1" i="0" u="none" strike="noStrike" cap="none" dirty="0" smtClean="0">
                <a:solidFill>
                  <a:schemeClr val="lt1"/>
                </a:solidFill>
                <a:latin typeface="Arial"/>
                <a:ea typeface="Arial"/>
                <a:cs typeface="Arial"/>
                <a:sym typeface="Arial"/>
              </a:rPr>
              <a:t>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144888"/>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many parts of </a:t>
            </a:r>
            <a:r>
              <a:rPr lang="en-US" sz="950" b="1" i="0" u="none" strike="noStrike" cap="none" dirty="0" smtClean="0">
                <a:solidFill>
                  <a:schemeClr val="lt1"/>
                </a:solidFill>
                <a:latin typeface="Arial"/>
                <a:ea typeface="Arial"/>
                <a:cs typeface="Arial"/>
                <a:sym typeface="Arial"/>
              </a:rPr>
              <a:t>Sudan, South Sudan </a:t>
            </a:r>
            <a:r>
              <a:rPr lang="en-US" sz="950" b="1" i="0" u="none" strike="noStrike" cap="none" dirty="0" smtClean="0">
                <a:solidFill>
                  <a:schemeClr val="lt1"/>
                </a:solidFill>
                <a:latin typeface="Arial"/>
                <a:ea typeface="Arial"/>
                <a:cs typeface="Arial"/>
                <a:sym typeface="Arial"/>
              </a:rPr>
              <a:t>and Eritrea, and pockets of </a:t>
            </a:r>
            <a:r>
              <a:rPr lang="en-US" sz="950" b="1" i="0" u="none" strike="noStrike" cap="none" dirty="0" smtClean="0">
                <a:solidFill>
                  <a:schemeClr val="lt1"/>
                </a:solidFill>
                <a:latin typeface="Arial"/>
                <a:ea typeface="Arial"/>
                <a:cs typeface="Arial"/>
                <a:sym typeface="Arial"/>
              </a:rPr>
              <a:t>northern and western Ethiopia, Uganda and western Kenya and northwestern Tanzania.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central and southern Ethiopia, southwestern Uganda, and pockets of Sudan.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central Congo, parts of Chad and CAR, southern and eastern DRC. </a:t>
            </a:r>
            <a:r>
              <a:rPr lang="en-US" sz="950" b="1" i="0" u="none" strike="noStrike" cap="none" dirty="0" smtClean="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much of Cameroon, Equatorial guinea, northern Gabon, northern Congo, pockets of Chad and CAR, and western, central and northern 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pockets of </a:t>
            </a:r>
            <a:r>
              <a:rPr lang="en-US" sz="950" b="1" i="0" u="none" strike="noStrike" cap="none" dirty="0" smtClean="0">
                <a:solidFill>
                  <a:schemeClr val="lt1"/>
                </a:solidFill>
                <a:latin typeface="Arial"/>
                <a:ea typeface="Arial"/>
                <a:cs typeface="Arial"/>
                <a:sym typeface="Arial"/>
              </a:rPr>
              <a:t>over pockets of Senegal, southern Guinea, northern Sierra Leone, northern Liberia, northwestern Cote d’Ivoire, northern Burkina Faso, northeastern Mali, Ghana, Togo, Benin, western Nigeria and pockets of Niger. </a:t>
            </a:r>
            <a:r>
              <a:rPr lang="en-US" sz="950" b="1" i="0" u="none" strike="noStrike" cap="none" dirty="0" smtClean="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southern Mauritania, western and central Mali, pockets of Senegal, Liberia and Sierra Leone, parts of Cote d’Ivoire, western Burkina Faso, western Niger, and central and eastern 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169511"/>
          </a:xfrm>
          <a:prstGeom prst="rect">
            <a:avLst/>
          </a:prstGeom>
          <a:noFill/>
          <a:ln>
            <a:noFill/>
          </a:ln>
        </p:spPr>
        <p:txBody>
          <a:bodyPr spcFirstLastPara="1" wrap="square" lIns="91425" tIns="45700" rIns="91425" bIns="45700" anchor="t" anchorCtr="0">
            <a:spAutoFit/>
          </a:bodyPr>
          <a:lstStyle/>
          <a:p>
            <a:pPr lvl="0" algn="just"/>
            <a:r>
              <a:rPr lang="en-US" sz="1000" b="1" dirty="0">
                <a:solidFill>
                  <a:schemeClr val="lt1"/>
                </a:solidFill>
              </a:rPr>
              <a:t>During the past 7 days, in East Africa, rainfall was above-average </a:t>
            </a:r>
            <a:r>
              <a:rPr lang="en-US" sz="1000" b="1" dirty="0" smtClean="0">
                <a:solidFill>
                  <a:schemeClr val="lt1"/>
                </a:solidFill>
              </a:rPr>
              <a:t>over eastern Sudan, parts of western and eastern Ethiopia, Uganda, and pockets of southern Kenya and northern Tanzania. </a:t>
            </a:r>
            <a:r>
              <a:rPr lang="en-US" sz="1000" b="1" dirty="0">
                <a:solidFill>
                  <a:schemeClr val="lt1"/>
                </a:solidFill>
              </a:rPr>
              <a:t>Below-average rainfall was observed over </a:t>
            </a:r>
            <a:r>
              <a:rPr lang="en-US" sz="1000" b="1" dirty="0" smtClean="0">
                <a:solidFill>
                  <a:schemeClr val="lt1"/>
                </a:solidFill>
              </a:rPr>
              <a:t>parts of southern Sudan</a:t>
            </a:r>
            <a:r>
              <a:rPr lang="en-US" sz="1000" b="1" dirty="0" smtClean="0">
                <a:solidFill>
                  <a:schemeClr val="lt1"/>
                </a:solidFill>
              </a:rPr>
              <a:t>. In central Africa, above-average rainfall was observed over pockets of Cameroon, CAR, Congo and DRC. Rainfall was below-average over many parts of Cameroon and CAR, northern Congo, and much of DRC. In </a:t>
            </a:r>
            <a:r>
              <a:rPr lang="en-US" sz="1000" b="1" dirty="0">
                <a:solidFill>
                  <a:schemeClr val="lt1"/>
                </a:solidFill>
              </a:rPr>
              <a:t>West Africa, above-average rainfall was observed over </a:t>
            </a:r>
            <a:r>
              <a:rPr lang="en-US" sz="1000" b="1" dirty="0" smtClean="0">
                <a:solidFill>
                  <a:schemeClr val="lt1"/>
                </a:solidFill>
              </a:rPr>
              <a:t>southeastern Senegal, much of Guinea, Sierra Leone, Liberia, southeastern Cote d’Ivoire, pockets of Burkina Faso and Ghana. </a:t>
            </a:r>
            <a:r>
              <a:rPr lang="en-US" sz="1000" b="1" dirty="0">
                <a:solidFill>
                  <a:schemeClr val="lt1"/>
                </a:solidFill>
              </a:rPr>
              <a:t>Rainfall was below-average over </a:t>
            </a:r>
            <a:r>
              <a:rPr lang="en-US" sz="1000" b="1" dirty="0" smtClean="0">
                <a:solidFill>
                  <a:schemeClr val="lt1"/>
                </a:solidFill>
              </a:rPr>
              <a:t>many parts of Senegal, western Mali, Cote d’Ivoire, parts of Ghana, southern Benin and much of Nigeria. In southern Africa, rainfall was above-average over the southern portion of South Africa.</a:t>
            </a:r>
            <a:endParaRPr lang="en-US" sz="1000" b="1" dirty="0">
              <a:solidFill>
                <a:schemeClr val="lt1"/>
              </a:solidFill>
            </a:endParaRP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onshore flow was observed over the far western </a:t>
            </a:r>
            <a:r>
              <a:rPr lang="en-US" sz="1200" b="1" dirty="0" smtClean="0">
                <a:solidFill>
                  <a:schemeClr val="lt1"/>
                </a:solidFill>
              </a:rPr>
              <a:t>gulf of Guinea region, which may have contributed to the observed above-average rainfall in the region. </a:t>
            </a:r>
            <a:r>
              <a:rPr lang="en-US" sz="1200" b="1" dirty="0" smtClean="0">
                <a:solidFill>
                  <a:schemeClr val="lt1"/>
                </a:solidFill>
              </a:rPr>
              <a:t>In contrast, the lower-level anomalies were easterly across equatorial Africa.</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rot="208570">
            <a:off x="724155" y="3057851"/>
            <a:ext cx="691817" cy="4166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9;p19"/>
          <p:cNvSpPr/>
          <p:nvPr/>
        </p:nvSpPr>
        <p:spPr>
          <a:xfrm>
            <a:off x="1956816" y="3259721"/>
            <a:ext cx="1289304" cy="615699"/>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097280" y="1472184"/>
            <a:ext cx="557784" cy="2155812"/>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a:off x="1947672" y="823148"/>
            <a:ext cx="3470614" cy="747537"/>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dirty="0">
                <a:solidFill>
                  <a:schemeClr val="lt1"/>
                </a:solidFill>
              </a:rPr>
              <a:t>to </a:t>
            </a:r>
            <a:r>
              <a:rPr lang="en-US" sz="1200" b="1" dirty="0" smtClean="0">
                <a:solidFill>
                  <a:schemeClr val="lt1"/>
                </a:solidFill>
              </a:rPr>
              <a:t>heavy </a:t>
            </a:r>
            <a:r>
              <a:rPr lang="en-US" sz="1200" b="1" dirty="0">
                <a:solidFill>
                  <a:schemeClr val="lt1"/>
                </a:solidFill>
              </a:rPr>
              <a:t>rainfall sustained moisture surpluses over parts of </a:t>
            </a:r>
            <a:r>
              <a:rPr lang="en-US" sz="1200" b="1" dirty="0" smtClean="0">
                <a:solidFill>
                  <a:schemeClr val="lt1"/>
                </a:solidFill>
              </a:rPr>
              <a:t>Senegal (bottom left). </a:t>
            </a:r>
            <a:r>
              <a:rPr lang="en-US" sz="1200" b="1" dirty="0" smtClean="0">
                <a:solidFill>
                  <a:schemeClr val="lt1"/>
                </a:solidFill>
              </a:rPr>
              <a:t>Seasonal total rainfall remained below-average over </a:t>
            </a:r>
            <a:r>
              <a:rPr lang="en-US" sz="1200" b="1" dirty="0" smtClean="0">
                <a:solidFill>
                  <a:schemeClr val="lt1"/>
                </a:solidFill>
              </a:rPr>
              <a:t>western </a:t>
            </a:r>
            <a:r>
              <a:rPr lang="en-US" sz="1200" b="1" dirty="0" smtClean="0">
                <a:solidFill>
                  <a:schemeClr val="lt1"/>
                </a:solidFill>
              </a:rPr>
              <a:t>Mali  </a:t>
            </a:r>
            <a:r>
              <a:rPr lang="en-US" sz="1200" b="1" dirty="0" smtClean="0">
                <a:solidFill>
                  <a:schemeClr val="lt1"/>
                </a:solidFill>
              </a:rPr>
              <a:t>(top right) </a:t>
            </a:r>
            <a:r>
              <a:rPr lang="en-US" sz="1200" b="1" dirty="0" smtClean="0">
                <a:solidFill>
                  <a:schemeClr val="lt1"/>
                </a:solidFill>
              </a:rPr>
              <a:t>and eastern </a:t>
            </a:r>
            <a:r>
              <a:rPr lang="en-US" sz="1200" b="1" dirty="0" smtClean="0">
                <a:solidFill>
                  <a:schemeClr val="lt1"/>
                </a:solidFill>
              </a:rPr>
              <a:t>Nigeria (bottom </a:t>
            </a:r>
            <a:r>
              <a:rPr lang="en-US" sz="1200" b="1" dirty="0" smtClean="0">
                <a:solidFill>
                  <a:schemeClr val="lt1"/>
                </a:solidFill>
              </a:rPr>
              <a:t>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2612308" y="1687148"/>
            <a:ext cx="3061791" cy="194668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a:solidFill>
                  <a:srgbClr val="FFFF00"/>
                </a:solidFill>
              </a:rPr>
              <a:t>0</a:t>
            </a:r>
            <a:r>
              <a:rPr lang="en-US" sz="1600" b="1" i="0" u="none" strike="noStrike" cap="none" dirty="0" smtClean="0">
                <a:solidFill>
                  <a:srgbClr val="FFFF00"/>
                </a:solidFill>
                <a:latin typeface="Arial"/>
                <a:ea typeface="Arial"/>
                <a:cs typeface="Arial"/>
                <a:sym typeface="Arial"/>
              </a:rPr>
              <a:t>3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09 Oct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and week-2 (right panel), 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parts of the Gulf of Guinea region and Central Africa, </a:t>
            </a:r>
            <a:r>
              <a:rPr lang="en-US" sz="1100" b="1" i="0" u="none" strike="noStrike" cap="none" dirty="0" smtClean="0">
                <a:solidFill>
                  <a:schemeClr val="lt1"/>
                </a:solidFill>
                <a:latin typeface="Arial"/>
                <a:ea typeface="Arial"/>
                <a:cs typeface="Arial"/>
                <a:sym typeface="Arial"/>
              </a:rPr>
              <a:t>and </a:t>
            </a:r>
            <a:r>
              <a:rPr lang="en-US" sz="1100" b="1" i="0" u="none" strike="noStrike" cap="none" dirty="0" smtClean="0">
                <a:solidFill>
                  <a:schemeClr val="lt1"/>
                </a:solidFill>
                <a:latin typeface="Arial"/>
                <a:ea typeface="Arial"/>
                <a:cs typeface="Arial"/>
                <a:sym typeface="Arial"/>
              </a:rPr>
              <a:t>southwestern </a:t>
            </a:r>
            <a:r>
              <a:rPr lang="en-US" sz="1100" b="1" i="0" u="none" strike="noStrike" cap="none" dirty="0" smtClean="0">
                <a:solidFill>
                  <a:schemeClr val="lt1"/>
                </a:solidFill>
                <a:latin typeface="Arial"/>
                <a:ea typeface="Arial"/>
                <a:cs typeface="Arial"/>
                <a:sym typeface="Arial"/>
              </a:rPr>
              <a:t>Ethiopia.</a:t>
            </a:r>
            <a:endParaRPr dirty="0"/>
          </a:p>
        </p:txBody>
      </p:sp>
      <p:sp>
        <p:nvSpPr>
          <p:cNvPr id="173" name="Google Shape;173;p21"/>
          <p:cNvSpPr txBox="1"/>
          <p:nvPr/>
        </p:nvSpPr>
        <p:spPr>
          <a:xfrm>
            <a:off x="416459" y="1519241"/>
            <a:ext cx="3954900" cy="584735"/>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26 Sep </a:t>
            </a:r>
            <a:r>
              <a:rPr lang="en-US" sz="1600" b="1" dirty="0">
                <a:solidFill>
                  <a:srgbClr val="FFFF00"/>
                </a:solidFill>
              </a:rPr>
              <a:t>– </a:t>
            </a:r>
            <a:r>
              <a:rPr lang="en-US" sz="1600" b="1" dirty="0" smtClean="0">
                <a:solidFill>
                  <a:srgbClr val="FFFF00"/>
                </a:solidFill>
              </a:rPr>
              <a:t>02 Oct </a:t>
            </a:r>
            <a:r>
              <a:rPr lang="en-US" sz="1600" b="1" dirty="0">
                <a:solidFill>
                  <a:srgbClr val="FFFF00"/>
                </a:solidFill>
              </a:rPr>
              <a:t>2023</a:t>
            </a:r>
          </a:p>
          <a:p>
            <a:pPr lvl="0" algn="ctr">
              <a:buSzPts val="1600"/>
            </a:pPr>
            <a:endParaRPr lang="en-US" sz="1600" b="1" dirty="0">
              <a:solidFill>
                <a:srgbClr val="FFFF00"/>
              </a:solidFil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5452</TotalTime>
  <Words>2078</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198</cp:revision>
  <dcterms:modified xsi:type="dcterms:W3CDTF">2023-09-25T16:36:56Z</dcterms:modified>
</cp:coreProperties>
</file>