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varScale="1">
        <p:scale>
          <a:sx n="64" d="100"/>
          <a:sy n="64" d="100"/>
        </p:scale>
        <p:origin x="48" y="3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18 </a:t>
            </a:r>
            <a:r>
              <a:rPr lang="en-US" sz="2800" b="1" dirty="0" smtClean="0">
                <a:solidFill>
                  <a:schemeClr val="lt1"/>
                </a:solidFill>
              </a:rPr>
              <a:t>September </a:t>
            </a:r>
            <a:r>
              <a:rPr lang="en-US" sz="2800" b="1" i="0" u="none" strike="noStrike" cap="none" dirty="0" smtClean="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3256472" cy="338514"/>
          </a:xfrm>
          <a:prstGeom prst="rect">
            <a:avLst/>
          </a:prstGeom>
          <a:noFill/>
          <a:ln>
            <a:noFill/>
          </a:ln>
        </p:spPr>
        <p:txBody>
          <a:bodyPr spcFirstLastPara="1" wrap="square" lIns="91425" tIns="45700" rIns="91425" bIns="45700" anchor="t" anchorCtr="0">
            <a:spAutoFit/>
          </a:bodyPr>
          <a:lstStyle/>
          <a:p>
            <a:pPr marL="457200" lvl="0" indent="-457200" algn="ctr">
              <a:buSzPts val="1600"/>
            </a:pPr>
            <a:r>
              <a:rPr lang="en-US" sz="1600" b="1" dirty="0" smtClean="0">
                <a:solidFill>
                  <a:srgbClr val="FFFF00"/>
                </a:solidFill>
              </a:rPr>
              <a:t>18</a:t>
            </a:r>
            <a:r>
              <a:rPr lang="en-US" sz="1600" b="1" dirty="0" smtClean="0">
                <a:solidFill>
                  <a:srgbClr val="FFFF00"/>
                </a:solidFill>
              </a:rPr>
              <a:t> </a:t>
            </a:r>
            <a:r>
              <a:rPr lang="en-US" sz="1600" b="1" dirty="0">
                <a:solidFill>
                  <a:srgbClr val="FFFF00"/>
                </a:solidFill>
              </a:rPr>
              <a:t>– </a:t>
            </a:r>
            <a:r>
              <a:rPr lang="en-US" sz="1600" b="1" dirty="0" smtClean="0">
                <a:solidFill>
                  <a:srgbClr val="FFFF00"/>
                </a:solidFill>
              </a:rPr>
              <a:t>24</a:t>
            </a:r>
            <a:r>
              <a:rPr lang="en-US" sz="1600" b="1" dirty="0" smtClean="0">
                <a:solidFill>
                  <a:srgbClr val="FFFF00"/>
                </a:solidFill>
              </a:rPr>
              <a:t> </a:t>
            </a:r>
            <a:r>
              <a:rPr lang="en-US" sz="1600" b="1" dirty="0">
                <a:solidFill>
                  <a:srgbClr val="FFFF00"/>
                </a:solidFill>
              </a:rPr>
              <a:t>September 2023</a:t>
            </a: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7"/>
            <a:ext cx="3764684" cy="4871944"/>
          </a:xfrm>
          <a:prstGeom prst="rect">
            <a:avLst/>
          </a:prstGeom>
          <a:noFill/>
          <a:ln>
            <a:noFill/>
          </a:ln>
        </p:spPr>
      </p:pic>
      <p:sp>
        <p:nvSpPr>
          <p:cNvPr id="8" name="Google Shape;196;p23"/>
          <p:cNvSpPr txBox="1"/>
          <p:nvPr/>
        </p:nvSpPr>
        <p:spPr>
          <a:xfrm>
            <a:off x="4260545" y="1462431"/>
            <a:ext cx="4528500" cy="4154943"/>
          </a:xfrm>
          <a:prstGeom prst="rect">
            <a:avLst/>
          </a:prstGeom>
          <a:noFill/>
          <a:ln>
            <a:noFill/>
          </a:ln>
        </p:spPr>
        <p:txBody>
          <a:bodyPr spcFirstLastPara="1" wrap="square" lIns="91425" tIns="45700" rIns="91425" bIns="45700" anchor="t" anchorCtr="0">
            <a:spAutoFit/>
          </a:bodyPr>
          <a:lstStyle/>
          <a:p>
            <a:pPr marL="457200" lvl="0" indent="-304800" algn="just">
              <a:buClr>
                <a:schemeClr val="lt1"/>
              </a:buClr>
              <a:buSzPts val="1200"/>
              <a:buAutoNum type="arabicPeriod"/>
            </a:pPr>
            <a:r>
              <a:rPr lang="en-US" sz="1200" b="1" dirty="0">
                <a:solidFill>
                  <a:schemeClr val="lt1"/>
                </a:solidFill>
              </a:rPr>
              <a:t>The probabilistic forecasts call for above </a:t>
            </a:r>
            <a:r>
              <a:rPr lang="en-US" sz="1200" b="1" dirty="0" smtClean="0">
                <a:solidFill>
                  <a:schemeClr val="lt1"/>
                </a:solidFill>
              </a:rPr>
              <a:t>50% chance </a:t>
            </a:r>
            <a:r>
              <a:rPr lang="en-US" sz="1200" b="1" dirty="0">
                <a:solidFill>
                  <a:schemeClr val="lt1"/>
                </a:solidFill>
              </a:rPr>
              <a:t>for weekly total rainfall to be </a:t>
            </a:r>
            <a:r>
              <a:rPr lang="en-US" sz="1200" b="1" dirty="0" smtClean="0">
                <a:solidFill>
                  <a:schemeClr val="lt1"/>
                </a:solidFill>
              </a:rPr>
              <a:t>below-normal (below </a:t>
            </a:r>
            <a:r>
              <a:rPr lang="en-US" sz="1200" b="1" dirty="0">
                <a:solidFill>
                  <a:schemeClr val="lt1"/>
                </a:solidFill>
              </a:rPr>
              <a:t>the lower </a:t>
            </a:r>
            <a:r>
              <a:rPr lang="en-US" sz="1200" b="1" dirty="0" err="1">
                <a:solidFill>
                  <a:schemeClr val="lt1"/>
                </a:solidFill>
              </a:rPr>
              <a:t>tercile</a:t>
            </a:r>
            <a:r>
              <a:rPr lang="en-US" sz="1200" b="1" dirty="0">
                <a:solidFill>
                  <a:schemeClr val="lt1"/>
                </a:solidFill>
              </a:rPr>
              <a:t>) over western and </a:t>
            </a:r>
            <a:r>
              <a:rPr lang="en-US" sz="1200" b="1" dirty="0" smtClean="0">
                <a:solidFill>
                  <a:schemeClr val="lt1"/>
                </a:solidFill>
              </a:rPr>
              <a:t>northern Senegal</a:t>
            </a:r>
            <a:r>
              <a:rPr lang="en-US" sz="1200" b="1" dirty="0">
                <a:solidFill>
                  <a:schemeClr val="lt1"/>
                </a:solidFill>
              </a:rPr>
              <a:t>, southern Chad, northern and eastern </a:t>
            </a:r>
            <a:r>
              <a:rPr lang="en-US" sz="1200" b="1" dirty="0" smtClean="0">
                <a:solidFill>
                  <a:schemeClr val="lt1"/>
                </a:solidFill>
              </a:rPr>
              <a:t>CAR, southwest </a:t>
            </a:r>
            <a:r>
              <a:rPr lang="en-US" sz="1200" b="1" dirty="0">
                <a:solidFill>
                  <a:schemeClr val="lt1"/>
                </a:solidFill>
              </a:rPr>
              <a:t>South Sudan, northern </a:t>
            </a:r>
            <a:r>
              <a:rPr lang="en-US" sz="1200" b="1" dirty="0" smtClean="0">
                <a:solidFill>
                  <a:schemeClr val="lt1"/>
                </a:solidFill>
              </a:rPr>
              <a:t>Congo, southwest </a:t>
            </a:r>
            <a:r>
              <a:rPr lang="en-US" sz="1200" b="1" dirty="0">
                <a:solidFill>
                  <a:schemeClr val="lt1"/>
                </a:solidFill>
              </a:rPr>
              <a:t>Cameroon, and eastern South </a:t>
            </a:r>
            <a:r>
              <a:rPr lang="en-US" sz="1200" b="1" dirty="0" smtClean="0">
                <a:solidFill>
                  <a:schemeClr val="lt1"/>
                </a:solidFill>
              </a:rPr>
              <a:t>Africa. There </a:t>
            </a:r>
            <a:r>
              <a:rPr lang="en-US" sz="1200" b="1" dirty="0">
                <a:solidFill>
                  <a:schemeClr val="lt1"/>
                </a:solidFill>
              </a:rPr>
              <a:t>is above 80% chance for rainfall to </a:t>
            </a:r>
            <a:r>
              <a:rPr lang="en-US" sz="1200" b="1" dirty="0" smtClean="0">
                <a:solidFill>
                  <a:schemeClr val="lt1"/>
                </a:solidFill>
              </a:rPr>
              <a:t>be below-normal </a:t>
            </a:r>
            <a:r>
              <a:rPr lang="en-US" sz="1200" b="1" dirty="0">
                <a:solidFill>
                  <a:schemeClr val="lt1"/>
                </a:solidFill>
              </a:rPr>
              <a:t>over pockets of western and </a:t>
            </a:r>
            <a:r>
              <a:rPr lang="en-US" sz="1200" b="1" dirty="0" smtClean="0">
                <a:solidFill>
                  <a:schemeClr val="lt1"/>
                </a:solidFill>
              </a:rPr>
              <a:t>eastern CAR </a:t>
            </a:r>
            <a:r>
              <a:rPr lang="en-US" sz="1200" b="1" dirty="0">
                <a:solidFill>
                  <a:schemeClr val="lt1"/>
                </a:solidFill>
              </a:rPr>
              <a:t>and southwest South Sudan.</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probabilistic forecasts call for above </a:t>
            </a:r>
            <a:r>
              <a:rPr lang="en-US" sz="1200" b="1" dirty="0" smtClean="0">
                <a:solidFill>
                  <a:schemeClr val="lt1"/>
                </a:solidFill>
              </a:rPr>
              <a:t>50% chance </a:t>
            </a:r>
            <a:r>
              <a:rPr lang="en-US" sz="1200" b="1" dirty="0">
                <a:solidFill>
                  <a:schemeClr val="lt1"/>
                </a:solidFill>
              </a:rPr>
              <a:t>for weekly rainfall to be </a:t>
            </a:r>
            <a:r>
              <a:rPr lang="en-US" sz="1200" b="1" dirty="0" smtClean="0">
                <a:solidFill>
                  <a:schemeClr val="lt1"/>
                </a:solidFill>
              </a:rPr>
              <a:t>above-normal (above </a:t>
            </a:r>
            <a:r>
              <a:rPr lang="en-US" sz="1200" b="1" dirty="0">
                <a:solidFill>
                  <a:schemeClr val="lt1"/>
                </a:solidFill>
              </a:rPr>
              <a:t>the upper </a:t>
            </a:r>
            <a:r>
              <a:rPr lang="en-US" sz="1200" b="1" dirty="0" err="1">
                <a:solidFill>
                  <a:schemeClr val="lt1"/>
                </a:solidFill>
              </a:rPr>
              <a:t>tercile</a:t>
            </a:r>
            <a:r>
              <a:rPr lang="en-US" sz="1200" b="1" dirty="0">
                <a:solidFill>
                  <a:schemeClr val="lt1"/>
                </a:solidFill>
              </a:rPr>
              <a:t>) over eastern </a:t>
            </a:r>
            <a:r>
              <a:rPr lang="en-US" sz="1200" b="1" dirty="0" smtClean="0">
                <a:solidFill>
                  <a:schemeClr val="lt1"/>
                </a:solidFill>
              </a:rPr>
              <a:t>Western Sahara</a:t>
            </a:r>
            <a:r>
              <a:rPr lang="en-US" sz="1200" b="1" dirty="0">
                <a:solidFill>
                  <a:schemeClr val="lt1"/>
                </a:solidFill>
              </a:rPr>
              <a:t>, northeast Mauritania, southern parts of </a:t>
            </a:r>
            <a:r>
              <a:rPr lang="en-US" sz="1200" b="1" dirty="0" smtClean="0">
                <a:solidFill>
                  <a:schemeClr val="lt1"/>
                </a:solidFill>
              </a:rPr>
              <a:t>Mali and </a:t>
            </a:r>
            <a:r>
              <a:rPr lang="en-US" sz="1200" b="1" dirty="0">
                <a:solidFill>
                  <a:schemeClr val="lt1"/>
                </a:solidFill>
              </a:rPr>
              <a:t>Burkina Faso, northern parts of Cote </a:t>
            </a:r>
            <a:r>
              <a:rPr lang="en-US" sz="1200" b="1" dirty="0" smtClean="0">
                <a:solidFill>
                  <a:schemeClr val="lt1"/>
                </a:solidFill>
              </a:rPr>
              <a:t>d’Ivoire and </a:t>
            </a:r>
            <a:r>
              <a:rPr lang="en-US" sz="1200" b="1" dirty="0">
                <a:solidFill>
                  <a:schemeClr val="lt1"/>
                </a:solidFill>
              </a:rPr>
              <a:t>Ghana, western-central Nigeria, central </a:t>
            </a:r>
            <a:r>
              <a:rPr lang="en-US" sz="1200" b="1" dirty="0" smtClean="0">
                <a:solidFill>
                  <a:schemeClr val="lt1"/>
                </a:solidFill>
              </a:rPr>
              <a:t>Congo, southern </a:t>
            </a:r>
            <a:r>
              <a:rPr lang="en-US" sz="1200" b="1" dirty="0">
                <a:solidFill>
                  <a:schemeClr val="lt1"/>
                </a:solidFill>
              </a:rPr>
              <a:t>and eastern DRC, central Uganda, </a:t>
            </a:r>
            <a:r>
              <a:rPr lang="en-US" sz="1200" b="1" dirty="0" smtClean="0">
                <a:solidFill>
                  <a:schemeClr val="lt1"/>
                </a:solidFill>
              </a:rPr>
              <a:t>pockets of </a:t>
            </a:r>
            <a:r>
              <a:rPr lang="en-US" sz="1200" b="1" dirty="0">
                <a:solidFill>
                  <a:schemeClr val="lt1"/>
                </a:solidFill>
              </a:rPr>
              <a:t>northeast South Sudan and southeast </a:t>
            </a:r>
            <a:r>
              <a:rPr lang="en-US" sz="1200" b="1" dirty="0" smtClean="0">
                <a:solidFill>
                  <a:schemeClr val="lt1"/>
                </a:solidFill>
              </a:rPr>
              <a:t>Sudan, and </a:t>
            </a:r>
            <a:r>
              <a:rPr lang="en-US" sz="1200" b="1" dirty="0">
                <a:solidFill>
                  <a:schemeClr val="lt1"/>
                </a:solidFill>
              </a:rPr>
              <a:t>western Ethiopia. The probabilistic </a:t>
            </a:r>
            <a:r>
              <a:rPr lang="en-US" sz="1200" b="1" dirty="0" smtClean="0">
                <a:solidFill>
                  <a:schemeClr val="lt1"/>
                </a:solidFill>
              </a:rPr>
              <a:t>forecasts call </a:t>
            </a:r>
            <a:r>
              <a:rPr lang="en-US" sz="1200" b="1" dirty="0">
                <a:solidFill>
                  <a:schemeClr val="lt1"/>
                </a:solidFill>
              </a:rPr>
              <a:t>for above 80% chance for weekly rainfall to </a:t>
            </a:r>
            <a:r>
              <a:rPr lang="en-US" sz="1200" b="1" dirty="0" smtClean="0">
                <a:solidFill>
                  <a:schemeClr val="lt1"/>
                </a:solidFill>
              </a:rPr>
              <a:t>be above-normal </a:t>
            </a:r>
            <a:r>
              <a:rPr lang="en-US" sz="1200" b="1" dirty="0">
                <a:solidFill>
                  <a:schemeClr val="lt1"/>
                </a:solidFill>
              </a:rPr>
              <a:t>in western Ethiopia, southern </a:t>
            </a:r>
            <a:r>
              <a:rPr lang="en-US" sz="1200" b="1" dirty="0" smtClean="0">
                <a:solidFill>
                  <a:schemeClr val="lt1"/>
                </a:solidFill>
              </a:rPr>
              <a:t>DRC, central </a:t>
            </a:r>
            <a:r>
              <a:rPr lang="en-US" sz="1200" b="1" dirty="0">
                <a:solidFill>
                  <a:schemeClr val="lt1"/>
                </a:solidFill>
              </a:rPr>
              <a:t>Uganda, and pockets of central Nigeria.</a:t>
            </a:r>
            <a:endParaRPr lang="en-US" sz="1200" b="1" dirty="0">
              <a:solidFill>
                <a:schemeClr val="l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25</a:t>
            </a:r>
            <a:r>
              <a:rPr lang="en-US" sz="1600" b="1" dirty="0" smtClean="0">
                <a:solidFill>
                  <a:srgbClr val="FFFF00"/>
                </a:solidFill>
              </a:rPr>
              <a:t> September</a:t>
            </a:r>
            <a:r>
              <a:rPr lang="LID8192" sz="1600" b="1" dirty="0" smtClean="0">
                <a:solidFill>
                  <a:srgbClr val="FFFF00"/>
                </a:solidFill>
              </a:rPr>
              <a:t> </a:t>
            </a:r>
            <a:r>
              <a:rPr lang="en-US" sz="1600" b="1" dirty="0" smtClean="0">
                <a:solidFill>
                  <a:srgbClr val="FFFF00"/>
                </a:solidFill>
              </a:rPr>
              <a:t>– 01 October </a:t>
            </a:r>
            <a:r>
              <a:rPr lang="en-US" sz="1600" b="1" i="0" u="none" strike="noStrike" cap="none" dirty="0" smtClean="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pic>
        <p:nvPicPr>
          <p:cNvPr id="8"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7"/>
            <a:ext cx="3764684" cy="4871944"/>
          </a:xfrm>
          <a:prstGeom prst="rect">
            <a:avLst/>
          </a:prstGeom>
          <a:noFill/>
          <a:ln>
            <a:noFill/>
          </a:ln>
        </p:spPr>
      </p:pic>
      <p:sp>
        <p:nvSpPr>
          <p:cNvPr id="9" name="Google Shape;196;p23"/>
          <p:cNvSpPr txBox="1"/>
          <p:nvPr/>
        </p:nvSpPr>
        <p:spPr>
          <a:xfrm>
            <a:off x="4260545" y="1462431"/>
            <a:ext cx="4528500" cy="3970277"/>
          </a:xfrm>
          <a:prstGeom prst="rect">
            <a:avLst/>
          </a:prstGeom>
          <a:noFill/>
          <a:ln>
            <a:noFill/>
          </a:ln>
        </p:spPr>
        <p:txBody>
          <a:bodyPr spcFirstLastPara="1" wrap="square" lIns="91425" tIns="45700" rIns="91425" bIns="45700" anchor="t" anchorCtr="0">
            <a:spAutoFit/>
          </a:bodyPr>
          <a:lstStyle/>
          <a:p>
            <a:pPr marL="457200" lvl="0" indent="-304800" algn="just">
              <a:buClr>
                <a:schemeClr val="lt1"/>
              </a:buClr>
              <a:buSzPts val="1200"/>
              <a:buAutoNum type="arabicPeriod"/>
            </a:pPr>
            <a:r>
              <a:rPr lang="en-US" sz="1200" b="1" dirty="0">
                <a:solidFill>
                  <a:schemeClr val="lt1"/>
                </a:solidFill>
              </a:rPr>
              <a:t>The probabilistic forecasts call for above </a:t>
            </a:r>
            <a:r>
              <a:rPr lang="en-US" sz="1200" b="1" dirty="0" smtClean="0">
                <a:solidFill>
                  <a:schemeClr val="lt1"/>
                </a:solidFill>
              </a:rPr>
              <a:t>50% chance </a:t>
            </a:r>
            <a:r>
              <a:rPr lang="en-US" sz="1200" b="1" dirty="0">
                <a:solidFill>
                  <a:schemeClr val="lt1"/>
                </a:solidFill>
              </a:rPr>
              <a:t>for weekly rainfall to be </a:t>
            </a:r>
            <a:r>
              <a:rPr lang="en-US" sz="1200" b="1" dirty="0" smtClean="0">
                <a:solidFill>
                  <a:schemeClr val="lt1"/>
                </a:solidFill>
              </a:rPr>
              <a:t>below-normal (below </a:t>
            </a:r>
            <a:r>
              <a:rPr lang="en-US" sz="1200" b="1" dirty="0">
                <a:solidFill>
                  <a:schemeClr val="lt1"/>
                </a:solidFill>
              </a:rPr>
              <a:t>the lower </a:t>
            </a:r>
            <a:r>
              <a:rPr lang="en-US" sz="1200" b="1" dirty="0" err="1">
                <a:solidFill>
                  <a:schemeClr val="lt1"/>
                </a:solidFill>
              </a:rPr>
              <a:t>tercile</a:t>
            </a:r>
            <a:r>
              <a:rPr lang="en-US" sz="1200" b="1" dirty="0">
                <a:solidFill>
                  <a:schemeClr val="lt1"/>
                </a:solidFill>
              </a:rPr>
              <a:t>) over </a:t>
            </a:r>
            <a:r>
              <a:rPr lang="en-US" sz="1200" b="1" dirty="0" smtClean="0">
                <a:solidFill>
                  <a:schemeClr val="lt1"/>
                </a:solidFill>
              </a:rPr>
              <a:t>Senegal, Guinea-Bissau</a:t>
            </a:r>
            <a:r>
              <a:rPr lang="en-US" sz="1200" b="1" dirty="0">
                <a:solidFill>
                  <a:schemeClr val="lt1"/>
                </a:solidFill>
              </a:rPr>
              <a:t>, western and northwest </a:t>
            </a:r>
            <a:r>
              <a:rPr lang="en-US" sz="1200" b="1" dirty="0" smtClean="0">
                <a:solidFill>
                  <a:schemeClr val="lt1"/>
                </a:solidFill>
              </a:rPr>
              <a:t>Guinea, Equatorial </a:t>
            </a:r>
            <a:r>
              <a:rPr lang="en-US" sz="1200" b="1" dirty="0">
                <a:solidFill>
                  <a:schemeClr val="lt1"/>
                </a:solidFill>
              </a:rPr>
              <a:t>Guinea, northern Gabon, northeast </a:t>
            </a:r>
            <a:r>
              <a:rPr lang="en-US" sz="1200" b="1" dirty="0" smtClean="0">
                <a:solidFill>
                  <a:schemeClr val="lt1"/>
                </a:solidFill>
              </a:rPr>
              <a:t>and eastern </a:t>
            </a:r>
            <a:r>
              <a:rPr lang="en-US" sz="1200" b="1" dirty="0">
                <a:solidFill>
                  <a:schemeClr val="lt1"/>
                </a:solidFill>
              </a:rPr>
              <a:t>DRC, western parts of Uganda, Rwanda </a:t>
            </a:r>
            <a:r>
              <a:rPr lang="en-US" sz="1200" b="1" dirty="0" smtClean="0">
                <a:solidFill>
                  <a:schemeClr val="lt1"/>
                </a:solidFill>
              </a:rPr>
              <a:t>and Burundi</a:t>
            </a:r>
            <a:r>
              <a:rPr lang="en-US" sz="1200" b="1" dirty="0">
                <a:solidFill>
                  <a:schemeClr val="lt1"/>
                </a:solidFill>
              </a:rPr>
              <a:t>, southeast Ethiopia, and pockets </a:t>
            </a:r>
            <a:r>
              <a:rPr lang="en-US" sz="1200" b="1" dirty="0" smtClean="0">
                <a:solidFill>
                  <a:schemeClr val="lt1"/>
                </a:solidFill>
              </a:rPr>
              <a:t>of western </a:t>
            </a:r>
            <a:r>
              <a:rPr lang="en-US" sz="1200" b="1" dirty="0">
                <a:solidFill>
                  <a:schemeClr val="lt1"/>
                </a:solidFill>
              </a:rPr>
              <a:t>Somalia. The probabilistic forecasts call </a:t>
            </a:r>
            <a:r>
              <a:rPr lang="en-US" sz="1200" b="1" dirty="0" smtClean="0">
                <a:solidFill>
                  <a:schemeClr val="lt1"/>
                </a:solidFill>
              </a:rPr>
              <a:t>for above </a:t>
            </a:r>
            <a:r>
              <a:rPr lang="en-US" sz="1200" b="1" dirty="0">
                <a:solidFill>
                  <a:schemeClr val="lt1"/>
                </a:solidFill>
              </a:rPr>
              <a:t>80% chance for weekly rainfall to </a:t>
            </a:r>
            <a:r>
              <a:rPr lang="en-US" sz="1200" b="1" dirty="0" smtClean="0">
                <a:solidFill>
                  <a:schemeClr val="lt1"/>
                </a:solidFill>
              </a:rPr>
              <a:t>be below-normal </a:t>
            </a:r>
            <a:r>
              <a:rPr lang="en-US" sz="1200" b="1" dirty="0">
                <a:solidFill>
                  <a:schemeClr val="lt1"/>
                </a:solidFill>
              </a:rPr>
              <a:t>over pockets of eastern DRC </a:t>
            </a:r>
            <a:r>
              <a:rPr lang="en-US" sz="1200" b="1" dirty="0" smtClean="0">
                <a:solidFill>
                  <a:schemeClr val="lt1"/>
                </a:solidFill>
              </a:rPr>
              <a:t>and southeast </a:t>
            </a:r>
            <a:r>
              <a:rPr lang="en-US" sz="1200" b="1" dirty="0">
                <a:solidFill>
                  <a:schemeClr val="lt1"/>
                </a:solidFill>
              </a:rPr>
              <a:t>Ethiopia.</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probabilistic forecasts call for above </a:t>
            </a:r>
            <a:r>
              <a:rPr lang="en-US" sz="1200" b="1" dirty="0" smtClean="0">
                <a:solidFill>
                  <a:schemeClr val="lt1"/>
                </a:solidFill>
              </a:rPr>
              <a:t>50% chance </a:t>
            </a:r>
            <a:r>
              <a:rPr lang="en-US" sz="1200" b="1" dirty="0">
                <a:solidFill>
                  <a:schemeClr val="lt1"/>
                </a:solidFill>
              </a:rPr>
              <a:t>for weekly total rainfall to be </a:t>
            </a:r>
            <a:r>
              <a:rPr lang="en-US" sz="1200" b="1" dirty="0" smtClean="0">
                <a:solidFill>
                  <a:schemeClr val="lt1"/>
                </a:solidFill>
              </a:rPr>
              <a:t>above-normal (above </a:t>
            </a:r>
            <a:r>
              <a:rPr lang="en-US" sz="1200" b="1" dirty="0">
                <a:solidFill>
                  <a:schemeClr val="lt1"/>
                </a:solidFill>
              </a:rPr>
              <a:t>the upper </a:t>
            </a:r>
            <a:r>
              <a:rPr lang="en-US" sz="1200" b="1" dirty="0" err="1">
                <a:solidFill>
                  <a:schemeClr val="lt1"/>
                </a:solidFill>
              </a:rPr>
              <a:t>tercile</a:t>
            </a:r>
            <a:r>
              <a:rPr lang="en-US" sz="1200" b="1" dirty="0">
                <a:solidFill>
                  <a:schemeClr val="lt1"/>
                </a:solidFill>
              </a:rPr>
              <a:t>) over eastern Burkina </a:t>
            </a:r>
            <a:r>
              <a:rPr lang="en-US" sz="1200" b="1" dirty="0" smtClean="0">
                <a:solidFill>
                  <a:schemeClr val="lt1"/>
                </a:solidFill>
              </a:rPr>
              <a:t>Faso, central </a:t>
            </a:r>
            <a:r>
              <a:rPr lang="en-US" sz="1200" b="1" dirty="0">
                <a:solidFill>
                  <a:schemeClr val="lt1"/>
                </a:solidFill>
              </a:rPr>
              <a:t>and northeast Nigeria, southeast </a:t>
            </a:r>
            <a:r>
              <a:rPr lang="en-US" sz="1200" b="1" dirty="0" smtClean="0">
                <a:solidFill>
                  <a:schemeClr val="lt1"/>
                </a:solidFill>
              </a:rPr>
              <a:t>Chad, southern </a:t>
            </a:r>
            <a:r>
              <a:rPr lang="en-US" sz="1200" b="1" dirty="0">
                <a:solidFill>
                  <a:schemeClr val="lt1"/>
                </a:solidFill>
              </a:rPr>
              <a:t>Sudan, northern and central </a:t>
            </a:r>
            <a:r>
              <a:rPr lang="en-US" sz="1200" b="1" dirty="0" smtClean="0">
                <a:solidFill>
                  <a:schemeClr val="lt1"/>
                </a:solidFill>
              </a:rPr>
              <a:t>South Sudan</a:t>
            </a:r>
            <a:r>
              <a:rPr lang="en-US" sz="1200" b="1" dirty="0">
                <a:solidFill>
                  <a:schemeClr val="lt1"/>
                </a:solidFill>
              </a:rPr>
              <a:t>, western and northwest Ethiopia, </a:t>
            </a:r>
            <a:r>
              <a:rPr lang="en-US" sz="1200" b="1" dirty="0" smtClean="0">
                <a:solidFill>
                  <a:schemeClr val="lt1"/>
                </a:solidFill>
              </a:rPr>
              <a:t>and southwest </a:t>
            </a:r>
            <a:r>
              <a:rPr lang="en-US" sz="1200" b="1" dirty="0">
                <a:solidFill>
                  <a:schemeClr val="lt1"/>
                </a:solidFill>
              </a:rPr>
              <a:t>DRC. The probabilistic forecasts call </a:t>
            </a:r>
            <a:r>
              <a:rPr lang="en-US" sz="1200" b="1" dirty="0" smtClean="0">
                <a:solidFill>
                  <a:schemeClr val="lt1"/>
                </a:solidFill>
              </a:rPr>
              <a:t>for above </a:t>
            </a:r>
            <a:r>
              <a:rPr lang="en-US" sz="1200" b="1" dirty="0">
                <a:solidFill>
                  <a:schemeClr val="lt1"/>
                </a:solidFill>
              </a:rPr>
              <a:t>80% chance for weekly rainfall to </a:t>
            </a:r>
            <a:r>
              <a:rPr lang="en-US" sz="1200" b="1" dirty="0" smtClean="0">
                <a:solidFill>
                  <a:schemeClr val="lt1"/>
                </a:solidFill>
              </a:rPr>
              <a:t>be above-normal </a:t>
            </a:r>
            <a:r>
              <a:rPr lang="en-US" sz="1200" b="1" dirty="0">
                <a:solidFill>
                  <a:schemeClr val="lt1"/>
                </a:solidFill>
              </a:rPr>
              <a:t>in western Ethiopia, northern </a:t>
            </a:r>
            <a:r>
              <a:rPr lang="en-US" sz="1200" b="1" dirty="0" smtClean="0">
                <a:solidFill>
                  <a:schemeClr val="lt1"/>
                </a:solidFill>
              </a:rPr>
              <a:t>South Sudan</a:t>
            </a:r>
            <a:r>
              <a:rPr lang="en-US" sz="1200" b="1" dirty="0">
                <a:solidFill>
                  <a:schemeClr val="lt1"/>
                </a:solidFill>
              </a:rPr>
              <a:t>, and pockets of southern Sudan.</a:t>
            </a:r>
            <a:endParaRPr lang="en-US" sz="1200" b="1" dirty="0">
              <a:solidFill>
                <a:schemeClr val="l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indent="-285750" algn="just">
              <a:lnSpc>
                <a:spcPct val="90000"/>
              </a:lnSpc>
              <a:spcBef>
                <a:spcPts val="0"/>
              </a:spcBef>
              <a:buClr>
                <a:schemeClr val="lt1"/>
              </a:buClr>
              <a:buSzPts val="900"/>
              <a:buFont typeface="Arial"/>
              <a:buChar char="•"/>
            </a:pPr>
            <a:r>
              <a:rPr lang="en-US" sz="1100" b="1" dirty="0">
                <a:solidFill>
                  <a:schemeClr val="lt1"/>
                </a:solidFill>
                <a:latin typeface="+mj-lt"/>
                <a:ea typeface="Arial"/>
                <a:cs typeface="Arial"/>
                <a:sym typeface="Arial"/>
              </a:rPr>
              <a:t>Over the past 30 days, in East Africa, above-average rainfall was observed over many parts of eastern and southwestern Sudan, Eritrea, pockets of northern Ethiopia, </a:t>
            </a:r>
            <a:r>
              <a:rPr lang="en-US" sz="1100" b="1" dirty="0">
                <a:solidFill>
                  <a:schemeClr val="lt1"/>
                </a:solidFill>
                <a:latin typeface="+mj-lt"/>
              </a:rPr>
              <a:t>southeastern</a:t>
            </a:r>
            <a:r>
              <a:rPr lang="en-US" sz="1100" b="1" dirty="0">
                <a:solidFill>
                  <a:schemeClr val="lt1"/>
                </a:solidFill>
                <a:latin typeface="+mj-lt"/>
                <a:ea typeface="Arial"/>
                <a:cs typeface="Arial"/>
                <a:sym typeface="Arial"/>
              </a:rPr>
              <a:t> and southwestern Kenya, northern Tanzania, eastern Uganda, and southern Burundi. Rainfall was below-average over southeastern Sudan, </a:t>
            </a:r>
            <a:r>
              <a:rPr lang="en-US" sz="1100" b="1" dirty="0">
                <a:solidFill>
                  <a:schemeClr val="lt1"/>
                </a:solidFill>
                <a:latin typeface="+mj-lt"/>
              </a:rPr>
              <a:t>northwestern, northeastern, southeastern, and southwestern</a:t>
            </a:r>
            <a:r>
              <a:rPr lang="en-US" sz="1100" b="1" dirty="0">
                <a:solidFill>
                  <a:schemeClr val="lt1"/>
                </a:solidFill>
                <a:latin typeface="+mj-lt"/>
                <a:ea typeface="Arial"/>
                <a:cs typeface="Arial"/>
                <a:sym typeface="Arial"/>
              </a:rPr>
              <a:t> South Sudan, central and southern Ethiopia, eastern Rwanda, western Uganda, northern Somalia, and parts of northwestern Kenya. In Southern Africa, rainfall was above average over parts of eastern Madagascar and below average over northeastern Angola, much of southern South Africa, Lesotho, and </a:t>
            </a:r>
            <a:r>
              <a:rPr lang="en-US" sz="1100" b="1" dirty="0" err="1">
                <a:solidFill>
                  <a:schemeClr val="lt1"/>
                </a:solidFill>
                <a:latin typeface="+mj-lt"/>
                <a:ea typeface="Arial"/>
                <a:cs typeface="Arial"/>
                <a:sym typeface="Arial"/>
              </a:rPr>
              <a:t>Eswatini</a:t>
            </a:r>
            <a:r>
              <a:rPr lang="en-US" sz="1100" b="1" dirty="0">
                <a:solidFill>
                  <a:schemeClr val="lt1"/>
                </a:solidFill>
                <a:latin typeface="+mj-lt"/>
                <a:ea typeface="Arial"/>
                <a:cs typeface="Arial"/>
                <a:sym typeface="Arial"/>
              </a:rPr>
              <a:t>. In Central Africa, rainfall was above-average over </a:t>
            </a:r>
            <a:r>
              <a:rPr lang="en-US" sz="1100" b="1" dirty="0">
                <a:solidFill>
                  <a:schemeClr val="lt1"/>
                </a:solidFill>
                <a:latin typeface="+mj-lt"/>
              </a:rPr>
              <a:t>central</a:t>
            </a:r>
            <a:r>
              <a:rPr lang="en-US" sz="1100" b="1" dirty="0">
                <a:solidFill>
                  <a:schemeClr val="lt1"/>
                </a:solidFill>
                <a:latin typeface="+mj-lt"/>
                <a:ea typeface="Arial"/>
                <a:cs typeface="Arial"/>
                <a:sym typeface="Arial"/>
              </a:rPr>
              <a:t> Congo, south-</a:t>
            </a:r>
            <a:r>
              <a:rPr lang="en-US" sz="1100" b="1" dirty="0">
                <a:solidFill>
                  <a:schemeClr val="lt1"/>
                </a:solidFill>
                <a:latin typeface="+mj-lt"/>
              </a:rPr>
              <a:t>central </a:t>
            </a:r>
            <a:r>
              <a:rPr lang="en-US" sz="1100" b="1" dirty="0">
                <a:solidFill>
                  <a:schemeClr val="lt1"/>
                </a:solidFill>
                <a:latin typeface="+mj-lt"/>
                <a:ea typeface="Arial"/>
                <a:cs typeface="Arial"/>
                <a:sym typeface="Arial"/>
              </a:rPr>
              <a:t>CAR, pockets of southeastern and southwestern Chad, and northwestern, east-central, and south-central DRC. Below-average rainfall was observed over much of Cameroon, central and southwestern Chad, Equatorial Guinea, northern Gabon, northern Congo, and central, southwestern, and northeastern DRC. In West Africa, rainfall was above-average over pockets of southwestern and central Mauritania, Senegal, southeastern Guinea, western Guinea-Bissau, </a:t>
            </a:r>
            <a:r>
              <a:rPr lang="en-US" sz="1100" b="1" dirty="0">
                <a:solidFill>
                  <a:schemeClr val="lt1"/>
                </a:solidFill>
                <a:latin typeface="+mj-lt"/>
              </a:rPr>
              <a:t>northern Sierra Leone, northeastern and southern Burkina Faso, </a:t>
            </a:r>
            <a:r>
              <a:rPr lang="en-US" sz="1100" b="1" dirty="0">
                <a:solidFill>
                  <a:schemeClr val="lt1"/>
                </a:solidFill>
                <a:latin typeface="+mj-lt"/>
                <a:ea typeface="Arial"/>
                <a:cs typeface="Arial"/>
                <a:sym typeface="Arial"/>
              </a:rPr>
              <a:t>eastern Cote d’Ivoire, south-central and parts of western Niger, Ghana, Togo, central and southern Benin, central Liberia, The Gambia, and parts of western Nigeria. Below-average rainfall was observed over much of Mali, northern Guinea, western and central </a:t>
            </a:r>
            <a:r>
              <a:rPr lang="en-US" sz="1100" b="1" dirty="0">
                <a:solidFill>
                  <a:schemeClr val="lt1"/>
                </a:solidFill>
                <a:latin typeface="+mj-lt"/>
              </a:rPr>
              <a:t>Burkina Faso, most of central and southern Niger, central and southern Sierra Leone, western and eastern Liberia, western Cote d’Ivoire, eastern Guinea-Bissau, northern Benin, southeastern Mauritania, and northern, central, and eastern Nigeria. </a:t>
            </a:r>
            <a:endParaRPr lang="en-US" sz="1100" dirty="0">
              <a:latin typeface="+mj-lt"/>
            </a:endParaRPr>
          </a:p>
          <a:p>
            <a:pPr indent="-285750" algn="just">
              <a:lnSpc>
                <a:spcPct val="90000"/>
              </a:lnSpc>
              <a:spcBef>
                <a:spcPts val="0"/>
              </a:spcBef>
              <a:buClr>
                <a:schemeClr val="lt1"/>
              </a:buClr>
              <a:buSzPts val="900"/>
              <a:buFont typeface="Arial"/>
              <a:buChar char="•"/>
            </a:pPr>
            <a:endParaRPr sz="1100" b="1" dirty="0" smtClean="0">
              <a:solidFill>
                <a:schemeClr val="lt1"/>
              </a:solidFill>
              <a:latin typeface="+mj-lt"/>
              <a:ea typeface="Arial"/>
              <a:cs typeface="Arial"/>
              <a:sym typeface="Arial"/>
            </a:endParaRPr>
          </a:p>
          <a:p>
            <a:pPr indent="-285750" algn="just">
              <a:spcBef>
                <a:spcPts val="0"/>
              </a:spcBef>
              <a:buClr>
                <a:schemeClr val="lt1"/>
              </a:buClr>
              <a:buSzPts val="900"/>
              <a:buFont typeface="Arial"/>
              <a:buChar char="•"/>
            </a:pPr>
            <a:r>
              <a:rPr lang="en-US" sz="1100" b="1" dirty="0">
                <a:solidFill>
                  <a:schemeClr val="lt1"/>
                </a:solidFill>
                <a:latin typeface="+mj-lt"/>
              </a:rPr>
              <a:t>During the past 7 days, in East Africa, rainfall was above-average over southern Sudan, west-central and eastern South Sudan, parts of central Ethiopia, northern and eastern Uganda, southwestern Kenya, and northern Tanzania. Below-average rainfall was observed over parts of southeastern Sudan, north-central South Sudan, and northern and east-central Ethiopia. In Central Africa, rainfall was above-average over parts of central Cameroon, southwestern and east-central Chad, parts of south-central CAR, parts of central and northern Congo, and northwestern and east-central DRC. Below-average rainfall was observed over much of southern Cameroon, southeastern Chad, northwestern Congo, northeastern and central DRC, northern Gabon. Equatorial Guinea, and western and eastern CAR. In West Africa, above-average rainfall was observed over northern and southeastern Senegal, central and eastern Guinea, central and northern Mauritania, northern Sierra Leone, northwestern Liberia, west-central and southeastern Cote d’Ivoire, much of Ghana, Togo, central and southern Benin, south-central Niger, eastern Burkina Faso, and west-central and southwestern Nigeria. Rainfall was below-average over southeastern Mauritania, southwestern Mali, Burkina Faso, southwestern Senegal, western Guinea, Guinea-Bissau, southern Sierra Leone, most of Liberia, north-central Cote d’Ivoire, northern Benin, southwestern Niger, northern and western Burkina Faso, The Gambia, and central and southeastern Nigeria.</a:t>
            </a:r>
          </a:p>
          <a:p>
            <a:pPr indent="-285750" algn="just">
              <a:spcBef>
                <a:spcPts val="0"/>
              </a:spcBef>
              <a:buClr>
                <a:schemeClr val="lt1"/>
              </a:buClr>
              <a:buSzPts val="900"/>
              <a:buFont typeface="Arial"/>
              <a:buChar char="•"/>
            </a:pPr>
            <a:endParaRPr lang="en-US" sz="1100" b="1" dirty="0">
              <a:solidFill>
                <a:schemeClr val="lt1"/>
              </a:solidFill>
              <a:latin typeface="+mj-lt"/>
              <a:ea typeface="Arial"/>
              <a:cs typeface="Arial"/>
              <a:sym typeface="Arial"/>
            </a:endParaRPr>
          </a:p>
          <a:p>
            <a:pPr indent="-285750" algn="just">
              <a:spcBef>
                <a:spcPts val="0"/>
              </a:spcBef>
              <a:buClr>
                <a:schemeClr val="lt1"/>
              </a:buClr>
              <a:buSzPts val="900"/>
              <a:buFont typeface="Arial"/>
              <a:buChar char="•"/>
            </a:pPr>
            <a:r>
              <a:rPr lang="en-US" sz="1100" b="1" dirty="0">
                <a:solidFill>
                  <a:schemeClr val="lt1"/>
                </a:solidFill>
                <a:latin typeface="+mj-lt"/>
              </a:rPr>
              <a:t>The Week-1 outlook calls for above-normal rainfall in the western Gulf of Guinea region, as well as much of central and eastern Africa. This includes primarily western and southern Guinea, Liberia, western Cote d’Ivoire, Sierra Leone, western CAR, Equatorial Guinea, Gabon, Congo, much of DRC, eastern South Sudan, and western and central Ethiopia. In contrast, there is an increased chance for below-normal rainfall across parts of Senegal, south-central Mali, western Burkina Faso, central and eastern portions of the Gulf of Guinea, and northern Cameroon. For week-2, there is an increased chance for above-normal rainfall across central Nigeria, southern Chad, eastern CAR, northeastern DRC, South Sudan, southern Sudan, and western and central Ethiopia. In contrast, there is an increased chance for below-normal rainfall in Equatorial Guinea, Gabon, and most of the Gulf of Guinea region.</a:t>
            </a:r>
          </a:p>
          <a:p>
            <a:pPr indent="-285750" algn="just">
              <a:spcBef>
                <a:spcPts val="0"/>
              </a:spcBef>
              <a:buClr>
                <a:schemeClr val="lt1"/>
              </a:buClr>
              <a:buSzPts val="900"/>
              <a:buFont typeface="Arial"/>
              <a:buChar char="•"/>
            </a:pPr>
            <a:endParaRPr lang="en-US" sz="1100" b="1" dirty="0">
              <a:solidFill>
                <a:schemeClr val="lt1"/>
              </a:solidFill>
              <a:latin typeface="+mj-lt"/>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446904"/>
            <a:ext cx="8583745" cy="5493812"/>
          </a:xfrm>
          <a:prstGeom prst="rect">
            <a:avLst/>
          </a:prstGeom>
        </p:spPr>
        <p:txBody>
          <a:bodyPr wrap="square">
            <a:spAutoFit/>
          </a:bodyPr>
          <a:lstStyle/>
          <a:p>
            <a:pPr marL="457200" indent="-285750" algn="just">
              <a:buClr>
                <a:schemeClr val="lt1"/>
              </a:buClr>
              <a:buSzPts val="900"/>
              <a:buFont typeface="Arial"/>
              <a:buChar char="•"/>
            </a:pPr>
            <a:r>
              <a:rPr lang="en-US" sz="1300" b="1" dirty="0">
                <a:solidFill>
                  <a:schemeClr val="lt1"/>
                </a:solidFill>
              </a:rPr>
              <a:t>During the past 7 days, in East Africa, rainfall was above-average over </a:t>
            </a:r>
            <a:r>
              <a:rPr lang="en-US" sz="1300" b="1" dirty="0" smtClean="0">
                <a:solidFill>
                  <a:schemeClr val="lt1"/>
                </a:solidFill>
              </a:rPr>
              <a:t>southern</a:t>
            </a:r>
            <a:r>
              <a:rPr lang="en-US" sz="1300" b="1" dirty="0" smtClean="0">
                <a:solidFill>
                  <a:schemeClr val="lt1"/>
                </a:solidFill>
              </a:rPr>
              <a:t> </a:t>
            </a:r>
            <a:r>
              <a:rPr lang="en-US" sz="1300" b="1" dirty="0">
                <a:solidFill>
                  <a:schemeClr val="lt1"/>
                </a:solidFill>
              </a:rPr>
              <a:t>Sudan, </a:t>
            </a:r>
            <a:r>
              <a:rPr lang="en-US" sz="1300" b="1" dirty="0" smtClean="0">
                <a:solidFill>
                  <a:schemeClr val="lt1"/>
                </a:solidFill>
              </a:rPr>
              <a:t>west</a:t>
            </a:r>
            <a:r>
              <a:rPr lang="en-US" sz="1300" b="1" dirty="0" smtClean="0">
                <a:solidFill>
                  <a:schemeClr val="lt1"/>
                </a:solidFill>
              </a:rPr>
              <a:t>-central </a:t>
            </a:r>
            <a:r>
              <a:rPr lang="en-US" sz="1300" b="1" dirty="0" smtClean="0">
                <a:solidFill>
                  <a:schemeClr val="lt1"/>
                </a:solidFill>
              </a:rPr>
              <a:t>and </a:t>
            </a:r>
            <a:r>
              <a:rPr lang="en-US" sz="1300" b="1" dirty="0" smtClean="0">
                <a:solidFill>
                  <a:schemeClr val="lt1"/>
                </a:solidFill>
              </a:rPr>
              <a:t>eastern </a:t>
            </a:r>
            <a:r>
              <a:rPr lang="en-US" sz="1300" b="1" dirty="0" smtClean="0">
                <a:solidFill>
                  <a:schemeClr val="lt1"/>
                </a:solidFill>
              </a:rPr>
              <a:t>South Sudan, </a:t>
            </a:r>
            <a:r>
              <a:rPr lang="en-US" sz="1300" b="1" dirty="0" smtClean="0">
                <a:solidFill>
                  <a:schemeClr val="lt1"/>
                </a:solidFill>
              </a:rPr>
              <a:t>parts of central </a:t>
            </a:r>
            <a:r>
              <a:rPr lang="en-US" sz="1300" b="1" dirty="0" smtClean="0">
                <a:solidFill>
                  <a:schemeClr val="lt1"/>
                </a:solidFill>
              </a:rPr>
              <a:t>Ethiopia</a:t>
            </a:r>
            <a:r>
              <a:rPr lang="en-US" sz="1300" b="1" dirty="0" smtClean="0">
                <a:solidFill>
                  <a:schemeClr val="lt1"/>
                </a:solidFill>
              </a:rPr>
              <a:t>, </a:t>
            </a:r>
            <a:r>
              <a:rPr lang="en-US" sz="1300" b="1" dirty="0" smtClean="0">
                <a:solidFill>
                  <a:schemeClr val="lt1"/>
                </a:solidFill>
              </a:rPr>
              <a:t>northern and eastern </a:t>
            </a:r>
            <a:r>
              <a:rPr lang="en-US" sz="1300" b="1" dirty="0" smtClean="0">
                <a:solidFill>
                  <a:schemeClr val="lt1"/>
                </a:solidFill>
              </a:rPr>
              <a:t>Uganda, southwestern Kenya, and northern Tanzania. </a:t>
            </a:r>
            <a:r>
              <a:rPr lang="en-US" sz="1300" b="1" dirty="0">
                <a:solidFill>
                  <a:schemeClr val="lt1"/>
                </a:solidFill>
              </a:rPr>
              <a:t>Below-average rainfall was observed over parts of </a:t>
            </a:r>
            <a:r>
              <a:rPr lang="en-US" sz="1300" b="1" dirty="0" smtClean="0">
                <a:solidFill>
                  <a:schemeClr val="lt1"/>
                </a:solidFill>
              </a:rPr>
              <a:t>southeastern </a:t>
            </a:r>
            <a:r>
              <a:rPr lang="en-US" sz="1300" b="1" dirty="0" smtClean="0">
                <a:solidFill>
                  <a:schemeClr val="lt1"/>
                </a:solidFill>
              </a:rPr>
              <a:t>Sudan, </a:t>
            </a:r>
            <a:r>
              <a:rPr lang="en-US" sz="1300" b="1" dirty="0" smtClean="0">
                <a:solidFill>
                  <a:schemeClr val="lt1"/>
                </a:solidFill>
              </a:rPr>
              <a:t>north-central South </a:t>
            </a:r>
            <a:r>
              <a:rPr lang="en-US" sz="1300" b="1" dirty="0">
                <a:solidFill>
                  <a:schemeClr val="lt1"/>
                </a:solidFill>
              </a:rPr>
              <a:t>Sudan, and </a:t>
            </a:r>
            <a:r>
              <a:rPr lang="en-US" sz="1300" b="1" dirty="0" smtClean="0">
                <a:solidFill>
                  <a:schemeClr val="lt1"/>
                </a:solidFill>
              </a:rPr>
              <a:t>northern and east-central </a:t>
            </a:r>
            <a:r>
              <a:rPr lang="en-US" sz="1300" b="1" dirty="0" smtClean="0">
                <a:solidFill>
                  <a:schemeClr val="lt1"/>
                </a:solidFill>
              </a:rPr>
              <a:t>Ethiopia</a:t>
            </a:r>
            <a:r>
              <a:rPr lang="en-US" sz="1300" b="1" dirty="0">
                <a:solidFill>
                  <a:schemeClr val="lt1"/>
                </a:solidFill>
              </a:rPr>
              <a:t>. In Central Africa, rainfall was above-average over </a:t>
            </a:r>
            <a:r>
              <a:rPr lang="en-US" sz="1300" b="1" dirty="0" smtClean="0">
                <a:solidFill>
                  <a:schemeClr val="lt1"/>
                </a:solidFill>
              </a:rPr>
              <a:t>parts of </a:t>
            </a:r>
            <a:r>
              <a:rPr lang="en-US" sz="1300" b="1" dirty="0" smtClean="0">
                <a:solidFill>
                  <a:schemeClr val="lt1"/>
                </a:solidFill>
              </a:rPr>
              <a:t>central </a:t>
            </a:r>
            <a:r>
              <a:rPr lang="en-US" sz="1300" b="1" dirty="0">
                <a:solidFill>
                  <a:schemeClr val="lt1"/>
                </a:solidFill>
              </a:rPr>
              <a:t>Cameroon, </a:t>
            </a:r>
            <a:r>
              <a:rPr lang="en-US" sz="1300" b="1" dirty="0" smtClean="0">
                <a:solidFill>
                  <a:schemeClr val="lt1"/>
                </a:solidFill>
              </a:rPr>
              <a:t>southwestern and east-central Chad</a:t>
            </a:r>
            <a:r>
              <a:rPr lang="en-US" sz="1300" b="1" dirty="0">
                <a:solidFill>
                  <a:schemeClr val="lt1"/>
                </a:solidFill>
              </a:rPr>
              <a:t>, </a:t>
            </a:r>
            <a:r>
              <a:rPr lang="en-US" sz="1300" b="1" dirty="0" smtClean="0">
                <a:solidFill>
                  <a:schemeClr val="lt1"/>
                </a:solidFill>
              </a:rPr>
              <a:t>parts of </a:t>
            </a:r>
            <a:r>
              <a:rPr lang="en-US" sz="1300" b="1" dirty="0" smtClean="0">
                <a:solidFill>
                  <a:schemeClr val="lt1"/>
                </a:solidFill>
              </a:rPr>
              <a:t>south-central </a:t>
            </a:r>
            <a:r>
              <a:rPr lang="en-US" sz="1300" b="1" dirty="0" smtClean="0">
                <a:solidFill>
                  <a:schemeClr val="lt1"/>
                </a:solidFill>
              </a:rPr>
              <a:t>CAR</a:t>
            </a:r>
            <a:r>
              <a:rPr lang="en-US" sz="1300" b="1" dirty="0">
                <a:solidFill>
                  <a:schemeClr val="lt1"/>
                </a:solidFill>
              </a:rPr>
              <a:t>, </a:t>
            </a:r>
            <a:r>
              <a:rPr lang="en-US" sz="1300" b="1" dirty="0" smtClean="0">
                <a:solidFill>
                  <a:schemeClr val="lt1"/>
                </a:solidFill>
              </a:rPr>
              <a:t>parts of central and northern Congo, </a:t>
            </a:r>
            <a:r>
              <a:rPr lang="en-US" sz="1300" b="1" dirty="0" smtClean="0">
                <a:solidFill>
                  <a:schemeClr val="lt1"/>
                </a:solidFill>
              </a:rPr>
              <a:t>and </a:t>
            </a:r>
            <a:r>
              <a:rPr lang="en-US" sz="1300" b="1" dirty="0" smtClean="0">
                <a:solidFill>
                  <a:schemeClr val="lt1"/>
                </a:solidFill>
              </a:rPr>
              <a:t>northwestern</a:t>
            </a:r>
            <a:r>
              <a:rPr lang="en-US" sz="1300" b="1" dirty="0" smtClean="0">
                <a:solidFill>
                  <a:schemeClr val="lt1"/>
                </a:solidFill>
              </a:rPr>
              <a:t> </a:t>
            </a:r>
            <a:r>
              <a:rPr lang="en-US" sz="1300" b="1" dirty="0" smtClean="0">
                <a:solidFill>
                  <a:schemeClr val="lt1"/>
                </a:solidFill>
              </a:rPr>
              <a:t>and east-central </a:t>
            </a:r>
            <a:r>
              <a:rPr lang="en-US" sz="1300" b="1" dirty="0">
                <a:solidFill>
                  <a:schemeClr val="lt1"/>
                </a:solidFill>
              </a:rPr>
              <a:t>DRC. Below-average rainfall was observed over much of </a:t>
            </a:r>
            <a:r>
              <a:rPr lang="en-US" sz="1300" b="1" dirty="0" smtClean="0">
                <a:solidFill>
                  <a:schemeClr val="lt1"/>
                </a:solidFill>
              </a:rPr>
              <a:t>southern Cameroon</a:t>
            </a:r>
            <a:r>
              <a:rPr lang="en-US" sz="1300" b="1" dirty="0" smtClean="0">
                <a:solidFill>
                  <a:schemeClr val="lt1"/>
                </a:solidFill>
              </a:rPr>
              <a:t>, </a:t>
            </a:r>
            <a:r>
              <a:rPr lang="en-US" sz="1300" b="1" dirty="0" smtClean="0">
                <a:solidFill>
                  <a:schemeClr val="lt1"/>
                </a:solidFill>
              </a:rPr>
              <a:t>southeastern </a:t>
            </a:r>
            <a:r>
              <a:rPr lang="en-US" sz="1300" b="1" dirty="0" smtClean="0">
                <a:solidFill>
                  <a:schemeClr val="lt1"/>
                </a:solidFill>
              </a:rPr>
              <a:t>Chad, </a:t>
            </a:r>
            <a:r>
              <a:rPr lang="en-US" sz="1300" b="1" dirty="0" smtClean="0">
                <a:solidFill>
                  <a:schemeClr val="lt1"/>
                </a:solidFill>
              </a:rPr>
              <a:t>northwestern </a:t>
            </a:r>
            <a:r>
              <a:rPr lang="en-US" sz="1300" b="1" dirty="0" smtClean="0">
                <a:solidFill>
                  <a:schemeClr val="lt1"/>
                </a:solidFill>
              </a:rPr>
              <a:t>Congo, </a:t>
            </a:r>
            <a:r>
              <a:rPr lang="en-US" sz="1300" b="1" dirty="0" smtClean="0">
                <a:solidFill>
                  <a:schemeClr val="lt1"/>
                </a:solidFill>
              </a:rPr>
              <a:t>northeastern </a:t>
            </a:r>
            <a:r>
              <a:rPr lang="en-US" sz="1300" b="1" dirty="0" smtClean="0">
                <a:solidFill>
                  <a:schemeClr val="lt1"/>
                </a:solidFill>
              </a:rPr>
              <a:t>and central DRC, </a:t>
            </a:r>
            <a:r>
              <a:rPr lang="en-US" sz="1300" b="1" dirty="0" smtClean="0">
                <a:solidFill>
                  <a:schemeClr val="lt1"/>
                </a:solidFill>
              </a:rPr>
              <a:t>northern Gabon. Equatorial </a:t>
            </a:r>
            <a:r>
              <a:rPr lang="en-US" sz="1300" b="1" dirty="0" smtClean="0">
                <a:solidFill>
                  <a:schemeClr val="lt1"/>
                </a:solidFill>
              </a:rPr>
              <a:t>Guinea, </a:t>
            </a:r>
            <a:r>
              <a:rPr lang="en-US" sz="1300" b="1" dirty="0" smtClean="0">
                <a:solidFill>
                  <a:schemeClr val="lt1"/>
                </a:solidFill>
              </a:rPr>
              <a:t>and </a:t>
            </a:r>
            <a:r>
              <a:rPr lang="en-US" sz="1300" b="1" dirty="0" smtClean="0">
                <a:solidFill>
                  <a:schemeClr val="lt1"/>
                </a:solidFill>
              </a:rPr>
              <a:t>western and </a:t>
            </a:r>
            <a:r>
              <a:rPr lang="en-US" sz="1300" b="1" dirty="0" smtClean="0">
                <a:solidFill>
                  <a:schemeClr val="lt1"/>
                </a:solidFill>
              </a:rPr>
              <a:t>eastern </a:t>
            </a:r>
            <a:r>
              <a:rPr lang="en-US" sz="1300" b="1" dirty="0" smtClean="0">
                <a:solidFill>
                  <a:schemeClr val="lt1"/>
                </a:solidFill>
              </a:rPr>
              <a:t>CAR. </a:t>
            </a:r>
            <a:r>
              <a:rPr lang="en-US" sz="1300" b="1" dirty="0">
                <a:solidFill>
                  <a:schemeClr val="lt1"/>
                </a:solidFill>
              </a:rPr>
              <a:t>In West Africa, above-average rainfall was observed over </a:t>
            </a:r>
            <a:r>
              <a:rPr lang="en-US" sz="1300" b="1" dirty="0" smtClean="0">
                <a:solidFill>
                  <a:schemeClr val="lt1"/>
                </a:solidFill>
              </a:rPr>
              <a:t>northern and southeastern </a:t>
            </a:r>
            <a:r>
              <a:rPr lang="en-US" sz="1300" b="1" dirty="0" smtClean="0">
                <a:solidFill>
                  <a:schemeClr val="lt1"/>
                </a:solidFill>
              </a:rPr>
              <a:t>Senegal</a:t>
            </a:r>
            <a:r>
              <a:rPr lang="en-US" sz="1300" b="1" dirty="0" smtClean="0">
                <a:solidFill>
                  <a:schemeClr val="lt1"/>
                </a:solidFill>
              </a:rPr>
              <a:t>, </a:t>
            </a:r>
            <a:r>
              <a:rPr lang="en-US" sz="1300" b="1" dirty="0" smtClean="0">
                <a:solidFill>
                  <a:schemeClr val="lt1"/>
                </a:solidFill>
              </a:rPr>
              <a:t>central and eastern </a:t>
            </a:r>
            <a:r>
              <a:rPr lang="en-US" sz="1300" b="1" dirty="0" smtClean="0">
                <a:solidFill>
                  <a:schemeClr val="lt1"/>
                </a:solidFill>
              </a:rPr>
              <a:t>Guinea, </a:t>
            </a:r>
            <a:r>
              <a:rPr lang="en-US" sz="1300" b="1" dirty="0" smtClean="0">
                <a:solidFill>
                  <a:schemeClr val="lt1"/>
                </a:solidFill>
              </a:rPr>
              <a:t>central and northern Mauritania, </a:t>
            </a:r>
            <a:r>
              <a:rPr lang="en-US" sz="1300" b="1" dirty="0" smtClean="0">
                <a:solidFill>
                  <a:schemeClr val="lt1"/>
                </a:solidFill>
              </a:rPr>
              <a:t>northern Sierra Leone, </a:t>
            </a:r>
            <a:r>
              <a:rPr lang="en-US" sz="1300" b="1" dirty="0" smtClean="0">
                <a:solidFill>
                  <a:schemeClr val="lt1"/>
                </a:solidFill>
              </a:rPr>
              <a:t>northwestern </a:t>
            </a:r>
            <a:r>
              <a:rPr lang="en-US" sz="1300" b="1" dirty="0" smtClean="0">
                <a:solidFill>
                  <a:schemeClr val="lt1"/>
                </a:solidFill>
              </a:rPr>
              <a:t>Liberia, </a:t>
            </a:r>
            <a:r>
              <a:rPr lang="en-US" sz="1300" b="1" dirty="0" smtClean="0">
                <a:solidFill>
                  <a:schemeClr val="lt1"/>
                </a:solidFill>
              </a:rPr>
              <a:t>west-central and southeastern</a:t>
            </a:r>
            <a:r>
              <a:rPr lang="en-US" sz="1300" b="1" dirty="0" smtClean="0">
                <a:solidFill>
                  <a:schemeClr val="lt1"/>
                </a:solidFill>
              </a:rPr>
              <a:t> </a:t>
            </a:r>
            <a:r>
              <a:rPr lang="en-US" sz="1300" b="1" dirty="0" smtClean="0">
                <a:solidFill>
                  <a:schemeClr val="lt1"/>
                </a:solidFill>
              </a:rPr>
              <a:t>Cote d’Ivoire, much of Ghana, </a:t>
            </a:r>
            <a:r>
              <a:rPr lang="en-US" sz="1300" b="1" dirty="0" smtClean="0">
                <a:solidFill>
                  <a:schemeClr val="lt1"/>
                </a:solidFill>
              </a:rPr>
              <a:t>Togo</a:t>
            </a:r>
            <a:r>
              <a:rPr lang="en-US" sz="1300" b="1" dirty="0" smtClean="0">
                <a:solidFill>
                  <a:schemeClr val="lt1"/>
                </a:solidFill>
              </a:rPr>
              <a:t>, </a:t>
            </a:r>
            <a:r>
              <a:rPr lang="en-US" sz="1300" b="1" dirty="0" smtClean="0">
                <a:solidFill>
                  <a:schemeClr val="lt1"/>
                </a:solidFill>
              </a:rPr>
              <a:t>central and southern </a:t>
            </a:r>
            <a:r>
              <a:rPr lang="en-US" sz="1300" b="1" dirty="0" smtClean="0">
                <a:solidFill>
                  <a:schemeClr val="lt1"/>
                </a:solidFill>
              </a:rPr>
              <a:t>Benin, </a:t>
            </a:r>
            <a:r>
              <a:rPr lang="en-US" sz="1300" b="1" dirty="0" smtClean="0">
                <a:solidFill>
                  <a:schemeClr val="lt1"/>
                </a:solidFill>
              </a:rPr>
              <a:t>south-central Niger, eastern Burkina Faso, and west-central and southwestern Nigeria. </a:t>
            </a:r>
            <a:r>
              <a:rPr lang="en-US" sz="1300" b="1" dirty="0" smtClean="0">
                <a:solidFill>
                  <a:schemeClr val="lt1"/>
                </a:solidFill>
              </a:rPr>
              <a:t>Rainfall </a:t>
            </a:r>
            <a:r>
              <a:rPr lang="en-US" sz="1300" b="1" dirty="0">
                <a:solidFill>
                  <a:schemeClr val="lt1"/>
                </a:solidFill>
              </a:rPr>
              <a:t>was below-average over </a:t>
            </a:r>
            <a:r>
              <a:rPr lang="en-US" sz="1300" b="1" dirty="0" smtClean="0">
                <a:solidFill>
                  <a:schemeClr val="lt1"/>
                </a:solidFill>
              </a:rPr>
              <a:t>southeastern Mauritania, southwestern Mali, Burkina Faso, </a:t>
            </a:r>
            <a:r>
              <a:rPr lang="en-US" sz="1300" b="1" dirty="0" smtClean="0">
                <a:solidFill>
                  <a:schemeClr val="lt1"/>
                </a:solidFill>
              </a:rPr>
              <a:t>southwestern Senegal, western Guinea, Guinea-Bissau</a:t>
            </a:r>
            <a:r>
              <a:rPr lang="en-US" sz="1300" b="1" dirty="0" smtClean="0">
                <a:solidFill>
                  <a:schemeClr val="lt1"/>
                </a:solidFill>
              </a:rPr>
              <a:t>, southern Sierra </a:t>
            </a:r>
            <a:r>
              <a:rPr lang="en-US" sz="1300" b="1" dirty="0" smtClean="0">
                <a:solidFill>
                  <a:schemeClr val="lt1"/>
                </a:solidFill>
              </a:rPr>
              <a:t>Leone, most of Liberia</a:t>
            </a:r>
            <a:r>
              <a:rPr lang="en-US" sz="1300" b="1" dirty="0" smtClean="0">
                <a:solidFill>
                  <a:schemeClr val="lt1"/>
                </a:solidFill>
              </a:rPr>
              <a:t>, </a:t>
            </a:r>
            <a:r>
              <a:rPr lang="en-US" sz="1300" b="1" dirty="0" smtClean="0">
                <a:solidFill>
                  <a:schemeClr val="lt1"/>
                </a:solidFill>
              </a:rPr>
              <a:t>north-central </a:t>
            </a:r>
            <a:r>
              <a:rPr lang="en-US" sz="1300" b="1" dirty="0" smtClean="0">
                <a:solidFill>
                  <a:schemeClr val="lt1"/>
                </a:solidFill>
              </a:rPr>
              <a:t>Cote d’Ivoire, </a:t>
            </a:r>
            <a:r>
              <a:rPr lang="en-US" sz="1300" b="1" dirty="0" smtClean="0">
                <a:solidFill>
                  <a:schemeClr val="lt1"/>
                </a:solidFill>
              </a:rPr>
              <a:t>northern </a:t>
            </a:r>
            <a:r>
              <a:rPr lang="en-US" sz="1300" b="1" dirty="0" smtClean="0">
                <a:solidFill>
                  <a:schemeClr val="lt1"/>
                </a:solidFill>
              </a:rPr>
              <a:t>Benin, </a:t>
            </a:r>
            <a:r>
              <a:rPr lang="en-US" sz="1300" b="1" dirty="0" smtClean="0">
                <a:solidFill>
                  <a:schemeClr val="lt1"/>
                </a:solidFill>
              </a:rPr>
              <a:t>south</a:t>
            </a:r>
            <a:r>
              <a:rPr lang="en-US" sz="1300" b="1" dirty="0" smtClean="0">
                <a:solidFill>
                  <a:schemeClr val="lt1"/>
                </a:solidFill>
              </a:rPr>
              <a:t>western </a:t>
            </a:r>
            <a:r>
              <a:rPr lang="en-US" sz="1300" b="1" dirty="0" smtClean="0">
                <a:solidFill>
                  <a:schemeClr val="lt1"/>
                </a:solidFill>
              </a:rPr>
              <a:t>Niger, </a:t>
            </a:r>
            <a:r>
              <a:rPr lang="en-US" sz="1300" b="1" dirty="0" smtClean="0">
                <a:solidFill>
                  <a:schemeClr val="lt1"/>
                </a:solidFill>
              </a:rPr>
              <a:t>northern and western Burkina Faso, The Gambia, and </a:t>
            </a:r>
            <a:r>
              <a:rPr lang="en-US" sz="1300" b="1" dirty="0" smtClean="0">
                <a:solidFill>
                  <a:schemeClr val="lt1"/>
                </a:solidFill>
              </a:rPr>
              <a:t>central and southeastern </a:t>
            </a:r>
            <a:r>
              <a:rPr lang="en-US" sz="1300" b="1" dirty="0" smtClean="0">
                <a:solidFill>
                  <a:schemeClr val="lt1"/>
                </a:solidFill>
              </a:rPr>
              <a:t>Nigeria</a:t>
            </a:r>
            <a:r>
              <a:rPr lang="en-US" sz="1300" b="1" dirty="0" smtClean="0">
                <a:solidFill>
                  <a:schemeClr val="lt1"/>
                </a:solidFill>
              </a:rPr>
              <a:t>.</a:t>
            </a:r>
            <a:endParaRPr lang="en-US" sz="1300" b="1" dirty="0">
              <a:solidFill>
                <a:schemeClr val="lt1"/>
              </a:solidFill>
            </a:endParaRPr>
          </a:p>
          <a:p>
            <a:pPr marL="457200" indent="-285750" algn="just">
              <a:buClr>
                <a:schemeClr val="lt1"/>
              </a:buClr>
              <a:buSzPts val="900"/>
              <a:buFont typeface="Arial"/>
              <a:buChar char="•"/>
            </a:pPr>
            <a:endParaRPr lang="en-US" sz="1300" b="1" dirty="0">
              <a:solidFill>
                <a:schemeClr val="lt1"/>
              </a:solidFill>
            </a:endParaRPr>
          </a:p>
          <a:p>
            <a:pPr marL="457200" indent="-285750" algn="just">
              <a:buClr>
                <a:schemeClr val="lt1"/>
              </a:buClr>
              <a:buSzPts val="900"/>
              <a:buFont typeface="Arial"/>
              <a:buChar char="•"/>
            </a:pPr>
            <a:r>
              <a:rPr lang="en-US" sz="1300" b="1" dirty="0">
                <a:solidFill>
                  <a:schemeClr val="lt1"/>
                </a:solidFill>
              </a:rPr>
              <a:t>The Week-1 outlook calls for above-normal rainfall in </a:t>
            </a:r>
            <a:r>
              <a:rPr lang="en-US" sz="1300" b="1" dirty="0" smtClean="0">
                <a:solidFill>
                  <a:schemeClr val="lt1"/>
                </a:solidFill>
              </a:rPr>
              <a:t>the </a:t>
            </a:r>
            <a:r>
              <a:rPr lang="en-US" sz="1300" b="1" dirty="0" smtClean="0">
                <a:solidFill>
                  <a:schemeClr val="lt1"/>
                </a:solidFill>
              </a:rPr>
              <a:t>western</a:t>
            </a:r>
            <a:r>
              <a:rPr lang="en-US" sz="1300" b="1" dirty="0" smtClean="0">
                <a:solidFill>
                  <a:schemeClr val="lt1"/>
                </a:solidFill>
              </a:rPr>
              <a:t> </a:t>
            </a:r>
            <a:r>
              <a:rPr lang="en-US" sz="1300" b="1" dirty="0" smtClean="0">
                <a:solidFill>
                  <a:schemeClr val="lt1"/>
                </a:solidFill>
              </a:rPr>
              <a:t>Gulf of Guinea region, as well as much of central </a:t>
            </a:r>
            <a:r>
              <a:rPr lang="en-US" sz="1300" b="1" dirty="0" smtClean="0">
                <a:solidFill>
                  <a:schemeClr val="lt1"/>
                </a:solidFill>
              </a:rPr>
              <a:t>and eastern Africa</a:t>
            </a:r>
            <a:r>
              <a:rPr lang="en-US" sz="1300" b="1" dirty="0" smtClean="0">
                <a:solidFill>
                  <a:schemeClr val="lt1"/>
                </a:solidFill>
              </a:rPr>
              <a:t>. This includes primarily </a:t>
            </a:r>
            <a:r>
              <a:rPr lang="en-US" sz="1300" b="1" dirty="0" smtClean="0">
                <a:solidFill>
                  <a:schemeClr val="lt1"/>
                </a:solidFill>
              </a:rPr>
              <a:t>western and southern Guinea, Liberia, western Cote d’Ivoire, Sierra Leone, western CAR, Equatorial Guinea, Gabon, Congo, much of DRC, eastern South Sudan, and western and central Ethiopia. In </a:t>
            </a:r>
            <a:r>
              <a:rPr lang="en-US" sz="1300" b="1" dirty="0">
                <a:solidFill>
                  <a:schemeClr val="lt1"/>
                </a:solidFill>
              </a:rPr>
              <a:t>contrast, there is an increased chance for below-normal rainfall across </a:t>
            </a:r>
            <a:r>
              <a:rPr lang="en-US" sz="1300" b="1" dirty="0" smtClean="0">
                <a:solidFill>
                  <a:schemeClr val="lt1"/>
                </a:solidFill>
              </a:rPr>
              <a:t>parts </a:t>
            </a:r>
            <a:r>
              <a:rPr lang="en-US" sz="1300" b="1" dirty="0" smtClean="0">
                <a:solidFill>
                  <a:schemeClr val="lt1"/>
                </a:solidFill>
              </a:rPr>
              <a:t>of Senegal, </a:t>
            </a:r>
            <a:r>
              <a:rPr lang="en-US" sz="1300" b="1" dirty="0" smtClean="0">
                <a:solidFill>
                  <a:schemeClr val="lt1"/>
                </a:solidFill>
              </a:rPr>
              <a:t>south-central Mali, western Burkina Faso, central and eastern portions of the Gulf of Guinea, and northern Cameroon. </a:t>
            </a:r>
            <a:r>
              <a:rPr lang="en-US" sz="1300" b="1" dirty="0">
                <a:solidFill>
                  <a:schemeClr val="lt1"/>
                </a:solidFill>
              </a:rPr>
              <a:t>For week-2, there is an increased chance for above-normal rainfall across </a:t>
            </a:r>
            <a:r>
              <a:rPr lang="en-US" sz="1300" b="1" dirty="0" smtClean="0">
                <a:solidFill>
                  <a:schemeClr val="lt1"/>
                </a:solidFill>
              </a:rPr>
              <a:t>central Nigeria, southern Chad, eastern CAR, northeastern DRC, South Sudan, southern Sudan, and western and central Ethiopia. </a:t>
            </a:r>
            <a:r>
              <a:rPr lang="en-US" sz="1300" b="1" dirty="0">
                <a:solidFill>
                  <a:schemeClr val="lt1"/>
                </a:solidFill>
              </a:rPr>
              <a:t>In contrast, there is an increased chance for below-normal rainfall </a:t>
            </a:r>
            <a:r>
              <a:rPr lang="en-US" sz="1300" b="1" dirty="0" smtClean="0">
                <a:solidFill>
                  <a:schemeClr val="lt1"/>
                </a:solidFill>
              </a:rPr>
              <a:t>in Equatorial Guinea, Gabon, and </a:t>
            </a:r>
            <a:r>
              <a:rPr lang="en-US" sz="1300" b="1" dirty="0" smtClean="0">
                <a:solidFill>
                  <a:schemeClr val="lt1"/>
                </a:solidFill>
              </a:rPr>
              <a:t>most of the Gulf of Guinea region</a:t>
            </a:r>
            <a:r>
              <a:rPr lang="en-US" sz="1300" b="1" dirty="0" smtClean="0">
                <a:solidFill>
                  <a:schemeClr val="lt1"/>
                </a:solidFill>
              </a:rPr>
              <a:t>.</a:t>
            </a:r>
            <a:endParaRPr lang="en-US" sz="130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111511" y="5099046"/>
            <a:ext cx="8991600" cy="180276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90 days, in East Africa, above-average rainfall was observed over </a:t>
            </a:r>
            <a:r>
              <a:rPr lang="en-US" sz="950" b="1" i="0" u="none" strike="noStrike" cap="none" dirty="0" smtClean="0">
                <a:solidFill>
                  <a:schemeClr val="lt1"/>
                </a:solidFill>
                <a:latin typeface="Arial"/>
                <a:ea typeface="Arial"/>
                <a:cs typeface="Arial"/>
                <a:sym typeface="Arial"/>
              </a:rPr>
              <a:t>many parts of Sudan, western Ethiopia, </a:t>
            </a:r>
            <a:r>
              <a:rPr lang="en-US" sz="950" b="1" dirty="0" smtClean="0">
                <a:solidFill>
                  <a:schemeClr val="lt1"/>
                </a:solidFill>
              </a:rPr>
              <a:t>western </a:t>
            </a:r>
            <a:r>
              <a:rPr lang="en-US" sz="950" b="1" i="0" u="none" strike="noStrike" cap="none" dirty="0" smtClean="0">
                <a:solidFill>
                  <a:schemeClr val="lt1"/>
                </a:solidFill>
                <a:latin typeface="Arial"/>
                <a:ea typeface="Arial"/>
                <a:cs typeface="Arial"/>
                <a:sym typeface="Arial"/>
              </a:rPr>
              <a:t>Eritrea, </a:t>
            </a:r>
            <a:r>
              <a:rPr lang="en-US" sz="950" b="1" dirty="0" smtClean="0">
                <a:solidFill>
                  <a:schemeClr val="lt1"/>
                </a:solidFill>
              </a:rPr>
              <a:t>northeastern and northwestern</a:t>
            </a:r>
            <a:r>
              <a:rPr lang="en-US" sz="950" b="1" i="0" u="none" strike="noStrike" cap="none" dirty="0" smtClean="0">
                <a:solidFill>
                  <a:schemeClr val="lt1"/>
                </a:solidFill>
                <a:latin typeface="Arial"/>
                <a:ea typeface="Arial"/>
                <a:cs typeface="Arial"/>
                <a:sym typeface="Arial"/>
              </a:rPr>
              <a:t> South Sudan, </a:t>
            </a:r>
            <a:r>
              <a:rPr lang="en-US" sz="950" b="1" i="0" u="none" strike="noStrike" cap="none" dirty="0">
                <a:solidFill>
                  <a:schemeClr val="lt1"/>
                </a:solidFill>
                <a:latin typeface="Arial"/>
                <a:ea typeface="Arial"/>
                <a:cs typeface="Arial"/>
                <a:sym typeface="Arial"/>
              </a:rPr>
              <a:t>Djibouti, </a:t>
            </a:r>
            <a:r>
              <a:rPr lang="en-US" sz="950" b="1" i="0" u="none" strike="noStrike" cap="none" dirty="0" smtClean="0">
                <a:solidFill>
                  <a:schemeClr val="lt1"/>
                </a:solidFill>
                <a:latin typeface="Arial"/>
                <a:ea typeface="Arial"/>
                <a:cs typeface="Arial"/>
                <a:sym typeface="Arial"/>
              </a:rPr>
              <a:t>northern and southeastern Uganda, parts of southwestern Kenya, </a:t>
            </a:r>
            <a:r>
              <a:rPr lang="en-US" sz="950" b="1" i="0" u="none" strike="noStrike" cap="none" dirty="0" smtClean="0">
                <a:solidFill>
                  <a:schemeClr val="lt1"/>
                </a:solidFill>
                <a:latin typeface="Arial"/>
                <a:ea typeface="Arial"/>
                <a:cs typeface="Arial"/>
                <a:sym typeface="Arial"/>
              </a:rPr>
              <a:t>southern Burundi, and </a:t>
            </a:r>
            <a:r>
              <a:rPr lang="en-US" sz="950" b="1" dirty="0" smtClean="0">
                <a:solidFill>
                  <a:schemeClr val="lt1"/>
                </a:solidFill>
              </a:rPr>
              <a:t>parts of northern T</a:t>
            </a:r>
            <a:r>
              <a:rPr lang="en-US" sz="950" b="1" i="0" u="none" strike="noStrike" cap="none" dirty="0" smtClean="0">
                <a:solidFill>
                  <a:schemeClr val="lt1"/>
                </a:solidFill>
                <a:latin typeface="Arial"/>
                <a:ea typeface="Arial"/>
                <a:cs typeface="Arial"/>
                <a:sym typeface="Arial"/>
              </a:rPr>
              <a:t>anzania. </a:t>
            </a:r>
            <a:r>
              <a:rPr lang="en-US" sz="950" b="1" i="0" u="none" strike="noStrike" cap="none" dirty="0">
                <a:solidFill>
                  <a:schemeClr val="lt1"/>
                </a:solidFill>
                <a:latin typeface="Arial"/>
                <a:ea typeface="Arial"/>
                <a:cs typeface="Arial"/>
                <a:sym typeface="Arial"/>
              </a:rPr>
              <a:t>Rainfall was below-average </a:t>
            </a:r>
            <a:r>
              <a:rPr lang="en-US" sz="950" b="1" i="0" u="none" strike="noStrike" cap="none" dirty="0" smtClean="0">
                <a:solidFill>
                  <a:schemeClr val="lt1"/>
                </a:solidFill>
                <a:latin typeface="Arial"/>
                <a:ea typeface="Arial"/>
                <a:cs typeface="Arial"/>
                <a:sym typeface="Arial"/>
              </a:rPr>
              <a:t>over north-central and southeastern South </a:t>
            </a:r>
            <a:r>
              <a:rPr lang="en-US" sz="950" b="1" i="0" u="none" strike="noStrike" cap="none" dirty="0" smtClean="0">
                <a:solidFill>
                  <a:schemeClr val="lt1"/>
                </a:solidFill>
                <a:latin typeface="Arial"/>
                <a:ea typeface="Arial"/>
                <a:cs typeface="Arial"/>
                <a:sym typeface="Arial"/>
              </a:rPr>
              <a:t>Sudan,</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eastern, central, and southern Ethiopia, parts of northern Somalia, </a:t>
            </a:r>
            <a:r>
              <a:rPr lang="en-US" sz="950" b="1" i="0" u="none" strike="noStrike" cap="none" dirty="0" smtClean="0">
                <a:solidFill>
                  <a:schemeClr val="lt1"/>
                </a:solidFill>
                <a:latin typeface="Arial"/>
                <a:ea typeface="Arial"/>
                <a:cs typeface="Arial"/>
                <a:sym typeface="Arial"/>
              </a:rPr>
              <a:t>parts of western </a:t>
            </a:r>
            <a:r>
              <a:rPr lang="en-US" sz="950" b="1" i="0" u="none" strike="noStrike" cap="none" dirty="0" smtClean="0">
                <a:solidFill>
                  <a:schemeClr val="lt1"/>
                </a:solidFill>
                <a:latin typeface="Arial"/>
                <a:ea typeface="Arial"/>
                <a:cs typeface="Arial"/>
                <a:sym typeface="Arial"/>
              </a:rPr>
              <a:t>Kenya, </a:t>
            </a:r>
            <a:r>
              <a:rPr lang="en-US" sz="950" b="1" i="0" u="none" strike="noStrike" cap="none" dirty="0" smtClean="0">
                <a:solidFill>
                  <a:schemeClr val="lt1"/>
                </a:solidFill>
                <a:latin typeface="Arial"/>
                <a:ea typeface="Arial"/>
                <a:cs typeface="Arial"/>
                <a:sym typeface="Arial"/>
              </a:rPr>
              <a:t>eastern Rwanda, and </a:t>
            </a:r>
            <a:r>
              <a:rPr lang="en-US" sz="950" b="1" dirty="0" smtClean="0">
                <a:solidFill>
                  <a:schemeClr val="lt1"/>
                </a:solidFill>
              </a:rPr>
              <a:t>western</a:t>
            </a:r>
            <a:r>
              <a:rPr lang="en-US" sz="950" b="1" i="0" u="none" strike="noStrike" cap="none" dirty="0" smtClean="0">
                <a:solidFill>
                  <a:schemeClr val="lt1"/>
                </a:solidFill>
                <a:latin typeface="Arial"/>
                <a:ea typeface="Arial"/>
                <a:cs typeface="Arial"/>
                <a:sym typeface="Arial"/>
              </a:rPr>
              <a:t> Uganda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above-average rainfall was observed over </a:t>
            </a:r>
            <a:r>
              <a:rPr lang="en-US" sz="950" b="1" i="0" u="none" strike="noStrike" cap="none" dirty="0" smtClean="0">
                <a:solidFill>
                  <a:schemeClr val="lt1"/>
                </a:solidFill>
                <a:latin typeface="Arial"/>
                <a:ea typeface="Arial"/>
                <a:cs typeface="Arial"/>
                <a:sym typeface="Arial"/>
              </a:rPr>
              <a:t>the western portion of South Africa, eastern Madagascar</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central </a:t>
            </a:r>
            <a:r>
              <a:rPr lang="en-US" sz="950" b="1" i="0" u="none" strike="noStrike" cap="none" dirty="0" smtClean="0">
                <a:solidFill>
                  <a:schemeClr val="lt1"/>
                </a:solidFill>
                <a:latin typeface="Arial"/>
                <a:ea typeface="Arial"/>
                <a:cs typeface="Arial"/>
                <a:sym typeface="Arial"/>
              </a:rPr>
              <a:t>and southern Mozambique, and northeastern </a:t>
            </a:r>
            <a:r>
              <a:rPr lang="en-US" sz="950" b="1" dirty="0">
                <a:solidFill>
                  <a:schemeClr val="lt1"/>
                </a:solidFill>
              </a:rPr>
              <a:t>A</a:t>
            </a:r>
            <a:r>
              <a:rPr lang="en-US" sz="950" b="1" i="0" u="none" strike="noStrike" cap="none" dirty="0" smtClean="0">
                <a:solidFill>
                  <a:schemeClr val="lt1"/>
                </a:solidFill>
                <a:latin typeface="Arial"/>
                <a:ea typeface="Arial"/>
                <a:cs typeface="Arial"/>
                <a:sym typeface="Arial"/>
              </a:rPr>
              <a:t>ngola. </a:t>
            </a:r>
            <a:r>
              <a:rPr lang="en-US" sz="950" b="1" i="0" u="none" strike="noStrike" cap="none" dirty="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pockets of eastern South Africa, Lesotho, and southern Madagascar.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far </a:t>
            </a:r>
            <a:r>
              <a:rPr lang="en-US" sz="950" b="1" i="0" u="none" strike="noStrike" cap="none" dirty="0" smtClean="0">
                <a:solidFill>
                  <a:schemeClr val="lt1"/>
                </a:solidFill>
                <a:latin typeface="Arial"/>
                <a:ea typeface="Arial"/>
                <a:cs typeface="Arial"/>
                <a:sym typeface="Arial"/>
              </a:rPr>
              <a:t>northern </a:t>
            </a:r>
            <a:r>
              <a:rPr lang="en-US" sz="950" b="1" dirty="0" smtClean="0">
                <a:solidFill>
                  <a:schemeClr val="lt1"/>
                </a:solidFill>
              </a:rPr>
              <a:t>Cameroon, many parts of CAR, eastern </a:t>
            </a:r>
            <a:r>
              <a:rPr lang="en-US" sz="950" b="1" dirty="0" smtClean="0">
                <a:solidFill>
                  <a:schemeClr val="lt1"/>
                </a:solidFill>
              </a:rPr>
              <a:t>and central Chad</a:t>
            </a:r>
            <a:r>
              <a:rPr lang="en-US" sz="950" b="1" dirty="0" smtClean="0">
                <a:solidFill>
                  <a:schemeClr val="lt1"/>
                </a:solidFill>
              </a:rPr>
              <a:t>, </a:t>
            </a:r>
            <a:r>
              <a:rPr lang="en-US" sz="950" b="1" dirty="0" smtClean="0">
                <a:solidFill>
                  <a:schemeClr val="lt1"/>
                </a:solidFill>
              </a:rPr>
              <a:t>parts </a:t>
            </a:r>
            <a:r>
              <a:rPr lang="en-US" sz="950" b="1" dirty="0" smtClean="0">
                <a:solidFill>
                  <a:schemeClr val="lt1"/>
                </a:solidFill>
              </a:rPr>
              <a:t>of northern </a:t>
            </a:r>
            <a:r>
              <a:rPr lang="en-US" sz="950" b="1" dirty="0" smtClean="0">
                <a:solidFill>
                  <a:schemeClr val="lt1"/>
                </a:solidFill>
              </a:rPr>
              <a:t>Congo, and northwestern and south-central DRC</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Rainfall was below-average over most of Cameroon, Equatorial Guinea, northern Gabon, </a:t>
            </a:r>
            <a:r>
              <a:rPr lang="en-US" sz="950" b="1" dirty="0" smtClean="0">
                <a:solidFill>
                  <a:schemeClr val="lt1"/>
                </a:solidFill>
              </a:rPr>
              <a:t>most of </a:t>
            </a:r>
            <a:r>
              <a:rPr lang="en-US" sz="950" b="1" i="0" u="none" strike="noStrike" cap="none" dirty="0" smtClean="0">
                <a:solidFill>
                  <a:schemeClr val="lt1"/>
                </a:solidFill>
                <a:latin typeface="Arial"/>
                <a:ea typeface="Arial"/>
                <a:cs typeface="Arial"/>
                <a:sym typeface="Arial"/>
              </a:rPr>
              <a:t>central and </a:t>
            </a:r>
            <a:r>
              <a:rPr lang="en-US" sz="950" b="1" i="0" u="none" strike="noStrike" cap="none" dirty="0" smtClean="0">
                <a:solidFill>
                  <a:schemeClr val="lt1"/>
                </a:solidFill>
                <a:latin typeface="Arial"/>
                <a:ea typeface="Arial"/>
                <a:cs typeface="Arial"/>
                <a:sym typeface="Arial"/>
              </a:rPr>
              <a:t>northeastern </a:t>
            </a:r>
            <a:r>
              <a:rPr lang="en-US" sz="950" b="1" i="0" u="none" strike="noStrike" cap="none" dirty="0" smtClean="0">
                <a:solidFill>
                  <a:schemeClr val="lt1"/>
                </a:solidFill>
                <a:latin typeface="Arial"/>
                <a:ea typeface="Arial"/>
                <a:cs typeface="Arial"/>
                <a:sym typeface="Arial"/>
              </a:rPr>
              <a:t>DRC, </a:t>
            </a:r>
            <a:r>
              <a:rPr lang="en-US" sz="950" b="1" dirty="0" smtClean="0">
                <a:solidFill>
                  <a:schemeClr val="lt1"/>
                </a:solidFill>
              </a:rPr>
              <a:t>southwestern </a:t>
            </a:r>
            <a:r>
              <a:rPr lang="en-US" sz="950" b="1" i="0" u="none" strike="noStrike" cap="none" dirty="0" smtClean="0">
                <a:solidFill>
                  <a:schemeClr val="lt1"/>
                </a:solidFill>
                <a:latin typeface="Arial"/>
                <a:ea typeface="Arial"/>
                <a:cs typeface="Arial"/>
                <a:sym typeface="Arial"/>
              </a:rPr>
              <a:t>Chad, and parts of northern and southeastern CAR. In </a:t>
            </a:r>
            <a:r>
              <a:rPr lang="en-US" sz="950" b="1" i="0" u="none" strike="noStrike" cap="none" dirty="0">
                <a:solidFill>
                  <a:schemeClr val="lt1"/>
                </a:solidFill>
                <a:latin typeface="Arial"/>
                <a:ea typeface="Arial"/>
                <a:cs typeface="Arial"/>
                <a:sym typeface="Arial"/>
              </a:rPr>
              <a:t>West Africa, rainfall was above-average </a:t>
            </a:r>
            <a:r>
              <a:rPr lang="en-US" sz="950" b="1" i="0" u="none" strike="noStrike" cap="none" dirty="0" smtClean="0">
                <a:solidFill>
                  <a:schemeClr val="lt1"/>
                </a:solidFill>
                <a:latin typeface="Arial"/>
                <a:ea typeface="Arial"/>
                <a:cs typeface="Arial"/>
                <a:sym typeface="Arial"/>
              </a:rPr>
              <a:t>over much of Senegal, southwestern </a:t>
            </a:r>
            <a:r>
              <a:rPr lang="en-US" sz="950" b="1" i="0" u="none" strike="noStrike" cap="none" dirty="0" smtClean="0">
                <a:solidFill>
                  <a:schemeClr val="lt1"/>
                </a:solidFill>
                <a:latin typeface="Arial"/>
                <a:ea typeface="Arial"/>
                <a:cs typeface="Arial"/>
                <a:sym typeface="Arial"/>
              </a:rPr>
              <a:t>and central Mauritania</a:t>
            </a:r>
            <a:r>
              <a:rPr lang="en-US" sz="950" b="1" i="0" u="none" strike="noStrike" cap="none" dirty="0" smtClean="0">
                <a:solidFill>
                  <a:schemeClr val="lt1"/>
                </a:solidFill>
                <a:latin typeface="Arial"/>
                <a:ea typeface="Arial"/>
                <a:cs typeface="Arial"/>
                <a:sym typeface="Arial"/>
              </a:rPr>
              <a:t>, The Gambia, Guinea-Bissau, western and southern Guinea, northern Sierra Leone, eastern and northwestern Liberia, eastern Mali, much of Cote d’Ivoire, pockets of northern and southern Burkina Faso, much of Ghana, Togo, Benin, parts of western and southern Niger, and western and central Nigeria. Below-average rainfall was observed over western, central, and northern Mali, southwestern and central Liberia, </a:t>
            </a:r>
            <a:r>
              <a:rPr lang="en-US" sz="950" b="1" dirty="0" smtClean="0">
                <a:solidFill>
                  <a:schemeClr val="lt1"/>
                </a:solidFill>
              </a:rPr>
              <a:t>central </a:t>
            </a:r>
            <a:r>
              <a:rPr lang="en-US" sz="950" b="1" i="0" u="none" strike="noStrike" cap="none" dirty="0" smtClean="0">
                <a:solidFill>
                  <a:schemeClr val="lt1"/>
                </a:solidFill>
                <a:latin typeface="Arial"/>
                <a:ea typeface="Arial"/>
                <a:cs typeface="Arial"/>
                <a:sym typeface="Arial"/>
              </a:rPr>
              <a:t>Burkina Faso, southern Sierra Leone, parts of western Cote d’Ivoire, southeastern Mauritania, parts of southwestern and central Niger, </a:t>
            </a:r>
            <a:r>
              <a:rPr lang="en-US" sz="950" b="1" i="0" u="none" strike="noStrike" cap="none" dirty="0" smtClean="0">
                <a:solidFill>
                  <a:schemeClr val="lt1"/>
                </a:solidFill>
                <a:latin typeface="Arial"/>
                <a:ea typeface="Arial"/>
                <a:cs typeface="Arial"/>
                <a:sym typeface="Arial"/>
              </a:rPr>
              <a:t>northeastern Guinea, and eastern, northern, and </a:t>
            </a:r>
            <a:r>
              <a:rPr lang="en-US" sz="950" b="1" i="0" u="none" strike="noStrike" cap="none" dirty="0" smtClean="0">
                <a:solidFill>
                  <a:schemeClr val="lt1"/>
                </a:solidFill>
                <a:latin typeface="Arial"/>
                <a:ea typeface="Arial"/>
                <a:cs typeface="Arial"/>
                <a:sym typeface="Arial"/>
              </a:rPr>
              <a:t>central Nigeria.</a:t>
            </a:r>
            <a:endParaRPr sz="130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103705"/>
            <a:ext cx="8991600" cy="180276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many parts of eastern and southwestern Sudan, Eritrea, </a:t>
            </a:r>
            <a:r>
              <a:rPr lang="en-US" sz="950" b="1" i="0" u="none" strike="noStrike" cap="none" dirty="0" smtClean="0">
                <a:solidFill>
                  <a:schemeClr val="lt1"/>
                </a:solidFill>
                <a:latin typeface="Arial"/>
                <a:ea typeface="Arial"/>
                <a:cs typeface="Arial"/>
                <a:sym typeface="Arial"/>
              </a:rPr>
              <a:t>pockets </a:t>
            </a:r>
            <a:r>
              <a:rPr lang="en-US" sz="950" b="1" i="0" u="none" strike="noStrike" cap="none" dirty="0" smtClean="0">
                <a:solidFill>
                  <a:schemeClr val="lt1"/>
                </a:solidFill>
                <a:latin typeface="Arial"/>
                <a:ea typeface="Arial"/>
                <a:cs typeface="Arial"/>
                <a:sym typeface="Arial"/>
              </a:rPr>
              <a:t>of northern Ethiopia, </a:t>
            </a:r>
            <a:r>
              <a:rPr lang="en-US" sz="950" b="1" dirty="0" smtClean="0">
                <a:solidFill>
                  <a:schemeClr val="lt1"/>
                </a:solidFill>
              </a:rPr>
              <a:t>southeastern</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and southwestern Kenya, </a:t>
            </a:r>
            <a:r>
              <a:rPr lang="en-US" sz="950" b="1" i="0" u="none" strike="noStrike" cap="none" dirty="0" smtClean="0">
                <a:solidFill>
                  <a:schemeClr val="lt1"/>
                </a:solidFill>
                <a:latin typeface="Arial"/>
                <a:ea typeface="Arial"/>
                <a:cs typeface="Arial"/>
                <a:sym typeface="Arial"/>
              </a:rPr>
              <a:t>northern Tanzania, eastern Uganda, and southern Burundi. </a:t>
            </a:r>
            <a:r>
              <a:rPr lang="en-US" sz="950" b="1" i="0" u="none" strike="noStrike" cap="none" dirty="0">
                <a:solidFill>
                  <a:schemeClr val="lt1"/>
                </a:solidFill>
                <a:latin typeface="Arial"/>
                <a:ea typeface="Arial"/>
                <a:cs typeface="Arial"/>
                <a:sym typeface="Arial"/>
              </a:rPr>
              <a:t>Rainfall was below-average </a:t>
            </a:r>
            <a:r>
              <a:rPr lang="en-US" sz="950" b="1" i="0" u="none" strike="noStrike" cap="none" dirty="0" smtClean="0">
                <a:solidFill>
                  <a:schemeClr val="lt1"/>
                </a:solidFill>
                <a:latin typeface="Arial"/>
                <a:ea typeface="Arial"/>
                <a:cs typeface="Arial"/>
                <a:sym typeface="Arial"/>
              </a:rPr>
              <a:t>over </a:t>
            </a:r>
            <a:r>
              <a:rPr lang="en-US" sz="950" b="1" i="0" u="none" strike="noStrike" cap="none" dirty="0" smtClean="0">
                <a:solidFill>
                  <a:schemeClr val="lt1"/>
                </a:solidFill>
                <a:latin typeface="Arial"/>
                <a:ea typeface="Arial"/>
                <a:cs typeface="Arial"/>
                <a:sym typeface="Arial"/>
              </a:rPr>
              <a:t>southeastern </a:t>
            </a:r>
            <a:r>
              <a:rPr lang="en-US" sz="950" b="1" i="0" u="none" strike="noStrike" cap="none" dirty="0" smtClean="0">
                <a:solidFill>
                  <a:schemeClr val="lt1"/>
                </a:solidFill>
                <a:latin typeface="Arial"/>
                <a:ea typeface="Arial"/>
                <a:cs typeface="Arial"/>
                <a:sym typeface="Arial"/>
              </a:rPr>
              <a:t>Sudan, </a:t>
            </a:r>
            <a:r>
              <a:rPr lang="en-US" sz="950" b="1" dirty="0" smtClean="0">
                <a:solidFill>
                  <a:schemeClr val="lt1"/>
                </a:solidFill>
              </a:rPr>
              <a:t>northwestern, northeastern, southeastern, and southwestern</a:t>
            </a:r>
            <a:r>
              <a:rPr lang="en-US" sz="950" b="1" i="0" u="none" strike="noStrike" cap="none" dirty="0" smtClean="0">
                <a:solidFill>
                  <a:schemeClr val="lt1"/>
                </a:solidFill>
                <a:latin typeface="Arial"/>
                <a:ea typeface="Arial"/>
                <a:cs typeface="Arial"/>
                <a:sym typeface="Arial"/>
              </a:rPr>
              <a:t> South </a:t>
            </a:r>
            <a:r>
              <a:rPr lang="en-US" sz="950" b="1" i="0" u="none" strike="noStrike" cap="none" dirty="0" smtClean="0">
                <a:solidFill>
                  <a:schemeClr val="lt1"/>
                </a:solidFill>
                <a:latin typeface="Arial"/>
                <a:ea typeface="Arial"/>
                <a:cs typeface="Arial"/>
                <a:sym typeface="Arial"/>
              </a:rPr>
              <a:t>Sudan, central and southern Ethiopia, </a:t>
            </a:r>
            <a:r>
              <a:rPr lang="en-US" sz="950" b="1" i="0" u="none" strike="noStrike" cap="none" dirty="0" smtClean="0">
                <a:solidFill>
                  <a:schemeClr val="lt1"/>
                </a:solidFill>
                <a:latin typeface="Arial"/>
                <a:ea typeface="Arial"/>
                <a:cs typeface="Arial"/>
                <a:sym typeface="Arial"/>
              </a:rPr>
              <a:t>eastern Rwanda</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western Uganda</a:t>
            </a:r>
            <a:r>
              <a:rPr lang="en-US" sz="950" b="1" i="0" u="none" strike="noStrike" cap="none" dirty="0" smtClean="0">
                <a:solidFill>
                  <a:schemeClr val="lt1"/>
                </a:solidFill>
                <a:latin typeface="Arial"/>
                <a:ea typeface="Arial"/>
                <a:cs typeface="Arial"/>
                <a:sym typeface="Arial"/>
              </a:rPr>
              <a:t>, northern Somalia, and parts of </a:t>
            </a:r>
            <a:r>
              <a:rPr lang="en-US" sz="950" b="1" i="0" u="none" strike="noStrike" cap="none" dirty="0" smtClean="0">
                <a:solidFill>
                  <a:schemeClr val="lt1"/>
                </a:solidFill>
                <a:latin typeface="Arial"/>
                <a:ea typeface="Arial"/>
                <a:cs typeface="Arial"/>
                <a:sym typeface="Arial"/>
              </a:rPr>
              <a:t>northwestern </a:t>
            </a:r>
            <a:r>
              <a:rPr lang="en-US" sz="950" b="1" i="0" u="none" strike="noStrike" cap="none" dirty="0" smtClean="0">
                <a:solidFill>
                  <a:schemeClr val="lt1"/>
                </a:solidFill>
                <a:latin typeface="Arial"/>
                <a:ea typeface="Arial"/>
                <a:cs typeface="Arial"/>
                <a:sym typeface="Arial"/>
              </a:rPr>
              <a:t>Kenya. In Southern Africa, rainfall was above average over </a:t>
            </a:r>
            <a:r>
              <a:rPr lang="en-US" sz="950" b="1" i="0" u="none" strike="noStrike" cap="none" dirty="0" smtClean="0">
                <a:solidFill>
                  <a:schemeClr val="lt1"/>
                </a:solidFill>
                <a:latin typeface="Arial"/>
                <a:ea typeface="Arial"/>
                <a:cs typeface="Arial"/>
                <a:sym typeface="Arial"/>
              </a:rPr>
              <a:t>parts of eastern </a:t>
            </a:r>
            <a:r>
              <a:rPr lang="en-US" sz="950" b="1" i="0" u="none" strike="noStrike" cap="none" dirty="0" smtClean="0">
                <a:solidFill>
                  <a:schemeClr val="lt1"/>
                </a:solidFill>
                <a:latin typeface="Arial"/>
                <a:ea typeface="Arial"/>
                <a:cs typeface="Arial"/>
                <a:sym typeface="Arial"/>
              </a:rPr>
              <a:t>Madagascar and below average over </a:t>
            </a:r>
            <a:r>
              <a:rPr lang="en-US" sz="950" b="1" i="0" u="none" strike="noStrike" cap="none" dirty="0" smtClean="0">
                <a:solidFill>
                  <a:schemeClr val="lt1"/>
                </a:solidFill>
                <a:latin typeface="Arial"/>
                <a:ea typeface="Arial"/>
                <a:cs typeface="Arial"/>
                <a:sym typeface="Arial"/>
              </a:rPr>
              <a:t>northeastern Angola, much </a:t>
            </a:r>
            <a:r>
              <a:rPr lang="en-US" sz="950" b="1" i="0" u="none" strike="noStrike" cap="none" dirty="0" smtClean="0">
                <a:solidFill>
                  <a:schemeClr val="lt1"/>
                </a:solidFill>
                <a:latin typeface="Arial"/>
                <a:ea typeface="Arial"/>
                <a:cs typeface="Arial"/>
                <a:sym typeface="Arial"/>
              </a:rPr>
              <a:t>of southern South Africa, Lesotho, and </a:t>
            </a:r>
            <a:r>
              <a:rPr lang="en-US" sz="950" b="1" i="0" u="none" strike="noStrike" cap="none" dirty="0" err="1" smtClean="0">
                <a:solidFill>
                  <a:schemeClr val="lt1"/>
                </a:solidFill>
                <a:latin typeface="Arial"/>
                <a:ea typeface="Arial"/>
                <a:cs typeface="Arial"/>
                <a:sym typeface="Arial"/>
              </a:rPr>
              <a:t>Eswatini</a:t>
            </a:r>
            <a:r>
              <a:rPr lang="en-US" sz="950" b="1" i="0" u="none" strike="noStrike" cap="none" dirty="0" smtClean="0">
                <a:solidFill>
                  <a:schemeClr val="lt1"/>
                </a:solidFill>
                <a:latin typeface="Arial"/>
                <a:ea typeface="Arial"/>
                <a:cs typeface="Arial"/>
                <a:sym typeface="Arial"/>
              </a:rPr>
              <a:t>. In </a:t>
            </a:r>
            <a:r>
              <a:rPr lang="en-US" sz="950" b="1" i="0" u="none" strike="noStrike" cap="none" dirty="0">
                <a:solidFill>
                  <a:schemeClr val="lt1"/>
                </a:solidFill>
                <a:latin typeface="Arial"/>
                <a:ea typeface="Arial"/>
                <a:cs typeface="Arial"/>
                <a:sym typeface="Arial"/>
              </a:rPr>
              <a:t>Central Africa, rainfall was above-average over </a:t>
            </a:r>
            <a:r>
              <a:rPr lang="en-US" sz="950" b="1" dirty="0" smtClean="0">
                <a:solidFill>
                  <a:schemeClr val="lt1"/>
                </a:solidFill>
              </a:rPr>
              <a:t>central</a:t>
            </a:r>
            <a:r>
              <a:rPr lang="en-US" sz="950" b="1" i="0" u="none" strike="noStrike" cap="none" dirty="0" smtClean="0">
                <a:solidFill>
                  <a:schemeClr val="lt1"/>
                </a:solidFill>
                <a:latin typeface="Arial"/>
                <a:ea typeface="Arial"/>
                <a:cs typeface="Arial"/>
                <a:sym typeface="Arial"/>
              </a:rPr>
              <a:t> Congo, </a:t>
            </a:r>
            <a:r>
              <a:rPr lang="en-US" sz="950" b="1" i="0" u="none" strike="noStrike" cap="none" dirty="0" smtClean="0">
                <a:solidFill>
                  <a:schemeClr val="lt1"/>
                </a:solidFill>
                <a:latin typeface="Arial"/>
                <a:ea typeface="Arial"/>
                <a:cs typeface="Arial"/>
                <a:sym typeface="Arial"/>
              </a:rPr>
              <a:t>south-</a:t>
            </a:r>
            <a:r>
              <a:rPr lang="en-US" sz="950" b="1" dirty="0" smtClean="0">
                <a:solidFill>
                  <a:schemeClr val="lt1"/>
                </a:solidFill>
              </a:rPr>
              <a:t>central </a:t>
            </a:r>
            <a:r>
              <a:rPr lang="en-US" sz="950" b="1" i="0" u="none" strike="noStrike" cap="none" dirty="0" smtClean="0">
                <a:solidFill>
                  <a:schemeClr val="lt1"/>
                </a:solidFill>
                <a:latin typeface="Arial"/>
                <a:ea typeface="Arial"/>
                <a:cs typeface="Arial"/>
                <a:sym typeface="Arial"/>
              </a:rPr>
              <a:t>CAR, pockets of southeastern </a:t>
            </a:r>
            <a:r>
              <a:rPr lang="en-US" sz="950" b="1" i="0" u="none" strike="noStrike" cap="none" dirty="0" smtClean="0">
                <a:solidFill>
                  <a:schemeClr val="lt1"/>
                </a:solidFill>
                <a:latin typeface="Arial"/>
                <a:ea typeface="Arial"/>
                <a:cs typeface="Arial"/>
                <a:sym typeface="Arial"/>
              </a:rPr>
              <a:t>and southwestern Chad</a:t>
            </a:r>
            <a:r>
              <a:rPr lang="en-US" sz="950" b="1" i="0" u="none" strike="noStrike" cap="none" dirty="0" smtClean="0">
                <a:solidFill>
                  <a:schemeClr val="lt1"/>
                </a:solidFill>
                <a:latin typeface="Arial"/>
                <a:ea typeface="Arial"/>
                <a:cs typeface="Arial"/>
                <a:sym typeface="Arial"/>
              </a:rPr>
              <a:t>, and </a:t>
            </a:r>
            <a:r>
              <a:rPr lang="en-US" sz="950" b="1" i="0" u="none" strike="noStrike" cap="none" dirty="0" smtClean="0">
                <a:solidFill>
                  <a:schemeClr val="lt1"/>
                </a:solidFill>
                <a:latin typeface="Arial"/>
                <a:ea typeface="Arial"/>
                <a:cs typeface="Arial"/>
                <a:sym typeface="Arial"/>
              </a:rPr>
              <a:t>northwestern, east-central, and south-central DRC</a:t>
            </a:r>
            <a:r>
              <a:rPr lang="en-US" sz="950" b="1" i="0" u="none" strike="noStrike" cap="none" dirty="0" smtClean="0">
                <a:solidFill>
                  <a:schemeClr val="lt1"/>
                </a:solidFill>
                <a:latin typeface="Arial"/>
                <a:ea typeface="Arial"/>
                <a:cs typeface="Arial"/>
                <a:sym typeface="Arial"/>
              </a:rPr>
              <a:t>. Below-average rainfall was observed over much of Cameroon, central and southwestern Chad, Equatorial </a:t>
            </a:r>
            <a:r>
              <a:rPr lang="en-US" sz="950" b="1" i="0" u="none" strike="noStrike" cap="none" dirty="0" smtClean="0">
                <a:solidFill>
                  <a:schemeClr val="lt1"/>
                </a:solidFill>
                <a:latin typeface="Arial"/>
                <a:ea typeface="Arial"/>
                <a:cs typeface="Arial"/>
                <a:sym typeface="Arial"/>
              </a:rPr>
              <a:t>Guinea, northern Gabon, northern Congo, and central, southwestern, and </a:t>
            </a:r>
            <a:r>
              <a:rPr lang="en-US" sz="950" b="1" i="0" u="none" strike="noStrike" cap="none" dirty="0" smtClean="0">
                <a:solidFill>
                  <a:schemeClr val="lt1"/>
                </a:solidFill>
                <a:latin typeface="Arial"/>
                <a:ea typeface="Arial"/>
                <a:cs typeface="Arial"/>
                <a:sym typeface="Arial"/>
              </a:rPr>
              <a:t>northeastern DRC.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pockets of southwestern </a:t>
            </a:r>
            <a:r>
              <a:rPr lang="en-US" sz="950" b="1" i="0" u="none" strike="noStrike" cap="none" dirty="0" smtClean="0">
                <a:solidFill>
                  <a:schemeClr val="lt1"/>
                </a:solidFill>
                <a:latin typeface="Arial"/>
                <a:ea typeface="Arial"/>
                <a:cs typeface="Arial"/>
                <a:sym typeface="Arial"/>
              </a:rPr>
              <a:t>and central Mauritania</a:t>
            </a:r>
            <a:r>
              <a:rPr lang="en-US" sz="950" b="1" i="0" u="none" strike="noStrike" cap="none" dirty="0" smtClean="0">
                <a:solidFill>
                  <a:schemeClr val="lt1"/>
                </a:solidFill>
                <a:latin typeface="Arial"/>
                <a:ea typeface="Arial"/>
                <a:cs typeface="Arial"/>
                <a:sym typeface="Arial"/>
              </a:rPr>
              <a:t>, Senegal, </a:t>
            </a:r>
            <a:r>
              <a:rPr lang="en-US" sz="950" b="1" i="0" u="none" strike="noStrike" cap="none" dirty="0" smtClean="0">
                <a:solidFill>
                  <a:schemeClr val="lt1"/>
                </a:solidFill>
                <a:latin typeface="Arial"/>
                <a:ea typeface="Arial"/>
                <a:cs typeface="Arial"/>
                <a:sym typeface="Arial"/>
              </a:rPr>
              <a:t>southeastern </a:t>
            </a:r>
            <a:r>
              <a:rPr lang="en-US" sz="950" b="1" i="0" u="none" strike="noStrike" cap="none" dirty="0" smtClean="0">
                <a:solidFill>
                  <a:schemeClr val="lt1"/>
                </a:solidFill>
                <a:latin typeface="Arial"/>
                <a:ea typeface="Arial"/>
                <a:cs typeface="Arial"/>
                <a:sym typeface="Arial"/>
              </a:rPr>
              <a:t>Guinea, </a:t>
            </a:r>
            <a:r>
              <a:rPr lang="en-US" sz="950" b="1" i="0" u="none" strike="noStrike" cap="none" dirty="0" smtClean="0">
                <a:solidFill>
                  <a:schemeClr val="lt1"/>
                </a:solidFill>
                <a:latin typeface="Arial"/>
                <a:ea typeface="Arial"/>
                <a:cs typeface="Arial"/>
                <a:sym typeface="Arial"/>
              </a:rPr>
              <a:t>western Guinea-Bissau</a:t>
            </a:r>
            <a:r>
              <a:rPr lang="en-US" sz="950" b="1" i="0" u="none" strike="noStrike" cap="none" dirty="0" smtClean="0">
                <a:solidFill>
                  <a:schemeClr val="lt1"/>
                </a:solidFill>
                <a:latin typeface="Arial"/>
                <a:ea typeface="Arial"/>
                <a:cs typeface="Arial"/>
                <a:sym typeface="Arial"/>
              </a:rPr>
              <a:t>, </a:t>
            </a:r>
            <a:r>
              <a:rPr lang="en-US" sz="950" b="1" dirty="0" smtClean="0">
                <a:solidFill>
                  <a:schemeClr val="lt1"/>
                </a:solidFill>
              </a:rPr>
              <a:t>northern Sierra Leone, northeastern </a:t>
            </a:r>
            <a:r>
              <a:rPr lang="en-US" sz="950" b="1" dirty="0" smtClean="0">
                <a:solidFill>
                  <a:schemeClr val="lt1"/>
                </a:solidFill>
              </a:rPr>
              <a:t>and southern Burkina </a:t>
            </a:r>
            <a:r>
              <a:rPr lang="en-US" sz="950" b="1" dirty="0" smtClean="0">
                <a:solidFill>
                  <a:schemeClr val="lt1"/>
                </a:solidFill>
              </a:rPr>
              <a:t>Faso, </a:t>
            </a:r>
            <a:r>
              <a:rPr lang="en-US" sz="950" b="1" i="0" u="none" strike="noStrike" cap="none" dirty="0" smtClean="0">
                <a:solidFill>
                  <a:schemeClr val="lt1"/>
                </a:solidFill>
                <a:latin typeface="Arial"/>
                <a:ea typeface="Arial"/>
                <a:cs typeface="Arial"/>
                <a:sym typeface="Arial"/>
              </a:rPr>
              <a:t>eastern </a:t>
            </a:r>
            <a:r>
              <a:rPr lang="en-US" sz="950" b="1" i="0" u="none" strike="noStrike" cap="none" dirty="0" smtClean="0">
                <a:solidFill>
                  <a:schemeClr val="lt1"/>
                </a:solidFill>
                <a:latin typeface="Arial"/>
                <a:ea typeface="Arial"/>
                <a:cs typeface="Arial"/>
                <a:sym typeface="Arial"/>
              </a:rPr>
              <a:t>Cote </a:t>
            </a:r>
            <a:r>
              <a:rPr lang="en-US" sz="950" b="1" i="0" u="none" strike="noStrike" cap="none" dirty="0" smtClean="0">
                <a:solidFill>
                  <a:schemeClr val="lt1"/>
                </a:solidFill>
                <a:latin typeface="Arial"/>
                <a:ea typeface="Arial"/>
                <a:cs typeface="Arial"/>
                <a:sym typeface="Arial"/>
              </a:rPr>
              <a:t>d’Ivoire, south-central and parts of western </a:t>
            </a:r>
            <a:r>
              <a:rPr lang="en-US" sz="950" b="1" i="0" u="none" strike="noStrike" cap="none" dirty="0" smtClean="0">
                <a:solidFill>
                  <a:schemeClr val="lt1"/>
                </a:solidFill>
                <a:latin typeface="Arial"/>
                <a:ea typeface="Arial"/>
                <a:cs typeface="Arial"/>
                <a:sym typeface="Arial"/>
              </a:rPr>
              <a:t>Niger, </a:t>
            </a:r>
            <a:r>
              <a:rPr lang="en-US" sz="950" b="1" i="0" u="none" strike="noStrike" cap="none" dirty="0" smtClean="0">
                <a:solidFill>
                  <a:schemeClr val="lt1"/>
                </a:solidFill>
                <a:latin typeface="Arial"/>
                <a:ea typeface="Arial"/>
                <a:cs typeface="Arial"/>
                <a:sym typeface="Arial"/>
              </a:rPr>
              <a:t>Ghana</a:t>
            </a:r>
            <a:r>
              <a:rPr lang="en-US" sz="950" b="1" i="0" u="none" strike="noStrike" cap="none" dirty="0" smtClean="0">
                <a:solidFill>
                  <a:schemeClr val="lt1"/>
                </a:solidFill>
                <a:latin typeface="Arial"/>
                <a:ea typeface="Arial"/>
                <a:cs typeface="Arial"/>
                <a:sym typeface="Arial"/>
              </a:rPr>
              <a:t>, Togo, </a:t>
            </a:r>
            <a:r>
              <a:rPr lang="en-US" sz="950" b="1" i="0" u="none" strike="noStrike" cap="none" dirty="0" smtClean="0">
                <a:solidFill>
                  <a:schemeClr val="lt1"/>
                </a:solidFill>
                <a:latin typeface="Arial"/>
                <a:ea typeface="Arial"/>
                <a:cs typeface="Arial"/>
                <a:sym typeface="Arial"/>
              </a:rPr>
              <a:t>central and southern Benin</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central Liberia, The Gambia, and parts of western </a:t>
            </a:r>
            <a:r>
              <a:rPr lang="en-US" sz="950" b="1" i="0" u="none" strike="noStrike" cap="none" dirty="0" smtClean="0">
                <a:solidFill>
                  <a:schemeClr val="lt1"/>
                </a:solidFill>
                <a:latin typeface="Arial"/>
                <a:ea typeface="Arial"/>
                <a:cs typeface="Arial"/>
                <a:sym typeface="Arial"/>
              </a:rPr>
              <a:t>Nigeria. Below-average rainfall was observed over much of Mali, </a:t>
            </a:r>
            <a:r>
              <a:rPr lang="en-US" sz="950" b="1" i="0" u="none" strike="noStrike" cap="none" dirty="0" smtClean="0">
                <a:solidFill>
                  <a:schemeClr val="lt1"/>
                </a:solidFill>
                <a:latin typeface="Arial"/>
                <a:ea typeface="Arial"/>
                <a:cs typeface="Arial"/>
                <a:sym typeface="Arial"/>
              </a:rPr>
              <a:t>northern </a:t>
            </a:r>
            <a:r>
              <a:rPr lang="en-US" sz="950" b="1" i="0" u="none" strike="noStrike" cap="none" dirty="0" smtClean="0">
                <a:solidFill>
                  <a:schemeClr val="lt1"/>
                </a:solidFill>
                <a:latin typeface="Arial"/>
                <a:ea typeface="Arial"/>
                <a:cs typeface="Arial"/>
                <a:sym typeface="Arial"/>
              </a:rPr>
              <a:t>Guinea, western and central </a:t>
            </a:r>
            <a:r>
              <a:rPr lang="en-US" sz="950" b="1" dirty="0" smtClean="0">
                <a:solidFill>
                  <a:schemeClr val="lt1"/>
                </a:solidFill>
              </a:rPr>
              <a:t>Burkina Faso, </a:t>
            </a:r>
            <a:r>
              <a:rPr lang="en-US" sz="950" b="1" dirty="0" smtClean="0">
                <a:solidFill>
                  <a:schemeClr val="lt1"/>
                </a:solidFill>
              </a:rPr>
              <a:t>most of central and southern </a:t>
            </a:r>
            <a:r>
              <a:rPr lang="en-US" sz="950" b="1" dirty="0" smtClean="0">
                <a:solidFill>
                  <a:schemeClr val="lt1"/>
                </a:solidFill>
              </a:rPr>
              <a:t>Niger, </a:t>
            </a:r>
            <a:r>
              <a:rPr lang="en-US" sz="950" b="1" dirty="0" smtClean="0">
                <a:solidFill>
                  <a:schemeClr val="lt1"/>
                </a:solidFill>
              </a:rPr>
              <a:t>central </a:t>
            </a:r>
            <a:r>
              <a:rPr lang="en-US" sz="950" b="1" dirty="0" smtClean="0">
                <a:solidFill>
                  <a:schemeClr val="lt1"/>
                </a:solidFill>
              </a:rPr>
              <a:t>and southern Sierra Leone, </a:t>
            </a:r>
            <a:r>
              <a:rPr lang="en-US" sz="950" b="1" dirty="0" smtClean="0">
                <a:solidFill>
                  <a:schemeClr val="lt1"/>
                </a:solidFill>
              </a:rPr>
              <a:t>western and eastern </a:t>
            </a:r>
            <a:r>
              <a:rPr lang="en-US" sz="950" b="1" dirty="0" smtClean="0">
                <a:solidFill>
                  <a:schemeClr val="lt1"/>
                </a:solidFill>
              </a:rPr>
              <a:t>Liberia</a:t>
            </a:r>
            <a:r>
              <a:rPr lang="en-US" sz="950" b="1" dirty="0" smtClean="0">
                <a:solidFill>
                  <a:schemeClr val="lt1"/>
                </a:solidFill>
              </a:rPr>
              <a:t>, </a:t>
            </a:r>
            <a:r>
              <a:rPr lang="en-US" sz="950" b="1" dirty="0" smtClean="0">
                <a:solidFill>
                  <a:schemeClr val="lt1"/>
                </a:solidFill>
              </a:rPr>
              <a:t>western </a:t>
            </a:r>
            <a:r>
              <a:rPr lang="en-US" sz="950" b="1" dirty="0" smtClean="0">
                <a:solidFill>
                  <a:schemeClr val="lt1"/>
                </a:solidFill>
              </a:rPr>
              <a:t>Cote d’Ivoire, </a:t>
            </a:r>
            <a:r>
              <a:rPr lang="en-US" sz="950" b="1" dirty="0" smtClean="0">
                <a:solidFill>
                  <a:schemeClr val="lt1"/>
                </a:solidFill>
              </a:rPr>
              <a:t>eastern Guinea-Bissau, northern Benin, southeastern Mauritania, and </a:t>
            </a:r>
            <a:r>
              <a:rPr lang="en-US" sz="950" b="1" dirty="0" smtClean="0">
                <a:solidFill>
                  <a:schemeClr val="lt1"/>
                </a:solidFill>
              </a:rPr>
              <a:t>northern, central, and eastern Nigeria. </a:t>
            </a:r>
            <a:endParaRPr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115493"/>
            <a:ext cx="8991600" cy="1938952"/>
          </a:xfrm>
          <a:prstGeom prst="rect">
            <a:avLst/>
          </a:prstGeom>
          <a:noFill/>
          <a:ln>
            <a:noFill/>
          </a:ln>
        </p:spPr>
        <p:txBody>
          <a:bodyPr spcFirstLastPara="1" wrap="square" lIns="91425" tIns="45700" rIns="91425" bIns="45700" anchor="t" anchorCtr="0">
            <a:spAutoFit/>
          </a:bodyPr>
          <a:lstStyle/>
          <a:p>
            <a:pPr marL="171450" algn="just">
              <a:buClr>
                <a:schemeClr val="lt1"/>
              </a:buClr>
              <a:buSzPts val="900"/>
            </a:pPr>
            <a:r>
              <a:rPr lang="en-US" sz="1000" b="1" dirty="0">
                <a:solidFill>
                  <a:schemeClr val="lt1"/>
                </a:solidFill>
              </a:rPr>
              <a:t>During the past 7 days, in East Africa, rainfall was above-average over southern Sudan, west-central and eastern South Sudan, parts of central Ethiopia, northern and eastern Uganda, southwestern Kenya, and northern Tanzania. Below-average rainfall was observed over parts of southeastern Sudan, north-central South Sudan, and northern and east-central Ethiopia. In Central Africa, rainfall was above-average over parts of central Cameroon, southwestern and east-central Chad, parts of south-central CAR, parts of central and northern Congo, and northwestern and east-central DRC. Below-average rainfall was observed over much of southern Cameroon, southeastern Chad, northwestern Congo, northeastern and central DRC, northern Gabon. Equatorial Guinea, and western and eastern CAR. In West Africa, above-average rainfall was observed over northern and southeastern Senegal, central and eastern Guinea, central and northern Mauritania, northern Sierra Leone, northwestern Liberia, west-central and southeastern Cote d’Ivoire, much of Ghana, Togo, central and southern Benin, south-central Niger, eastern Burkina Faso, and west-central and southwestern Nigeria. Rainfall was below-average over southeastern Mauritania, southwestern Mali, Burkina Faso, southwestern Senegal, western Guinea, Guinea-Bissau, southern Sierra Leone, most of Liberia, north-central Cote d’Ivoire, northern Benin, southwestern Niger, northern and western Burkina Faso, The Gambia, and central and southeastern Nigeria.</a:t>
            </a:r>
          </a:p>
          <a:p>
            <a:pPr marL="171450" algn="just">
              <a:buClr>
                <a:schemeClr val="lt1"/>
              </a:buClr>
              <a:buSzPts val="900"/>
            </a:pPr>
            <a:endParaRPr lang="en-US" sz="1000" b="1" dirty="0">
              <a:solidFill>
                <a:schemeClr val="lt1"/>
              </a:solidFill>
            </a:endParaRPr>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a:t>
            </a:r>
            <a:r>
              <a:rPr lang="en-US" sz="1200" b="1" dirty="0" smtClean="0">
                <a:solidFill>
                  <a:schemeClr val="lt1"/>
                </a:solidFill>
              </a:rPr>
              <a:t>85</a:t>
            </a:r>
            <a:r>
              <a:rPr lang="en-US" sz="1200" b="1" i="0" u="none" strike="noStrike" cap="none" dirty="0" smtClean="0">
                <a:solidFill>
                  <a:schemeClr val="lt1"/>
                </a:solidFill>
                <a:latin typeface="Arial"/>
                <a:ea typeface="Arial"/>
                <a:cs typeface="Arial"/>
                <a:sym typeface="Arial"/>
              </a:rPr>
              <a:t>0-hPa </a:t>
            </a:r>
            <a:r>
              <a:rPr lang="en-US" sz="1200" b="1" i="0" u="none" strike="noStrike" cap="none" dirty="0">
                <a:solidFill>
                  <a:schemeClr val="lt1"/>
                </a:solidFill>
                <a:latin typeface="Arial"/>
                <a:ea typeface="Arial"/>
                <a:cs typeface="Arial"/>
                <a:sym typeface="Arial"/>
              </a:rPr>
              <a:t>level </a:t>
            </a:r>
            <a:r>
              <a:rPr lang="en-US" sz="1200" b="1" i="0" u="none" strike="noStrike" cap="none" dirty="0" smtClean="0">
                <a:solidFill>
                  <a:schemeClr val="lt1"/>
                </a:solidFill>
                <a:latin typeface="Arial"/>
                <a:ea typeface="Arial"/>
                <a:cs typeface="Arial"/>
                <a:sym typeface="Arial"/>
              </a:rPr>
              <a:t>(left </a:t>
            </a:r>
            <a:r>
              <a:rPr lang="en-US" sz="1200" b="1" i="0" u="none" strike="noStrike" cap="none" dirty="0">
                <a:solidFill>
                  <a:schemeClr val="lt1"/>
                </a:solidFill>
                <a:latin typeface="Arial"/>
                <a:ea typeface="Arial"/>
                <a:cs typeface="Arial"/>
                <a:sym typeface="Arial"/>
              </a:rPr>
              <a:t>panel),</a:t>
            </a:r>
            <a:r>
              <a:rPr lang="en-US" sz="1200" b="1" dirty="0">
                <a:solidFill>
                  <a:schemeClr val="lt1"/>
                </a:solidFill>
              </a:rPr>
              <a:t> </a:t>
            </a:r>
            <a:r>
              <a:rPr lang="en-US" sz="1200" b="1" dirty="0" smtClean="0">
                <a:solidFill>
                  <a:schemeClr val="lt1"/>
                </a:solidFill>
              </a:rPr>
              <a:t>anomalous onshore flow and convergence was observed </a:t>
            </a:r>
            <a:r>
              <a:rPr lang="en-US" sz="1200" b="1" dirty="0" smtClean="0">
                <a:solidFill>
                  <a:schemeClr val="lt1"/>
                </a:solidFill>
              </a:rPr>
              <a:t>in Liberia, Sierra Leone, and Guinea. Lower-level convergence was also observed in southeastern Sudan, northeastern Angola, and south-central DRC. In </a:t>
            </a:r>
            <a:r>
              <a:rPr lang="en-US" sz="1200" b="1" dirty="0" smtClean="0">
                <a:solidFill>
                  <a:schemeClr val="lt1"/>
                </a:solidFill>
              </a:rPr>
              <a:t>contrast, the upper-level winds led to anomalous convergence in </a:t>
            </a:r>
            <a:r>
              <a:rPr lang="en-US" sz="1200" b="1" dirty="0" smtClean="0">
                <a:solidFill>
                  <a:schemeClr val="lt1"/>
                </a:solidFill>
              </a:rPr>
              <a:t>parts of Senegal, Guinea-Bissau, The Gambia, and Guinea, </a:t>
            </a:r>
            <a:r>
              <a:rPr lang="en-US" sz="1200" b="1" dirty="0" smtClean="0">
                <a:solidFill>
                  <a:schemeClr val="lt1"/>
                </a:solidFill>
              </a:rPr>
              <a:t>likely suppressing rainfall in that region.</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7" name="Google Shape;149;p19"/>
          <p:cNvSpPr/>
          <p:nvPr/>
        </p:nvSpPr>
        <p:spPr>
          <a:xfrm rot="208570">
            <a:off x="2375338" y="3633207"/>
            <a:ext cx="588910" cy="611962"/>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49;p19"/>
          <p:cNvSpPr/>
          <p:nvPr/>
        </p:nvSpPr>
        <p:spPr>
          <a:xfrm>
            <a:off x="5080000" y="2817248"/>
            <a:ext cx="542701" cy="476229"/>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49;p19"/>
          <p:cNvSpPr/>
          <p:nvPr/>
        </p:nvSpPr>
        <p:spPr>
          <a:xfrm rot="208570">
            <a:off x="2683122" y="2721804"/>
            <a:ext cx="588910" cy="611962"/>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49;p19"/>
          <p:cNvSpPr/>
          <p:nvPr/>
        </p:nvSpPr>
        <p:spPr>
          <a:xfrm rot="208570">
            <a:off x="812491" y="3062459"/>
            <a:ext cx="588910" cy="611962"/>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H="1" flipV="1">
            <a:off x="1991032" y="1511710"/>
            <a:ext cx="206478" cy="2175388"/>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a:off x="3510116" y="1378974"/>
            <a:ext cx="1963034" cy="383458"/>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757090"/>
          </a:xfrm>
          <a:prstGeom prst="rect">
            <a:avLst/>
          </a:prstGeom>
          <a:noFill/>
          <a:ln>
            <a:noFill/>
          </a:ln>
        </p:spPr>
        <p:txBody>
          <a:bodyPr spcFirstLastPara="1" wrap="square" lIns="91425" tIns="45700" rIns="91425" bIns="45700" anchor="t" anchorCtr="0">
            <a:spAutoFit/>
          </a:bodyPr>
          <a:lstStyle/>
          <a:p>
            <a:pPr algn="just">
              <a:lnSpc>
                <a:spcPct val="90000"/>
              </a:lnSpc>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moderate rainfall </a:t>
            </a:r>
            <a:r>
              <a:rPr lang="en-US" sz="1200" b="1" dirty="0">
                <a:solidFill>
                  <a:schemeClr val="lt1"/>
                </a:solidFill>
              </a:rPr>
              <a:t>sustained moisture surpluses over parts of </a:t>
            </a:r>
            <a:r>
              <a:rPr lang="en-US" sz="1200" b="1" dirty="0" smtClean="0">
                <a:solidFill>
                  <a:schemeClr val="lt1"/>
                </a:solidFill>
              </a:rPr>
              <a:t>western Nigeria (bottom right). </a:t>
            </a:r>
            <a:r>
              <a:rPr lang="en-US" sz="1200" b="1" dirty="0" smtClean="0">
                <a:solidFill>
                  <a:schemeClr val="lt1"/>
                </a:solidFill>
              </a:rPr>
              <a:t>Light rainfall since early September increased seasonal deficits  </a:t>
            </a:r>
            <a:r>
              <a:rPr lang="en-US" sz="1200" b="1" dirty="0" smtClean="0">
                <a:solidFill>
                  <a:schemeClr val="lt1"/>
                </a:solidFill>
              </a:rPr>
              <a:t>over southwestern </a:t>
            </a:r>
            <a:r>
              <a:rPr lang="en-US" sz="1200" b="1" dirty="0" smtClean="0">
                <a:solidFill>
                  <a:schemeClr val="lt1"/>
                </a:solidFill>
              </a:rPr>
              <a:t>Mali </a:t>
            </a:r>
            <a:r>
              <a:rPr lang="en-US" sz="1200" b="1" dirty="0" smtClean="0">
                <a:solidFill>
                  <a:schemeClr val="lt1"/>
                </a:solidFill>
              </a:rPr>
              <a:t>(bottom left</a:t>
            </a:r>
            <a:r>
              <a:rPr lang="en-US" sz="1200" b="1" dirty="0" smtClean="0">
                <a:solidFill>
                  <a:schemeClr val="lt1"/>
                </a:solidFill>
              </a:rPr>
              <a:t>). Near-normal rainfall has kept seasonal rainfall deficits steady over the last few weeks in eastern </a:t>
            </a:r>
            <a:r>
              <a:rPr lang="en-US" sz="1200" b="1" dirty="0" smtClean="0">
                <a:solidFill>
                  <a:schemeClr val="lt1"/>
                </a:solidFill>
              </a:rPr>
              <a:t>South Sudan (top right).  </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2411361" y="1681316"/>
            <a:ext cx="3061791" cy="194668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26 Sep</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a:t>
            </a:r>
            <a:r>
              <a:rPr lang="LID8192"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02</a:t>
            </a:r>
            <a:r>
              <a:rPr lang="en-US" sz="1600" b="1" i="0" u="none" strike="noStrike" cap="none" dirty="0" smtClean="0">
                <a:solidFill>
                  <a:srgbClr val="FFFF00"/>
                </a:solidFill>
                <a:latin typeface="Arial"/>
                <a:ea typeface="Arial"/>
                <a:cs typeface="Arial"/>
                <a:sym typeface="Arial"/>
              </a:rPr>
              <a:t> Oct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938678"/>
          </a:xfrm>
          <a:prstGeom prst="rect">
            <a:avLst/>
          </a:prstGeom>
          <a:noFill/>
          <a:ln>
            <a:noFill/>
          </a:ln>
        </p:spPr>
        <p:txBody>
          <a:bodyPr spcFirstLastPara="1" wrap="square" lIns="91425" tIns="45700" rIns="91425" bIns="45700" anchor="t" anchorCtr="0">
            <a:spAutoFit/>
          </a:bodyPr>
          <a:lstStyle/>
          <a:p>
            <a:pPr lvl="0" algn="just"/>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a:t>
            </a:r>
            <a:r>
              <a:rPr lang="en-US" sz="1100" b="1" i="0" u="none" strike="noStrike" cap="none" dirty="0" smtClean="0">
                <a:solidFill>
                  <a:schemeClr val="lt1"/>
                </a:solidFill>
                <a:latin typeface="Arial"/>
                <a:ea typeface="Arial"/>
                <a:cs typeface="Arial"/>
                <a:sym typeface="Arial"/>
              </a:rPr>
              <a:t>the </a:t>
            </a:r>
            <a:r>
              <a:rPr lang="en-US" sz="1100" b="1" i="0" u="none" strike="noStrike" cap="none" dirty="0" smtClean="0">
                <a:solidFill>
                  <a:schemeClr val="lt1"/>
                </a:solidFill>
                <a:latin typeface="Arial"/>
                <a:ea typeface="Arial"/>
                <a:cs typeface="Arial"/>
                <a:sym typeface="Arial"/>
              </a:rPr>
              <a:t>GEFS </a:t>
            </a:r>
            <a:r>
              <a:rPr lang="en-US" sz="1100" b="1" i="0" u="none" strike="noStrike" cap="none" dirty="0" smtClean="0">
                <a:solidFill>
                  <a:schemeClr val="lt1"/>
                </a:solidFill>
                <a:latin typeface="Arial"/>
                <a:ea typeface="Arial"/>
                <a:cs typeface="Arial"/>
                <a:sym typeface="Arial"/>
              </a:rPr>
              <a:t>forecast indicates </a:t>
            </a:r>
            <a:r>
              <a:rPr lang="en-US" sz="1100" b="1" i="0" u="none" strike="noStrike" cap="none" dirty="0" smtClean="0">
                <a:solidFill>
                  <a:schemeClr val="lt1"/>
                </a:solidFill>
                <a:latin typeface="Arial"/>
                <a:ea typeface="Arial"/>
                <a:cs typeface="Arial"/>
                <a:sym typeface="Arial"/>
              </a:rPr>
              <a:t>a moderate to high chance (over 70%) for rainfall to exceed 50 mm over much of the Gulf of Guinea region, parts of Central Africa (primarily Cameroon and parts of CAR and DRC), and western Ethiopia</a:t>
            </a:r>
            <a:r>
              <a:rPr lang="en-US" sz="1100" b="1" dirty="0">
                <a:solidFill>
                  <a:schemeClr val="lt1"/>
                </a:solidFill>
              </a:rPr>
              <a:t>. For week-1 (left panel) the GEFS forecast indicates a moderate to high chance (over 70%) for rainfall to exceed 50 mm over much of </a:t>
            </a:r>
            <a:r>
              <a:rPr lang="en-US" sz="1100" b="1" dirty="0" smtClean="0">
                <a:solidFill>
                  <a:schemeClr val="lt1"/>
                </a:solidFill>
              </a:rPr>
              <a:t>the western and eastern Gulf </a:t>
            </a:r>
            <a:r>
              <a:rPr lang="en-US" sz="1100" b="1" dirty="0">
                <a:solidFill>
                  <a:schemeClr val="lt1"/>
                </a:solidFill>
              </a:rPr>
              <a:t>of Guinea region, parts of Central Africa (primarily Cameroon and parts of CAR and DRC), and western </a:t>
            </a:r>
            <a:r>
              <a:rPr lang="en-US" sz="1100" b="1" dirty="0" smtClean="0">
                <a:solidFill>
                  <a:schemeClr val="lt1"/>
                </a:solidFill>
              </a:rPr>
              <a:t>Ethiopia.</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19 </a:t>
            </a:r>
            <a:r>
              <a:rPr lang="en-US" sz="1600" b="1" dirty="0">
                <a:solidFill>
                  <a:srgbClr val="FFFF00"/>
                </a:solidFill>
              </a:rPr>
              <a:t>– </a:t>
            </a:r>
            <a:r>
              <a:rPr lang="en-US" sz="1600" b="1" dirty="0" smtClean="0">
                <a:solidFill>
                  <a:srgbClr val="FFFF00"/>
                </a:solidFill>
              </a:rPr>
              <a:t>25</a:t>
            </a:r>
            <a:r>
              <a:rPr lang="en-US" sz="1600" b="1" dirty="0" smtClean="0">
                <a:solidFill>
                  <a:srgbClr val="FFFF00"/>
                </a:solidFill>
              </a:rPr>
              <a:t> </a:t>
            </a:r>
            <a:r>
              <a:rPr lang="en-US" sz="1600" b="1" dirty="0">
                <a:solidFill>
                  <a:srgbClr val="FFFF00"/>
                </a:solidFill>
              </a:rPr>
              <a:t>Sep 2023</a:t>
            </a: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4" cy="294658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5804</TotalTime>
  <Words>2706</Words>
  <Application>Microsoft Office PowerPoint</Application>
  <PresentationFormat>On-screen Show (4:3)</PresentationFormat>
  <Paragraphs>55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Justin Hicks</cp:lastModifiedBy>
  <cp:revision>215</cp:revision>
  <dcterms:modified xsi:type="dcterms:W3CDTF">2023-09-18T19:23:57Z</dcterms:modified>
</cp:coreProperties>
</file>