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9850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snapToGrid="0">
      <p:cViewPr varScale="1">
        <p:scale>
          <a:sx n="108" d="100"/>
          <a:sy n="108" d="100"/>
        </p:scale>
        <p:origin x="1089" y="6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7363" cy="465138"/>
          </a:xfrm>
          <a:prstGeom prst="rect">
            <a:avLst/>
          </a:prstGeom>
          <a:noFill/>
          <a:ln>
            <a:noFill/>
          </a:ln>
        </p:spPr>
        <p:txBody>
          <a:bodyPr spcFirstLastPara="1" wrap="square" lIns="91200" tIns="45600" rIns="91200" bIns="456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56050" y="0"/>
            <a:ext cx="3027363" cy="465138"/>
          </a:xfrm>
          <a:prstGeom prst="rect">
            <a:avLst/>
          </a:prstGeom>
          <a:noFill/>
          <a:ln>
            <a:noFill/>
          </a:ln>
        </p:spPr>
        <p:txBody>
          <a:bodyPr spcFirstLastPara="1" wrap="square" lIns="91200" tIns="45600" rIns="91200" bIns="456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6975"/>
            <a:ext cx="3027363" cy="465138"/>
          </a:xfrm>
          <a:prstGeom prst="rect">
            <a:avLst/>
          </a:prstGeom>
          <a:noFill/>
          <a:ln>
            <a:noFill/>
          </a:ln>
        </p:spPr>
        <p:txBody>
          <a:bodyPr spcFirstLastPara="1" wrap="square" lIns="91200" tIns="45600" rIns="91200" bIns="456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8" name="Google Shape;178;p10: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10: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10</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9" name="Google Shape;189;p1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11: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11</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1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Google Shape;94;p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1" name="Google Shape;101;p3: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Clr>
                <a:schemeClr val="dk1"/>
              </a:buClr>
              <a:buSzPts val="1200"/>
              <a:buFont typeface="Calibri"/>
              <a:buNone/>
            </a:pPr>
            <a:endParaRPr sz="1200" b="0">
              <a:solidFill>
                <a:schemeClr val="dk1"/>
              </a:solidFill>
            </a:endParaRPr>
          </a:p>
        </p:txBody>
      </p:sp>
      <p:sp>
        <p:nvSpPr>
          <p:cNvPr id="102" name="Google Shape;102;p3: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 name="Google Shape;108;p4: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4: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7" name="Google Shape;117;p5: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p5: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6" name="Google Shape;126;p6: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solidFill>
                <a:schemeClr val="dk1"/>
              </a:solidFill>
            </a:endParaRPr>
          </a:p>
        </p:txBody>
      </p:sp>
      <p:sp>
        <p:nvSpPr>
          <p:cNvPr id="127" name="Google Shape;127;p6: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2" name="Google Shape;142;p7: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p7: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8: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7" name="Google Shape;167;p9: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9: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9</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857500" y="419100"/>
            <a:ext cx="4114800" cy="7239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876800" y="2438400"/>
            <a:ext cx="5486400" cy="1828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143000" y="685800"/>
            <a:ext cx="5486400" cy="5334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 name="Google Shape;32;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Times New Roman"/>
              <a:buNone/>
              <a:defRPr/>
            </a:lvl1pPr>
            <a:lvl2pPr lvl="1" algn="ctr">
              <a:lnSpc>
                <a:spcPct val="100000"/>
              </a:lnSpc>
              <a:spcBef>
                <a:spcPts val="560"/>
              </a:spcBef>
              <a:spcAft>
                <a:spcPts val="0"/>
              </a:spcAft>
              <a:buClr>
                <a:schemeClr val="dk1"/>
              </a:buClr>
              <a:buSzPts val="28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00"/>
              </a:spcBef>
              <a:spcAft>
                <a:spcPts val="0"/>
              </a:spcAft>
              <a:buClr>
                <a:schemeClr val="dk1"/>
              </a:buClr>
              <a:buSzPts val="2000"/>
              <a:buFont typeface="Times New Roman"/>
              <a:buNone/>
              <a:defRPr/>
            </a:lvl4pPr>
            <a:lvl5pPr lvl="4" algn="ctr">
              <a:lnSpc>
                <a:spcPct val="100000"/>
              </a:lnSpc>
              <a:spcBef>
                <a:spcPts val="400"/>
              </a:spcBef>
              <a:spcAft>
                <a:spcPts val="0"/>
              </a:spcAft>
              <a:buClr>
                <a:schemeClr val="dk1"/>
              </a:buClr>
              <a:buSzPts val="2000"/>
              <a:buFont typeface="Times New Roman"/>
              <a:buNone/>
              <a:defRPr/>
            </a:lvl5pPr>
            <a:lvl6pPr lvl="5" algn="ctr">
              <a:lnSpc>
                <a:spcPct val="100000"/>
              </a:lnSpc>
              <a:spcBef>
                <a:spcPts val="400"/>
              </a:spcBef>
              <a:spcAft>
                <a:spcPts val="0"/>
              </a:spcAft>
              <a:buClr>
                <a:schemeClr val="dk1"/>
              </a:buClr>
              <a:buSzPts val="2000"/>
              <a:buFont typeface="Times New Roman"/>
              <a:buNone/>
              <a:defRPr/>
            </a:lvl6pPr>
            <a:lvl7pPr lvl="6" algn="ctr">
              <a:lnSpc>
                <a:spcPct val="100000"/>
              </a:lnSpc>
              <a:spcBef>
                <a:spcPts val="400"/>
              </a:spcBef>
              <a:spcAft>
                <a:spcPts val="0"/>
              </a:spcAft>
              <a:buClr>
                <a:schemeClr val="dk1"/>
              </a:buClr>
              <a:buSzPts val="2000"/>
              <a:buFont typeface="Times New Roman"/>
              <a:buNone/>
              <a:defRPr/>
            </a:lvl7pPr>
            <a:lvl8pPr lvl="7" algn="ctr">
              <a:lnSpc>
                <a:spcPct val="100000"/>
              </a:lnSpc>
              <a:spcBef>
                <a:spcPts val="400"/>
              </a:spcBef>
              <a:spcAft>
                <a:spcPts val="0"/>
              </a:spcAft>
              <a:buClr>
                <a:schemeClr val="dk1"/>
              </a:buClr>
              <a:buSzPts val="2000"/>
              <a:buFont typeface="Times New Roman"/>
              <a:buNone/>
              <a:defRPr/>
            </a:lvl8pPr>
            <a:lvl9pPr lvl="8" algn="ctr">
              <a:lnSpc>
                <a:spcPct val="100000"/>
              </a:lnSpc>
              <a:spcBef>
                <a:spcPts val="400"/>
              </a:spcBef>
              <a:spcAft>
                <a:spcPts val="0"/>
              </a:spcAft>
              <a:buClr>
                <a:schemeClr val="dk1"/>
              </a:buClr>
              <a:buSzPts val="2000"/>
              <a:buFont typeface="Times New Roman"/>
              <a:buNone/>
              <a:defRPr/>
            </a:lvl9pPr>
          </a:lstStyle>
          <a:p>
            <a:endParaRPr/>
          </a:p>
        </p:txBody>
      </p:sp>
      <p:sp>
        <p:nvSpPr>
          <p:cNvPr id="33" name="Google Shape;33;p5"/>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Times New Roman"/>
              <a:buNone/>
              <a:defRPr sz="2000"/>
            </a:lvl1pPr>
            <a:lvl2pPr marL="914400" lvl="1" indent="-228600" algn="l">
              <a:lnSpc>
                <a:spcPct val="100000"/>
              </a:lnSpc>
              <a:spcBef>
                <a:spcPts val="360"/>
              </a:spcBef>
              <a:spcAft>
                <a:spcPts val="0"/>
              </a:spcAft>
              <a:buClr>
                <a:schemeClr val="dk1"/>
              </a:buClr>
              <a:buSzPts val="1800"/>
              <a:buFont typeface="Times New Roman"/>
              <a:buNone/>
              <a:defRPr sz="1800"/>
            </a:lvl2pPr>
            <a:lvl3pPr marL="1371600" lvl="2" indent="-228600" algn="l">
              <a:lnSpc>
                <a:spcPct val="100000"/>
              </a:lnSpc>
              <a:spcBef>
                <a:spcPts val="320"/>
              </a:spcBef>
              <a:spcAft>
                <a:spcPts val="0"/>
              </a:spcAft>
              <a:buClr>
                <a:schemeClr val="dk1"/>
              </a:buClr>
              <a:buSzPts val="1600"/>
              <a:buFont typeface="Times New Roman"/>
              <a:buNone/>
              <a:defRPr sz="1600"/>
            </a:lvl3pPr>
            <a:lvl4pPr marL="1828800" lvl="3" indent="-228600" algn="l">
              <a:lnSpc>
                <a:spcPct val="100000"/>
              </a:lnSpc>
              <a:spcBef>
                <a:spcPts val="280"/>
              </a:spcBef>
              <a:spcAft>
                <a:spcPts val="0"/>
              </a:spcAft>
              <a:buClr>
                <a:schemeClr val="dk1"/>
              </a:buClr>
              <a:buSzPts val="1400"/>
              <a:buFont typeface="Times New Roman"/>
              <a:buNone/>
              <a:defRPr sz="1400"/>
            </a:lvl4pPr>
            <a:lvl5pPr marL="2286000" lvl="4" indent="-228600" algn="l">
              <a:lnSpc>
                <a:spcPct val="100000"/>
              </a:lnSpc>
              <a:spcBef>
                <a:spcPts val="280"/>
              </a:spcBef>
              <a:spcAft>
                <a:spcPts val="0"/>
              </a:spcAft>
              <a:buClr>
                <a:schemeClr val="dk1"/>
              </a:buClr>
              <a:buSzPts val="1400"/>
              <a:buFont typeface="Times New Roman"/>
              <a:buNone/>
              <a:defRPr sz="1400"/>
            </a:lvl5pPr>
            <a:lvl6pPr marL="2743200" lvl="5" indent="-228600" algn="l">
              <a:lnSpc>
                <a:spcPct val="100000"/>
              </a:lnSpc>
              <a:spcBef>
                <a:spcPts val="280"/>
              </a:spcBef>
              <a:spcAft>
                <a:spcPts val="0"/>
              </a:spcAft>
              <a:buClr>
                <a:schemeClr val="dk1"/>
              </a:buClr>
              <a:buSzPts val="1400"/>
              <a:buFont typeface="Times New Roman"/>
              <a:buNone/>
              <a:defRPr sz="1400"/>
            </a:lvl6pPr>
            <a:lvl7pPr marL="3200400" lvl="6" indent="-228600" algn="l">
              <a:lnSpc>
                <a:spcPct val="100000"/>
              </a:lnSpc>
              <a:spcBef>
                <a:spcPts val="280"/>
              </a:spcBef>
              <a:spcAft>
                <a:spcPts val="0"/>
              </a:spcAft>
              <a:buClr>
                <a:schemeClr val="dk1"/>
              </a:buClr>
              <a:buSzPts val="1400"/>
              <a:buFont typeface="Times New Roman"/>
              <a:buNone/>
              <a:defRPr sz="1400"/>
            </a:lvl7pPr>
            <a:lvl8pPr marL="3657600" lvl="7" indent="-228600" algn="l">
              <a:lnSpc>
                <a:spcPct val="100000"/>
              </a:lnSpc>
              <a:spcBef>
                <a:spcPts val="280"/>
              </a:spcBef>
              <a:spcAft>
                <a:spcPts val="0"/>
              </a:spcAft>
              <a:buClr>
                <a:schemeClr val="dk1"/>
              </a:buClr>
              <a:buSzPts val="1400"/>
              <a:buFont typeface="Times New Roman"/>
              <a:buNone/>
              <a:defRPr sz="1400"/>
            </a:lvl8pPr>
            <a:lvl9pPr marL="4114800" lvl="8" indent="-228600" algn="l">
              <a:lnSpc>
                <a:spcPct val="100000"/>
              </a:lnSpc>
              <a:spcBef>
                <a:spcPts val="280"/>
              </a:spcBef>
              <a:spcAft>
                <a:spcPts val="0"/>
              </a:spcAft>
              <a:buClr>
                <a:schemeClr val="dk1"/>
              </a:buClr>
              <a:buSzPts val="1400"/>
              <a:buFont typeface="Times New Roman"/>
              <a:buNone/>
              <a:defRPr sz="1400"/>
            </a:lvl9pPr>
          </a:lstStyle>
          <a:p>
            <a:endParaRPr/>
          </a:p>
        </p:txBody>
      </p:sp>
      <p:sp>
        <p:nvSpPr>
          <p:cNvPr id="39" name="Google Shape;39;p6"/>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 name="Google Shape;44;p7"/>
          <p:cNvSpPr txBox="1">
            <a:spLocks noGrp="1"/>
          </p:cNvSpPr>
          <p:nvPr>
            <p:ph type="body" idx="1"/>
          </p:nvPr>
        </p:nvSpPr>
        <p:spPr>
          <a:xfrm>
            <a:off x="12954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5" name="Google Shape;45;p7"/>
          <p:cNvSpPr txBox="1">
            <a:spLocks noGrp="1"/>
          </p:cNvSpPr>
          <p:nvPr>
            <p:ph type="body" idx="2"/>
          </p:nvPr>
        </p:nvSpPr>
        <p:spPr>
          <a:xfrm>
            <a:off x="49911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6" name="Google Shape;46;p7"/>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 name="Google Shape;51;p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2" name="Google Shape;52;p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3" name="Google Shape;53;p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4" name="Google Shape;54;p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5" name="Google Shape;55;p8"/>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Times New Roman"/>
              <a:buChar char="•"/>
              <a:defRPr sz="3200"/>
            </a:lvl1pPr>
            <a:lvl2pPr marL="914400" lvl="1" indent="-406400" algn="l">
              <a:lnSpc>
                <a:spcPct val="100000"/>
              </a:lnSpc>
              <a:spcBef>
                <a:spcPts val="560"/>
              </a:spcBef>
              <a:spcAft>
                <a:spcPts val="0"/>
              </a:spcAft>
              <a:buClr>
                <a:schemeClr val="dk1"/>
              </a:buClr>
              <a:buSzPts val="2800"/>
              <a:buFont typeface="Times New Roman"/>
              <a:buChar char="–"/>
              <a:defRPr sz="2800"/>
            </a:lvl2pPr>
            <a:lvl3pPr marL="1371600" lvl="2" indent="-381000" algn="l">
              <a:lnSpc>
                <a:spcPct val="100000"/>
              </a:lnSpc>
              <a:spcBef>
                <a:spcPts val="480"/>
              </a:spcBef>
              <a:spcAft>
                <a:spcPts val="0"/>
              </a:spcAft>
              <a:buClr>
                <a:schemeClr val="dk1"/>
              </a:buClr>
              <a:buSzPts val="2400"/>
              <a:buFont typeface="Times New Roman"/>
              <a:buChar char="•"/>
              <a:defRPr sz="2400"/>
            </a:lvl3pPr>
            <a:lvl4pPr marL="1828800" lvl="3" indent="-355600" algn="l">
              <a:lnSpc>
                <a:spcPct val="100000"/>
              </a:lnSpc>
              <a:spcBef>
                <a:spcPts val="400"/>
              </a:spcBef>
              <a:spcAft>
                <a:spcPts val="0"/>
              </a:spcAft>
              <a:buClr>
                <a:schemeClr val="dk1"/>
              </a:buClr>
              <a:buSzPts val="2000"/>
              <a:buFont typeface="Times New Roman"/>
              <a:buChar char="–"/>
              <a:defRPr sz="2000"/>
            </a:lvl4pPr>
            <a:lvl5pPr marL="2286000" lvl="4" indent="-355600" algn="l">
              <a:lnSpc>
                <a:spcPct val="100000"/>
              </a:lnSpc>
              <a:spcBef>
                <a:spcPts val="400"/>
              </a:spcBef>
              <a:spcAft>
                <a:spcPts val="0"/>
              </a:spcAft>
              <a:buClr>
                <a:schemeClr val="dk1"/>
              </a:buClr>
              <a:buSzPts val="2000"/>
              <a:buFont typeface="Times New Roman"/>
              <a:buChar char="»"/>
              <a:defRPr sz="2000"/>
            </a:lvl5pPr>
            <a:lvl6pPr marL="2743200" lvl="5" indent="-355600" algn="l">
              <a:lnSpc>
                <a:spcPct val="100000"/>
              </a:lnSpc>
              <a:spcBef>
                <a:spcPts val="400"/>
              </a:spcBef>
              <a:spcAft>
                <a:spcPts val="0"/>
              </a:spcAft>
              <a:buClr>
                <a:schemeClr val="dk1"/>
              </a:buClr>
              <a:buSzPts val="2000"/>
              <a:buFont typeface="Times New Roman"/>
              <a:buChar char="»"/>
              <a:defRPr sz="2000"/>
            </a:lvl6pPr>
            <a:lvl7pPr marL="3200400" lvl="6" indent="-355600" algn="l">
              <a:lnSpc>
                <a:spcPct val="100000"/>
              </a:lnSpc>
              <a:spcBef>
                <a:spcPts val="400"/>
              </a:spcBef>
              <a:spcAft>
                <a:spcPts val="0"/>
              </a:spcAft>
              <a:buClr>
                <a:schemeClr val="dk1"/>
              </a:buClr>
              <a:buSzPts val="2000"/>
              <a:buFont typeface="Times New Roman"/>
              <a:buChar char="»"/>
              <a:defRPr sz="2000"/>
            </a:lvl7pPr>
            <a:lvl8pPr marL="3657600" lvl="7" indent="-355600" algn="l">
              <a:lnSpc>
                <a:spcPct val="100000"/>
              </a:lnSpc>
              <a:spcBef>
                <a:spcPts val="400"/>
              </a:spcBef>
              <a:spcAft>
                <a:spcPts val="0"/>
              </a:spcAft>
              <a:buClr>
                <a:schemeClr val="dk1"/>
              </a:buClr>
              <a:buSzPts val="2000"/>
              <a:buFont typeface="Times New Roman"/>
              <a:buChar char="»"/>
              <a:defRPr sz="2000"/>
            </a:lvl8pPr>
            <a:lvl9pPr marL="4114800" lvl="8" indent="-355600" algn="l">
              <a:lnSpc>
                <a:spcPct val="100000"/>
              </a:lnSpc>
              <a:spcBef>
                <a:spcPts val="400"/>
              </a:spcBef>
              <a:spcAft>
                <a:spcPts val="0"/>
              </a:spcAft>
              <a:buClr>
                <a:schemeClr val="dk1"/>
              </a:buClr>
              <a:buSzPts val="2000"/>
              <a:buFont typeface="Times New Roman"/>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2" name="Google Shape;62;p9"/>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9" name="Google Shape;69;p10"/>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title"/>
          </p:nvPr>
        </p:nvSpPr>
        <p:spPr>
          <a:xfrm>
            <a:off x="685800" y="228600"/>
            <a:ext cx="7696200" cy="365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b="1">
                <a:solidFill>
                  <a:srgbClr val="FFFF00"/>
                </a:solidFill>
                <a:latin typeface="Arial"/>
                <a:ea typeface="Arial"/>
                <a:cs typeface="Arial"/>
                <a:sym typeface="Arial"/>
              </a:rPr>
              <a:t>The African Monsoon Recent Evolution and Current Status</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Include Week-1 and Week-2 Outlooks </a:t>
            </a:r>
            <a:endParaRPr/>
          </a:p>
        </p:txBody>
      </p:sp>
      <p:sp>
        <p:nvSpPr>
          <p:cNvPr id="90" name="Google Shape;90;p13"/>
          <p:cNvSpPr txBox="1"/>
          <p:nvPr/>
        </p:nvSpPr>
        <p:spPr>
          <a:xfrm>
            <a:off x="1676400" y="4318000"/>
            <a:ext cx="6096000" cy="8682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dirty="0">
                <a:solidFill>
                  <a:schemeClr val="lt1"/>
                </a:solidFill>
                <a:latin typeface="Arial"/>
                <a:ea typeface="Arial"/>
                <a:cs typeface="Arial"/>
                <a:sym typeface="Arial"/>
              </a:rPr>
              <a:t>Update prepared </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800"/>
              <a:buFont typeface="Arial"/>
              <a:buNone/>
            </a:pPr>
            <a:r>
              <a:rPr lang="en-US" sz="2800" b="1" dirty="0" smtClean="0">
                <a:solidFill>
                  <a:schemeClr val="lt1"/>
                </a:solidFill>
              </a:rPr>
              <a:t>31 July</a:t>
            </a:r>
            <a:r>
              <a:rPr lang="en-US" sz="2800" b="1" i="0" u="none" strike="noStrike" cap="none" dirty="0" smtClean="0">
                <a:solidFill>
                  <a:schemeClr val="lt1"/>
                </a:solidFill>
                <a:latin typeface="Arial"/>
                <a:ea typeface="Arial"/>
                <a:cs typeface="Arial"/>
                <a:sym typeface="Arial"/>
              </a:rPr>
              <a:t> </a:t>
            </a:r>
            <a:r>
              <a:rPr lang="en-US" sz="2800" b="1" i="0" u="none" strike="noStrike" cap="none" dirty="0">
                <a:solidFill>
                  <a:schemeClr val="lt1"/>
                </a:solidFill>
                <a:latin typeface="Arial"/>
                <a:ea typeface="Arial"/>
                <a:cs typeface="Arial"/>
                <a:sym typeface="Arial"/>
              </a:rPr>
              <a:t>2023</a:t>
            </a:r>
            <a:endParaRPr sz="2800" b="1" i="0" u="none" strike="noStrike" cap="none" dirty="0">
              <a:solidFill>
                <a:schemeClr val="lt1"/>
              </a:solidFill>
              <a:latin typeface="Times New Roman"/>
              <a:ea typeface="Times New Roman"/>
              <a:cs typeface="Times New Roman"/>
              <a:sym typeface="Times New Roman"/>
            </a:endParaRPr>
          </a:p>
        </p:txBody>
      </p:sp>
      <p:sp>
        <p:nvSpPr>
          <p:cNvPr id="91" name="Google Shape;91;p13"/>
          <p:cNvSpPr txBox="1"/>
          <p:nvPr/>
        </p:nvSpPr>
        <p:spPr>
          <a:xfrm>
            <a:off x="85458" y="5618000"/>
            <a:ext cx="8957736"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For more information, visit: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hlink"/>
                </a:solidFill>
                <a:latin typeface="Arial"/>
                <a:ea typeface="Arial"/>
                <a:cs typeface="Arial"/>
                <a:sym typeface="Arial"/>
                <a:hlinkClick r:id="rId3"/>
              </a:rPr>
              <a:t>http://www.cpc.ncep.noaa.gov/products/Global_Monsoons/African_Monsoons/precip_monitoring.shtml</a:t>
            </a:r>
            <a:r>
              <a:rPr lang="en-US" sz="1400" b="1"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2"/>
          <p:cNvSpPr txBox="1"/>
          <p:nvPr/>
        </p:nvSpPr>
        <p:spPr>
          <a:xfrm>
            <a:off x="6400800" y="24384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82" name="Google Shape;182;p22"/>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83" name="Google Shape;183;p22"/>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Week-1 Precipitation Outlooks</a:t>
            </a:r>
            <a:br>
              <a:rPr lang="en-US" sz="2400" b="1" i="0" u="none" strike="noStrike" cap="none">
                <a:solidFill>
                  <a:srgbClr val="FFFF00"/>
                </a:solidFill>
                <a:latin typeface="Arial"/>
                <a:ea typeface="Arial"/>
                <a:cs typeface="Arial"/>
                <a:sym typeface="Arial"/>
              </a:rPr>
            </a:br>
            <a:endParaRPr sz="2400" b="1" i="0" u="none" strike="noStrike" cap="none">
              <a:solidFill>
                <a:srgbClr val="FFFF00"/>
              </a:solidFill>
              <a:latin typeface="Arial"/>
              <a:ea typeface="Arial"/>
              <a:cs typeface="Arial"/>
              <a:sym typeface="Arial"/>
            </a:endParaRPr>
          </a:p>
        </p:txBody>
      </p:sp>
      <p:sp>
        <p:nvSpPr>
          <p:cNvPr id="184" name="Google Shape;184;p22"/>
          <p:cNvSpPr txBox="1"/>
          <p:nvPr/>
        </p:nvSpPr>
        <p:spPr>
          <a:xfrm>
            <a:off x="629728" y="1162413"/>
            <a:ext cx="2898476" cy="338554"/>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600"/>
              <a:buFont typeface="Arial"/>
              <a:buNone/>
            </a:pPr>
            <a:r>
              <a:rPr lang="en-US" sz="1600" b="1" dirty="0" smtClean="0">
                <a:solidFill>
                  <a:srgbClr val="FFFF00"/>
                </a:solidFill>
              </a:rPr>
              <a:t>01 – 07 August </a:t>
            </a:r>
            <a:r>
              <a:rPr lang="en-US" sz="1600" b="1" i="0" u="none" strike="noStrike" cap="none" dirty="0" smtClean="0">
                <a:solidFill>
                  <a:srgbClr val="FFFF00"/>
                </a:solidFill>
                <a:latin typeface="Arial"/>
                <a:ea typeface="Arial"/>
                <a:cs typeface="Arial"/>
                <a:sym typeface="Arial"/>
              </a:rPr>
              <a:t>2023</a:t>
            </a:r>
            <a:endParaRPr sz="1600" b="0" i="0" u="none" strike="noStrike" cap="none" dirty="0">
              <a:solidFill>
                <a:srgbClr val="000000"/>
              </a:solidFill>
              <a:latin typeface="Arial"/>
              <a:ea typeface="Arial"/>
              <a:cs typeface="Arial"/>
              <a:sym typeface="Arial"/>
            </a:endParaRPr>
          </a:p>
        </p:txBody>
      </p:sp>
      <p:sp>
        <p:nvSpPr>
          <p:cNvPr id="185" name="Google Shape;185;p22"/>
          <p:cNvSpPr txBox="1"/>
          <p:nvPr/>
        </p:nvSpPr>
        <p:spPr>
          <a:xfrm>
            <a:off x="4175403" y="1480039"/>
            <a:ext cx="4819200" cy="3970277"/>
          </a:xfrm>
          <a:prstGeom prst="rect">
            <a:avLst/>
          </a:prstGeom>
          <a:noFill/>
          <a:ln>
            <a:noFill/>
          </a:ln>
        </p:spPr>
        <p:txBody>
          <a:bodyPr spcFirstLastPara="1" wrap="square" lIns="91425" tIns="45700" rIns="91425" bIns="45700" anchor="t" anchorCtr="0">
            <a:spAutoFit/>
          </a:bodyPr>
          <a:lstStyle/>
          <a:p>
            <a:pPr marL="152400" marR="0" lvl="0" indent="0" algn="l" rtl="0">
              <a:lnSpc>
                <a:spcPct val="100000"/>
              </a:lnSpc>
              <a:spcBef>
                <a:spcPts val="0"/>
              </a:spcBef>
              <a:spcAft>
                <a:spcPts val="0"/>
              </a:spcAft>
              <a:buNone/>
            </a:pPr>
            <a:endParaRPr sz="1200" b="1" i="0" u="none" strike="noStrike" cap="none" dirty="0" smtClean="0">
              <a:solidFill>
                <a:schemeClr val="lt1"/>
              </a:solidFill>
              <a:latin typeface="Arial"/>
              <a:ea typeface="Arial"/>
              <a:cs typeface="Arial"/>
              <a:sym typeface="Arial"/>
            </a:endParaRPr>
          </a:p>
          <a:p>
            <a:pPr marL="457200" lvl="0" indent="-304800" algn="just">
              <a:buClr>
                <a:schemeClr val="lt1"/>
              </a:buClr>
              <a:buSzPts val="1200"/>
              <a:buAutoNum type="arabicPeriod"/>
            </a:pPr>
            <a:r>
              <a:rPr lang="en-US" sz="1200" b="1" dirty="0">
                <a:solidFill>
                  <a:schemeClr val="lt1"/>
                </a:solidFill>
              </a:rPr>
              <a:t>The probabilistic forecasts call for above 50% chance for weekly rainfall to be above-normal (above the upper </a:t>
            </a:r>
            <a:r>
              <a:rPr lang="en-US" sz="1200" b="1" dirty="0" err="1">
                <a:solidFill>
                  <a:schemeClr val="lt1"/>
                </a:solidFill>
              </a:rPr>
              <a:t>tercile</a:t>
            </a:r>
            <a:r>
              <a:rPr lang="en-US" sz="1200" b="1" dirty="0">
                <a:solidFill>
                  <a:schemeClr val="lt1"/>
                </a:solidFill>
              </a:rPr>
              <a:t>) over western Guinea-Conakry, much of Sierra Leone, central and eastern parts of Mali, northern and eastern parts of Cote d’Ivoire, much of Ghana, Togo, Benin, Nigeria, Cameroon and CAR, northern Gabon and Congo, northern and northwestern parts of DR Congo, east-central Chad, and central parts of Sudan. There is above 65% chance for rainfall to be above-normal over southern Cameroon, northern Gabon and Congo, and eastern CAR.</a:t>
            </a:r>
          </a:p>
          <a:p>
            <a:pPr marL="457200" lvl="0" indent="-304800" algn="just">
              <a:buClr>
                <a:schemeClr val="lt1"/>
              </a:buClr>
              <a:buSzPts val="1200"/>
              <a:buAutoNum type="arabicPeriod"/>
            </a:pPr>
            <a:endParaRPr lang="en-US" sz="1200" b="1" dirty="0">
              <a:solidFill>
                <a:schemeClr val="lt1"/>
              </a:solidFill>
            </a:endParaRPr>
          </a:p>
          <a:p>
            <a:pPr marL="457200" lvl="0" indent="-304800" algn="just">
              <a:buClr>
                <a:schemeClr val="lt1"/>
              </a:buClr>
              <a:buSzPts val="1200"/>
              <a:buAutoNum type="arabicPeriod"/>
            </a:pPr>
            <a:endParaRPr lang="en-US" sz="1200" b="1" dirty="0">
              <a:solidFill>
                <a:schemeClr val="lt1"/>
              </a:solidFill>
            </a:endParaRPr>
          </a:p>
          <a:p>
            <a:pPr marL="457200" lvl="0" indent="-304800" algn="just">
              <a:buClr>
                <a:schemeClr val="lt1"/>
              </a:buClr>
              <a:buSzPts val="1200"/>
              <a:buAutoNum type="arabicPeriod"/>
            </a:pPr>
            <a:r>
              <a:rPr lang="en-US" sz="1200" b="1" dirty="0">
                <a:solidFill>
                  <a:schemeClr val="lt1"/>
                </a:solidFill>
              </a:rPr>
              <a:t>The forecasts call for above 50% chance for weekly total rainfall to be below-normal (below the lower </a:t>
            </a:r>
            <a:r>
              <a:rPr lang="en-US" sz="1200" b="1" dirty="0" err="1">
                <a:solidFill>
                  <a:schemeClr val="lt1"/>
                </a:solidFill>
              </a:rPr>
              <a:t>tercile</a:t>
            </a:r>
            <a:r>
              <a:rPr lang="en-US" sz="1200" b="1" dirty="0">
                <a:solidFill>
                  <a:schemeClr val="lt1"/>
                </a:solidFill>
              </a:rPr>
              <a:t>) over central and eastern parts of Ethiopia, much of Djibouti, northwestern Somalia, southeastern Uganda, and southwestern Kenya. There is above 65% chance for rainfall to be below-normal over central and eastern parts of Ethiopia.</a:t>
            </a:r>
          </a:p>
        </p:txBody>
      </p:sp>
      <p:pic>
        <p:nvPicPr>
          <p:cNvPr id="186" name="Google Shape;186;p22"/>
          <p:cNvPicPr preferRelativeResize="0"/>
          <p:nvPr/>
        </p:nvPicPr>
        <p:blipFill>
          <a:blip r:embed="rId3">
            <a:extLst>
              <a:ext uri="{28A0092B-C50C-407E-A947-70E740481C1C}">
                <a14:useLocalDpi xmlns:a14="http://schemas.microsoft.com/office/drawing/2010/main" val="0"/>
              </a:ext>
            </a:extLst>
          </a:blip>
          <a:stretch>
            <a:fillRect/>
          </a:stretch>
        </p:blipFill>
        <p:spPr>
          <a:xfrm>
            <a:off x="258893" y="1590596"/>
            <a:ext cx="3764687" cy="4871949"/>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3"/>
          <p:cNvSpPr txBox="1"/>
          <p:nvPr/>
        </p:nvSpPr>
        <p:spPr>
          <a:xfrm>
            <a:off x="6248400" y="23622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93" name="Google Shape;193;p23"/>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94" name="Google Shape;194;p23"/>
          <p:cNvSpPr txBox="1"/>
          <p:nvPr/>
        </p:nvSpPr>
        <p:spPr>
          <a:xfrm>
            <a:off x="335834" y="1194349"/>
            <a:ext cx="34290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600"/>
              <a:buFont typeface="Arial"/>
              <a:buNone/>
            </a:pPr>
            <a:r>
              <a:rPr lang="en-US" sz="1600" b="1" dirty="0" smtClean="0">
                <a:solidFill>
                  <a:srgbClr val="FFFF00"/>
                </a:solidFill>
              </a:rPr>
              <a:t>08 </a:t>
            </a:r>
            <a:r>
              <a:rPr lang="en-US" sz="1600" b="1" dirty="0" smtClean="0">
                <a:solidFill>
                  <a:srgbClr val="FFFF00"/>
                </a:solidFill>
              </a:rPr>
              <a:t>– </a:t>
            </a:r>
            <a:r>
              <a:rPr lang="en-US" sz="1600" b="1" dirty="0" smtClean="0">
                <a:solidFill>
                  <a:srgbClr val="FFFF00"/>
                </a:solidFill>
              </a:rPr>
              <a:t>14 August</a:t>
            </a:r>
            <a:r>
              <a:rPr lang="LID8192" sz="1600" b="1" dirty="0" smtClean="0">
                <a:solidFill>
                  <a:srgbClr val="FFFF00"/>
                </a:solidFill>
              </a:rPr>
              <a:t> </a:t>
            </a:r>
            <a:r>
              <a:rPr lang="en-US" sz="1600" b="1" i="0" u="none" strike="noStrike" cap="none" dirty="0" smtClean="0">
                <a:solidFill>
                  <a:srgbClr val="FFFF00"/>
                </a:solidFill>
                <a:latin typeface="Arial"/>
                <a:ea typeface="Arial"/>
                <a:cs typeface="Arial"/>
                <a:sym typeface="Arial"/>
              </a:rPr>
              <a:t>2023</a:t>
            </a:r>
            <a:endParaRPr sz="1400" b="0" i="0" u="none" strike="noStrike" cap="none" dirty="0">
              <a:solidFill>
                <a:srgbClr val="000000"/>
              </a:solidFill>
              <a:latin typeface="Arial"/>
              <a:ea typeface="Arial"/>
              <a:cs typeface="Arial"/>
              <a:sym typeface="Arial"/>
            </a:endParaRPr>
          </a:p>
        </p:txBody>
      </p:sp>
      <p:sp>
        <p:nvSpPr>
          <p:cNvPr id="195" name="Google Shape;195;p23"/>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Week-2 Precipitation Outlooks</a:t>
            </a:r>
            <a:br>
              <a:rPr lang="en-US" sz="2400" b="1" i="0" u="none" strike="noStrike" cap="none">
                <a:solidFill>
                  <a:srgbClr val="FFFF00"/>
                </a:solidFill>
                <a:latin typeface="Arial"/>
                <a:ea typeface="Arial"/>
                <a:cs typeface="Arial"/>
                <a:sym typeface="Arial"/>
              </a:rPr>
            </a:br>
            <a:endParaRPr sz="2400" b="1" i="0" u="none" strike="noStrike" cap="none">
              <a:solidFill>
                <a:srgbClr val="FFFF00"/>
              </a:solidFill>
              <a:latin typeface="Arial"/>
              <a:ea typeface="Arial"/>
              <a:cs typeface="Arial"/>
              <a:sym typeface="Arial"/>
            </a:endParaRPr>
          </a:p>
        </p:txBody>
      </p:sp>
      <p:sp>
        <p:nvSpPr>
          <p:cNvPr id="196" name="Google Shape;196;p23"/>
          <p:cNvSpPr txBox="1"/>
          <p:nvPr/>
        </p:nvSpPr>
        <p:spPr>
          <a:xfrm>
            <a:off x="4260545" y="1462431"/>
            <a:ext cx="4528500" cy="4708941"/>
          </a:xfrm>
          <a:prstGeom prst="rect">
            <a:avLst/>
          </a:prstGeom>
          <a:noFill/>
          <a:ln>
            <a:noFill/>
          </a:ln>
        </p:spPr>
        <p:txBody>
          <a:bodyPr spcFirstLastPara="1" wrap="square" lIns="91425" tIns="45700" rIns="91425" bIns="45700" anchor="t" anchorCtr="0">
            <a:spAutoFit/>
          </a:bodyPr>
          <a:lstStyle/>
          <a:p>
            <a:pPr marL="152400" marR="0" lvl="0" indent="0" algn="l" rtl="0">
              <a:lnSpc>
                <a:spcPct val="100000"/>
              </a:lnSpc>
              <a:spcBef>
                <a:spcPts val="0"/>
              </a:spcBef>
              <a:spcAft>
                <a:spcPts val="0"/>
              </a:spcAft>
              <a:buNone/>
            </a:pPr>
            <a:endParaRPr sz="1200" b="1" i="0" u="none" strike="noStrike" cap="none" dirty="0">
              <a:solidFill>
                <a:schemeClr val="lt1"/>
              </a:solidFill>
              <a:latin typeface="Arial"/>
              <a:ea typeface="Arial"/>
              <a:cs typeface="Arial"/>
              <a:sym typeface="Arial"/>
            </a:endParaRPr>
          </a:p>
          <a:p>
            <a:pPr marL="457200" lvl="0" indent="-304800" algn="just">
              <a:buClr>
                <a:schemeClr val="lt1"/>
              </a:buClr>
              <a:buSzPts val="1200"/>
              <a:buAutoNum type="arabicPeriod"/>
            </a:pPr>
            <a:r>
              <a:rPr lang="en-US" sz="1200" b="1" dirty="0">
                <a:solidFill>
                  <a:schemeClr val="lt1"/>
                </a:solidFill>
              </a:rPr>
              <a:t>The forecasts call for above 50% chance for weekly total rainfall to be below-normal (below the lower </a:t>
            </a:r>
            <a:r>
              <a:rPr lang="en-US" sz="1200" b="1" dirty="0" err="1">
                <a:solidFill>
                  <a:schemeClr val="lt1"/>
                </a:solidFill>
              </a:rPr>
              <a:t>tercile</a:t>
            </a:r>
            <a:r>
              <a:rPr lang="en-US" sz="1200" b="1" dirty="0">
                <a:solidFill>
                  <a:schemeClr val="lt1"/>
                </a:solidFill>
              </a:rPr>
              <a:t>) over south-central Mauritania, much of Senegal and Guinea-Bissau, western Guinea-Conakry, southwestern Mali, northeastern Cote d’Ivoire, northern Ghana, Togo and Benin, central and southern parts of Nigeria, western part of Cameroon, south-central Chad, north-central CAR, central and northeastern parts of DR Congo. There is above 65% chance for rainfall to be below-normal over much of Senegal, south-central Mauritania, western Guinea-Bissau, northeastern Cote d’Ivoire, northern Ghana, east-central Nigeria, south-central Chad, north-central CAR, and northeastern DR Congo.</a:t>
            </a:r>
          </a:p>
          <a:p>
            <a:pPr marL="457200" lvl="0" indent="-304800" algn="just">
              <a:buClr>
                <a:schemeClr val="lt1"/>
              </a:buClr>
              <a:buSzPts val="1200"/>
              <a:buAutoNum type="arabicPeriod"/>
            </a:pPr>
            <a:endParaRPr lang="en-US" sz="1200" b="1" dirty="0">
              <a:solidFill>
                <a:schemeClr val="lt1"/>
              </a:solidFill>
            </a:endParaRPr>
          </a:p>
          <a:p>
            <a:pPr marL="457200" lvl="0" indent="-304800" algn="just">
              <a:buClr>
                <a:schemeClr val="lt1"/>
              </a:buClr>
              <a:buSzPts val="1200"/>
              <a:buAutoNum type="arabicPeriod"/>
            </a:pPr>
            <a:r>
              <a:rPr lang="en-US" sz="1200" b="1" dirty="0">
                <a:solidFill>
                  <a:schemeClr val="lt1"/>
                </a:solidFill>
              </a:rPr>
              <a:t>The probabilistic forecasts call for above 50% chance for weekly rainfall to be above-normal (above the upper </a:t>
            </a:r>
            <a:r>
              <a:rPr lang="en-US" sz="1200" b="1" dirty="0" err="1">
                <a:solidFill>
                  <a:schemeClr val="lt1"/>
                </a:solidFill>
              </a:rPr>
              <a:t>tercile</a:t>
            </a:r>
            <a:r>
              <a:rPr lang="en-US" sz="1200" b="1" dirty="0">
                <a:solidFill>
                  <a:schemeClr val="lt1"/>
                </a:solidFill>
              </a:rPr>
              <a:t>) over much of Sierra Leone and Liberia, eastern Mali, central and southern parts of Niger and Chad, west-central and southeastern Sudan, and western Ethiopia. There is above 80% chance for rainfall to be above-normal over central and southeastern Niger, and central parts of Chad</a:t>
            </a:r>
            <a:r>
              <a:rPr lang="en-US" sz="1200" b="1" dirty="0" smtClean="0">
                <a:solidFill>
                  <a:schemeClr val="lt1"/>
                </a:solidFill>
              </a:rPr>
              <a:t>.</a:t>
            </a:r>
            <a:endParaRPr sz="1200" b="1" i="0" u="none" strike="noStrike" cap="none" dirty="0">
              <a:solidFill>
                <a:schemeClr val="lt1"/>
              </a:solidFill>
              <a:latin typeface="Arial"/>
              <a:ea typeface="Arial"/>
              <a:cs typeface="Arial"/>
              <a:sym typeface="Arial"/>
            </a:endParaRPr>
          </a:p>
        </p:txBody>
      </p:sp>
      <p:pic>
        <p:nvPicPr>
          <p:cNvPr id="197" name="Google Shape;197;p23"/>
          <p:cNvPicPr preferRelativeResize="0"/>
          <p:nvPr/>
        </p:nvPicPr>
        <p:blipFill>
          <a:blip r:embed="rId3">
            <a:extLst>
              <a:ext uri="{28A0092B-C50C-407E-A947-70E740481C1C}">
                <a14:useLocalDpi xmlns:a14="http://schemas.microsoft.com/office/drawing/2010/main" val="0"/>
              </a:ext>
            </a:extLst>
          </a:blip>
          <a:stretch>
            <a:fillRect/>
          </a:stretch>
        </p:blipFill>
        <p:spPr>
          <a:xfrm>
            <a:off x="197655" y="1533050"/>
            <a:ext cx="3705354" cy="4795164"/>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4"/>
          <p:cNvSpPr txBox="1">
            <a:spLocks noGrp="1"/>
          </p:cNvSpPr>
          <p:nvPr>
            <p:ph type="body" idx="1"/>
          </p:nvPr>
        </p:nvSpPr>
        <p:spPr>
          <a:xfrm>
            <a:off x="61475" y="708600"/>
            <a:ext cx="9013500" cy="6149400"/>
          </a:xfrm>
          <a:prstGeom prst="rect">
            <a:avLst/>
          </a:prstGeom>
          <a:noFill/>
          <a:ln>
            <a:noFill/>
          </a:ln>
        </p:spPr>
        <p:txBody>
          <a:bodyPr spcFirstLastPara="1" wrap="square" lIns="91425" tIns="45700" rIns="91425" bIns="45700" anchor="t" anchorCtr="0">
            <a:noAutofit/>
          </a:bodyPr>
          <a:lstStyle/>
          <a:p>
            <a:pPr lvl="0" indent="-285750" algn="just">
              <a:lnSpc>
                <a:spcPct val="90000"/>
              </a:lnSpc>
              <a:spcBef>
                <a:spcPts val="0"/>
              </a:spcBef>
              <a:buClr>
                <a:schemeClr val="lt1"/>
              </a:buClr>
              <a:buSzPts val="900"/>
              <a:buFont typeface="Arial"/>
              <a:buChar char="•"/>
            </a:pPr>
            <a:r>
              <a:rPr lang="en-US" sz="1200" b="1" dirty="0">
                <a:solidFill>
                  <a:schemeClr val="lt1"/>
                </a:solidFill>
                <a:latin typeface="Arial"/>
                <a:ea typeface="Arial"/>
                <a:cs typeface="Arial"/>
                <a:sym typeface="Arial"/>
              </a:rPr>
              <a:t>Over the past 30 days, in East Africa, above-average rainfall was observed over parts of southern and eastern Sudan, western Ethiopia and the far northern Uganda. Rainfall was below-average over much of South Sudan, pockets of Sudan, Eritrea, eastern and southern Ethiopia, and southern Uganda. In Central Africa, rainfall was above-average over pockets of Congo and CCAR, and northwestern DRC. Below-average rainfall was observed over much of Cameroon, central and eastern CAR, portions of Chad, and central and eastern DRC. In West Africa, rainfall was above-average over southern Mauritania, much of Senegal, Guinea-Bissau, western Guinea, Sierra Leone, the far western and eastern Mali, southeastern Cote d’Ivoire, much of Ghana, pockets of eastern Burkina Faso, western Niger, Togo, Benin, and western Nigeria. Below-average rainfall was observed over Liberia, southern and central Mali, pockets of Cote d’Ivoire, western Burkina Faso, and eastern Nigeria. </a:t>
            </a:r>
          </a:p>
          <a:p>
            <a:pPr lvl="0" indent="-285750" algn="just">
              <a:lnSpc>
                <a:spcPct val="90000"/>
              </a:lnSpc>
              <a:spcBef>
                <a:spcPts val="0"/>
              </a:spcBef>
              <a:buClr>
                <a:schemeClr val="lt1"/>
              </a:buClr>
              <a:buSzPts val="900"/>
              <a:buFont typeface="Arial"/>
              <a:buChar char="•"/>
            </a:pPr>
            <a:endParaRPr lang="en-US" sz="1200" b="1" dirty="0">
              <a:solidFill>
                <a:schemeClr val="lt1"/>
              </a:solidFill>
              <a:latin typeface="Arial"/>
              <a:ea typeface="Arial"/>
              <a:cs typeface="Arial"/>
              <a:sym typeface="Arial"/>
            </a:endParaRPr>
          </a:p>
          <a:p>
            <a:pPr marL="158750" lvl="0" indent="0" algn="just" rtl="0">
              <a:lnSpc>
                <a:spcPct val="100000"/>
              </a:lnSpc>
              <a:spcBef>
                <a:spcPts val="0"/>
              </a:spcBef>
              <a:spcAft>
                <a:spcPts val="0"/>
              </a:spcAft>
              <a:buClr>
                <a:schemeClr val="lt1"/>
              </a:buClr>
              <a:buSzPts val="1100"/>
              <a:buNone/>
            </a:pPr>
            <a:endParaRPr sz="1200" b="1" dirty="0" smtClean="0">
              <a:solidFill>
                <a:schemeClr val="lt1"/>
              </a:solidFill>
              <a:latin typeface="Arial"/>
              <a:ea typeface="Arial"/>
              <a:cs typeface="Arial"/>
              <a:sym typeface="Arial"/>
            </a:endParaRPr>
          </a:p>
          <a:p>
            <a:pPr lvl="0" indent="-285750" algn="just">
              <a:spcBef>
                <a:spcPts val="0"/>
              </a:spcBef>
              <a:buClr>
                <a:schemeClr val="lt1"/>
              </a:buClr>
              <a:buSzPts val="900"/>
              <a:buFont typeface="Arial"/>
              <a:buChar char="•"/>
            </a:pPr>
            <a:r>
              <a:rPr lang="en-US" sz="1200" b="1" dirty="0">
                <a:solidFill>
                  <a:schemeClr val="lt1"/>
                </a:solidFill>
                <a:latin typeface="Arial"/>
                <a:ea typeface="Arial"/>
                <a:cs typeface="Arial"/>
                <a:sym typeface="Arial"/>
              </a:rPr>
              <a:t>During the past 7 days, in East Africa, rainfall was above-average over pockets of Sudan, northern South Sudan and southwestern Ethiopia. Below-average rainfall was observed over southern South Sudan, northern and eastern Ethiopia, and much of Eritrea. In Central Africa, rainfall was above-average over part of western Cameroon, pockets of southern Chad, western CAR, and northern Congo, and pockets of northwestern and northeastern DRC. Below-average rainfall was observed over pockets of Cameroon, southwestern Chad, central and eastern CAR, and northcentral DRC. In West Africa, above-average rainfall was observed over southern Mauritania, western Senegal, western Guinea, Sierra Leone, pockets of Mali, and pockets of Ghana and Nigeria. Rainfall was below-average over eastern Senegal, southwestern Mali, western Burkina Faso, parts of Togo and Benin, and many parts of Nigeria.</a:t>
            </a:r>
          </a:p>
          <a:p>
            <a:pPr lvl="0" indent="-285750" algn="just">
              <a:spcBef>
                <a:spcPts val="0"/>
              </a:spcBef>
              <a:buClr>
                <a:schemeClr val="lt1"/>
              </a:buClr>
              <a:buSzPts val="900"/>
              <a:buFont typeface="Arial"/>
              <a:buChar char="•"/>
            </a:pPr>
            <a:endParaRPr lang="en-US" sz="1200" b="1" dirty="0" smtClean="0">
              <a:solidFill>
                <a:schemeClr val="lt1"/>
              </a:solidFill>
              <a:latin typeface="Arial"/>
              <a:ea typeface="Arial"/>
              <a:cs typeface="Arial"/>
              <a:sym typeface="Arial"/>
            </a:endParaRPr>
          </a:p>
          <a:p>
            <a:pPr lvl="0" indent="-285750" algn="just">
              <a:spcBef>
                <a:spcPts val="0"/>
              </a:spcBef>
              <a:buClr>
                <a:schemeClr val="lt1"/>
              </a:buClr>
              <a:buSzPts val="900"/>
              <a:buFont typeface="Arial"/>
              <a:buChar char="•"/>
            </a:pPr>
            <a:r>
              <a:rPr lang="en-US" sz="1200" b="1" dirty="0" smtClean="0">
                <a:solidFill>
                  <a:schemeClr val="lt1"/>
                </a:solidFill>
                <a:latin typeface="Arial"/>
                <a:ea typeface="Arial"/>
                <a:cs typeface="Arial"/>
                <a:sym typeface="Arial"/>
              </a:rPr>
              <a:t>The </a:t>
            </a:r>
            <a:r>
              <a:rPr lang="en-US" sz="1200" b="1" dirty="0" smtClean="0">
                <a:solidFill>
                  <a:schemeClr val="lt1"/>
                </a:solidFill>
                <a:latin typeface="Arial"/>
                <a:ea typeface="Arial"/>
                <a:cs typeface="Arial"/>
                <a:sym typeface="Arial"/>
              </a:rPr>
              <a:t>Week-1 outlook calls for above-normal rainfall over </a:t>
            </a:r>
            <a:r>
              <a:rPr lang="en-US" sz="1200" b="1" dirty="0" smtClean="0">
                <a:solidFill>
                  <a:schemeClr val="lt1"/>
                </a:solidFill>
                <a:latin typeface="Arial"/>
                <a:ea typeface="Arial"/>
                <a:cs typeface="Arial"/>
                <a:sym typeface="Arial"/>
              </a:rPr>
              <a:t>eastern Mali, southern Niger, central Chad, parts of Sudan and western Ethiopia. In contrast, there is an increased chance for below-normal rainfall over much of Senegal, </a:t>
            </a:r>
            <a:r>
              <a:rPr lang="en-US" sz="1200" b="1" dirty="0">
                <a:solidFill>
                  <a:schemeClr val="lt1"/>
                </a:solidFill>
                <a:latin typeface="Arial"/>
                <a:ea typeface="Arial"/>
                <a:cs typeface="Arial"/>
                <a:sym typeface="Arial"/>
              </a:rPr>
              <a:t> </a:t>
            </a:r>
            <a:r>
              <a:rPr lang="en-US" sz="1200" b="1" dirty="0" smtClean="0">
                <a:solidFill>
                  <a:schemeClr val="lt1"/>
                </a:solidFill>
                <a:latin typeface="Arial"/>
                <a:ea typeface="Arial"/>
                <a:cs typeface="Arial"/>
                <a:sym typeface="Arial"/>
              </a:rPr>
              <a:t>northern Cote d’Ivoire, northern Ghana, Togo, northern Benin, much of Nigeria, Cameroon, southern Chad, central CAR, parts of central and eastern DRC and northeastern Ethiopia. </a:t>
            </a:r>
            <a:r>
              <a:rPr lang="en-US" sz="1200" b="1" dirty="0" smtClean="0">
                <a:solidFill>
                  <a:schemeClr val="lt1"/>
                </a:solidFill>
                <a:latin typeface="Arial"/>
                <a:ea typeface="Arial"/>
                <a:cs typeface="Arial"/>
                <a:sym typeface="Arial"/>
              </a:rPr>
              <a:t>For </a:t>
            </a:r>
            <a:r>
              <a:rPr lang="en-US" sz="1200" b="1" dirty="0" smtClean="0">
                <a:solidFill>
                  <a:schemeClr val="lt1"/>
                </a:solidFill>
                <a:latin typeface="Arial"/>
                <a:ea typeface="Arial"/>
                <a:cs typeface="Arial"/>
                <a:sym typeface="Arial"/>
              </a:rPr>
              <a:t>week-2, there is an increased chance for above-normal rainfall </a:t>
            </a:r>
            <a:r>
              <a:rPr lang="en-US" sz="1200" b="1" dirty="0" smtClean="0">
                <a:solidFill>
                  <a:schemeClr val="lt1"/>
                </a:solidFill>
                <a:latin typeface="Arial"/>
                <a:ea typeface="Arial"/>
                <a:cs typeface="Arial"/>
                <a:sym typeface="Arial"/>
              </a:rPr>
              <a:t>across the eastern portions of the Gulf of Guinea region and the neighboring areas of Central Africa, and parts of Mali. </a:t>
            </a:r>
            <a:r>
              <a:rPr lang="en-US" sz="1200" b="1" dirty="0" smtClean="0">
                <a:solidFill>
                  <a:schemeClr val="lt1"/>
                </a:solidFill>
                <a:latin typeface="Arial"/>
                <a:ea typeface="Arial"/>
                <a:cs typeface="Arial"/>
                <a:sym typeface="Arial"/>
              </a:rPr>
              <a:t>In contrast, there is an increased chance for below-normal rainfall over </a:t>
            </a:r>
            <a:r>
              <a:rPr lang="en-US" sz="1200" b="1" dirty="0" smtClean="0">
                <a:solidFill>
                  <a:schemeClr val="lt1"/>
                </a:solidFill>
                <a:latin typeface="Arial"/>
                <a:ea typeface="Arial"/>
                <a:cs typeface="Arial"/>
                <a:sym typeface="Arial"/>
              </a:rPr>
              <a:t>parts of eastern Ethiopia and western Kenya.</a:t>
            </a:r>
            <a:endParaRPr lang="en-US" sz="1200" b="1" dirty="0">
              <a:solidFill>
                <a:schemeClr val="lt1"/>
              </a:solidFill>
              <a:latin typeface="Arial"/>
              <a:ea typeface="Arial"/>
              <a:cs typeface="Arial"/>
              <a:sym typeface="Arial"/>
            </a:endParaRPr>
          </a:p>
        </p:txBody>
      </p:sp>
      <p:sp>
        <p:nvSpPr>
          <p:cNvPr id="204" name="Google Shape;204;p24"/>
          <p:cNvSpPr txBox="1">
            <a:spLocks noGrp="1"/>
          </p:cNvSpPr>
          <p:nvPr>
            <p:ph type="title" idx="4294967295"/>
          </p:nvPr>
        </p:nvSpPr>
        <p:spPr>
          <a:xfrm>
            <a:off x="1086447" y="76597"/>
            <a:ext cx="7239000" cy="685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b="1">
                <a:solidFill>
                  <a:srgbClr val="FFFF00"/>
                </a:solidFill>
                <a:latin typeface="Arial"/>
                <a:ea typeface="Arial"/>
                <a:cs typeface="Arial"/>
                <a:sym typeface="Arial"/>
              </a:rPr>
              <a:t>Summary</a:t>
            </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1600200" y="0"/>
            <a:ext cx="6324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Outline</a:t>
            </a:r>
            <a:endParaRPr/>
          </a:p>
        </p:txBody>
      </p:sp>
      <p:sp>
        <p:nvSpPr>
          <p:cNvPr id="98" name="Google Shape;98;p14"/>
          <p:cNvSpPr txBox="1"/>
          <p:nvPr/>
        </p:nvSpPr>
        <p:spPr>
          <a:xfrm>
            <a:off x="990600" y="2286000"/>
            <a:ext cx="7239000" cy="2830513"/>
          </a:xfrm>
          <a:prstGeom prst="rect">
            <a:avLst/>
          </a:prstGeom>
          <a:noFill/>
          <a:ln>
            <a:noFill/>
          </a:ln>
        </p:spPr>
        <p:txBody>
          <a:bodyPr spcFirstLastPara="1" wrap="square" lIns="91425" tIns="45700" rIns="91425" bIns="45700" anchor="t" anchorCtr="0">
            <a:spAutoFit/>
          </a:bodyPr>
          <a:lstStyle/>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Highlights</a:t>
            </a:r>
            <a:endParaRPr sz="1400" b="0" i="0" u="none" strike="noStrike" cap="none">
              <a:solidFill>
                <a:srgbClr val="000000"/>
              </a:solidFill>
              <a:latin typeface="Arial"/>
              <a:ea typeface="Arial"/>
              <a:cs typeface="Arial"/>
              <a:sym typeface="Arial"/>
            </a:endParaRPr>
          </a:p>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Recent Evolution and Current Conditions</a:t>
            </a:r>
            <a:endParaRPr sz="1400" b="0" i="0" u="none" strike="noStrike" cap="none">
              <a:solidFill>
                <a:srgbClr val="000000"/>
              </a:solidFill>
              <a:latin typeface="Arial"/>
              <a:ea typeface="Arial"/>
              <a:cs typeface="Arial"/>
              <a:sym typeface="Arial"/>
            </a:endParaRPr>
          </a:p>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NCEP GEFS Forecasts</a:t>
            </a:r>
            <a:endParaRPr sz="1400" b="0" i="0" u="none" strike="noStrike" cap="none">
              <a:solidFill>
                <a:srgbClr val="000000"/>
              </a:solidFill>
              <a:latin typeface="Arial"/>
              <a:ea typeface="Arial"/>
              <a:cs typeface="Arial"/>
              <a:sym typeface="Arial"/>
            </a:endParaRPr>
          </a:p>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Summary</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1"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334537" y="228600"/>
            <a:ext cx="8430321"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Highlights:</a:t>
            </a:r>
            <a:br>
              <a:rPr lang="en-US" sz="4000" b="1">
                <a:solidFill>
                  <a:srgbClr val="FFFF00"/>
                </a:solidFill>
                <a:latin typeface="Arial"/>
                <a:ea typeface="Arial"/>
                <a:cs typeface="Arial"/>
                <a:sym typeface="Arial"/>
              </a:rPr>
            </a:br>
            <a:r>
              <a:rPr lang="en-US" sz="4000" b="1">
                <a:solidFill>
                  <a:srgbClr val="FFFF00"/>
                </a:solidFill>
                <a:latin typeface="Arial"/>
                <a:ea typeface="Arial"/>
                <a:cs typeface="Arial"/>
                <a:sym typeface="Arial"/>
              </a:rPr>
              <a:t>Last 7 Days</a:t>
            </a:r>
            <a:endParaRPr/>
          </a:p>
        </p:txBody>
      </p:sp>
      <p:sp>
        <p:nvSpPr>
          <p:cNvPr id="2" name="Rectangle 1"/>
          <p:cNvSpPr/>
          <p:nvPr/>
        </p:nvSpPr>
        <p:spPr>
          <a:xfrm>
            <a:off x="181113" y="1626196"/>
            <a:ext cx="8583745" cy="4039567"/>
          </a:xfrm>
          <a:prstGeom prst="rect">
            <a:avLst/>
          </a:prstGeom>
        </p:spPr>
        <p:txBody>
          <a:bodyPr wrap="square">
            <a:spAutoFit/>
          </a:bodyPr>
          <a:lstStyle/>
          <a:p>
            <a:pPr marL="457200" indent="-285750" algn="just">
              <a:buClr>
                <a:schemeClr val="lt1"/>
              </a:buClr>
              <a:buSzPts val="900"/>
              <a:buFont typeface="Arial"/>
              <a:buChar char="•"/>
            </a:pPr>
            <a:r>
              <a:rPr lang="en-US" sz="1350" b="1" dirty="0">
                <a:solidFill>
                  <a:schemeClr val="lt1"/>
                </a:solidFill>
              </a:rPr>
              <a:t>During the past 7 days, in East Africa, rainfall was above-average over pockets of Sudan, northern South Sudan and southwestern Ethiopia. Below-average rainfall was observed over southern South Sudan, northern and eastern Ethiopia, and much of Eritrea. In Central Africa, rainfall was above-average over part of western Cameroon, pockets of southern Chad, western CAR, and northern Congo, and pockets of northwestern and northeastern DRC. Below-average rainfall was observed over pockets of Cameroon, southwestern Chad, central and eastern CAR, and northcentral DRC. In West Africa, above-average rainfall was observed over southern Mauritania, western Senegal, western Guinea, Sierra Leone, pockets of Mali, and pockets of Ghana and Nigeria. Rainfall was below-average over eastern Senegal, southwestern Mali, western Burkina Faso, parts of Togo and Benin, and many parts of Nigeria.</a:t>
            </a:r>
          </a:p>
          <a:p>
            <a:pPr marL="457200" indent="-285750" algn="just">
              <a:buClr>
                <a:schemeClr val="lt1"/>
              </a:buClr>
              <a:buSzPts val="900"/>
              <a:buFont typeface="Arial"/>
              <a:buChar char="•"/>
            </a:pPr>
            <a:endParaRPr lang="en-US" sz="1350" b="1" dirty="0">
              <a:solidFill>
                <a:schemeClr val="lt1"/>
              </a:solidFill>
            </a:endParaRPr>
          </a:p>
          <a:p>
            <a:pPr marL="457200" indent="-285750" algn="just">
              <a:buClr>
                <a:schemeClr val="lt1"/>
              </a:buClr>
              <a:buSzPts val="900"/>
              <a:buFont typeface="Arial"/>
              <a:buChar char="•"/>
            </a:pPr>
            <a:r>
              <a:rPr lang="en-US" sz="1350" b="1" dirty="0">
                <a:solidFill>
                  <a:schemeClr val="lt1"/>
                </a:solidFill>
              </a:rPr>
              <a:t>The Week-1 outlook calls for above-normal rainfall over eastern Mali, southern Niger, central Chad, parts of Sudan and western Ethiopia. In contrast, there is an increased chance for below-normal rainfall over much of Senegal,  northern Cote d’Ivoire, northern Ghana, Togo, northern Benin, much of Nigeria, Cameroon, southern Chad, central CAR, parts of central and eastern DRC and northeastern Ethiopia. For week-2, there is an increased chance for above-normal rainfall across the eastern portions of the Gulf of Guinea region and the neighboring areas of Central Africa, and parts of Mali. In contrast, there is an increased chance for below-normal rainfall over parts of eastern Ethiopia and western Kenya.</a:t>
            </a:r>
            <a:endParaRPr lang="en-US" sz="1350" b="1" dirty="0">
              <a:solidFill>
                <a:schemeClr val="lt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title" idx="4294967295"/>
          </p:nvPr>
        </p:nvSpPr>
        <p:spPr>
          <a:xfrm>
            <a:off x="677436" y="69695"/>
            <a:ext cx="7696200" cy="81403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90 Days</a:t>
            </a:r>
            <a:endParaRPr/>
          </a:p>
        </p:txBody>
      </p:sp>
      <p:sp>
        <p:nvSpPr>
          <p:cNvPr id="112" name="Google Shape;112;p16"/>
          <p:cNvSpPr txBox="1"/>
          <p:nvPr/>
        </p:nvSpPr>
        <p:spPr>
          <a:xfrm>
            <a:off x="68648" y="5182783"/>
            <a:ext cx="8991600" cy="1408037"/>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None/>
            </a:pPr>
            <a:r>
              <a:rPr lang="en-US" sz="950" b="1" i="0" u="none" strike="noStrike" cap="none" dirty="0">
                <a:solidFill>
                  <a:schemeClr val="lt1"/>
                </a:solidFill>
                <a:latin typeface="Arial"/>
                <a:ea typeface="Arial"/>
                <a:cs typeface="Arial"/>
                <a:sym typeface="Arial"/>
              </a:rPr>
              <a:t>Over the past 90 days, in East Africa, above-average rainfall was observed over </a:t>
            </a:r>
            <a:r>
              <a:rPr lang="en-US" sz="950" b="1" i="0" u="none" strike="noStrike" cap="none" dirty="0" smtClean="0">
                <a:solidFill>
                  <a:schemeClr val="lt1"/>
                </a:solidFill>
                <a:latin typeface="Arial"/>
                <a:ea typeface="Arial"/>
                <a:cs typeface="Arial"/>
                <a:sym typeface="Arial"/>
              </a:rPr>
              <a:t>southern and eastern Sudan, much </a:t>
            </a:r>
            <a:r>
              <a:rPr lang="en-US" sz="950" b="1" i="0" u="none" strike="noStrike" cap="none" dirty="0" smtClean="0">
                <a:solidFill>
                  <a:schemeClr val="lt1"/>
                </a:solidFill>
                <a:latin typeface="Arial"/>
                <a:ea typeface="Arial"/>
                <a:cs typeface="Arial"/>
                <a:sym typeface="Arial"/>
              </a:rPr>
              <a:t>of Eritrea, Ethiopia, northern and central Somalia, </a:t>
            </a:r>
            <a:r>
              <a:rPr lang="en-US" sz="950" b="1" i="0" u="none" strike="noStrike" cap="none" dirty="0" smtClean="0">
                <a:solidFill>
                  <a:schemeClr val="lt1"/>
                </a:solidFill>
                <a:latin typeface="Arial"/>
                <a:ea typeface="Arial"/>
                <a:cs typeface="Arial"/>
                <a:sym typeface="Arial"/>
              </a:rPr>
              <a:t>part of southwestern </a:t>
            </a:r>
            <a:r>
              <a:rPr lang="en-US" sz="950" b="1" i="0" u="none" strike="noStrike" cap="none" dirty="0" smtClean="0">
                <a:solidFill>
                  <a:schemeClr val="lt1"/>
                </a:solidFill>
                <a:latin typeface="Arial"/>
                <a:ea typeface="Arial"/>
                <a:cs typeface="Arial"/>
                <a:sym typeface="Arial"/>
              </a:rPr>
              <a:t>Kenya, </a:t>
            </a:r>
            <a:r>
              <a:rPr lang="en-US" sz="950" b="1" i="0" u="none" strike="noStrike" cap="none" dirty="0">
                <a:solidFill>
                  <a:schemeClr val="lt1"/>
                </a:solidFill>
                <a:latin typeface="Arial"/>
                <a:ea typeface="Arial"/>
                <a:cs typeface="Arial"/>
                <a:sym typeface="Arial"/>
              </a:rPr>
              <a:t>Djibouti, </a:t>
            </a:r>
            <a:r>
              <a:rPr lang="en-US" sz="950" b="1" i="0" u="none" strike="noStrike" cap="none" dirty="0" smtClean="0">
                <a:solidFill>
                  <a:schemeClr val="lt1"/>
                </a:solidFill>
                <a:latin typeface="Arial"/>
                <a:ea typeface="Arial"/>
                <a:cs typeface="Arial"/>
                <a:sym typeface="Arial"/>
              </a:rPr>
              <a:t>and northern Uganda. </a:t>
            </a:r>
            <a:r>
              <a:rPr lang="en-US" sz="950" b="1" i="0" u="none" strike="noStrike" cap="none" dirty="0">
                <a:solidFill>
                  <a:schemeClr val="lt1"/>
                </a:solidFill>
                <a:latin typeface="Arial"/>
                <a:ea typeface="Arial"/>
                <a:cs typeface="Arial"/>
                <a:sym typeface="Arial"/>
              </a:rPr>
              <a:t>Rainfall was below-average over </a:t>
            </a:r>
            <a:r>
              <a:rPr lang="LID8192" sz="950" b="1" i="0" u="none" strike="noStrike" cap="none" dirty="0" smtClean="0">
                <a:solidFill>
                  <a:schemeClr val="lt1"/>
                </a:solidFill>
                <a:latin typeface="Arial"/>
                <a:ea typeface="Arial"/>
                <a:cs typeface="Arial"/>
                <a:sym typeface="Arial"/>
              </a:rPr>
              <a:t>much </a:t>
            </a:r>
            <a:r>
              <a:rPr lang="en-US" sz="950" b="1" i="0" u="none" strike="noStrike" cap="none" dirty="0" smtClean="0">
                <a:solidFill>
                  <a:schemeClr val="lt1"/>
                </a:solidFill>
                <a:latin typeface="Arial"/>
                <a:ea typeface="Arial"/>
                <a:cs typeface="Arial"/>
                <a:sym typeface="Arial"/>
              </a:rPr>
              <a:t>of South Sudan,</a:t>
            </a:r>
            <a:r>
              <a:rPr lang="LID8192" sz="950" b="1" i="0" u="none" strike="noStrike" cap="none" dirty="0" smtClean="0">
                <a:solidFill>
                  <a:schemeClr val="lt1"/>
                </a:solidFill>
                <a:latin typeface="Arial"/>
                <a:ea typeface="Arial"/>
                <a:cs typeface="Arial"/>
                <a:sym typeface="Arial"/>
              </a:rPr>
              <a:t> </a:t>
            </a:r>
            <a:r>
              <a:rPr lang="en-US" sz="950" b="1" i="0" u="none" strike="noStrike" cap="none" dirty="0" smtClean="0">
                <a:solidFill>
                  <a:schemeClr val="lt1"/>
                </a:solidFill>
                <a:latin typeface="Arial"/>
                <a:ea typeface="Arial"/>
                <a:cs typeface="Arial"/>
                <a:sym typeface="Arial"/>
              </a:rPr>
              <a:t>southern </a:t>
            </a:r>
            <a:r>
              <a:rPr lang="en-US" sz="950" b="1" i="0" u="none" strike="noStrike" cap="none" dirty="0" smtClean="0">
                <a:solidFill>
                  <a:schemeClr val="lt1"/>
                </a:solidFill>
                <a:latin typeface="Arial"/>
                <a:ea typeface="Arial"/>
                <a:cs typeface="Arial"/>
                <a:sym typeface="Arial"/>
              </a:rPr>
              <a:t>Somalia, </a:t>
            </a:r>
            <a:r>
              <a:rPr lang="en-US" sz="950" b="1" i="0" u="none" strike="noStrike" cap="none" dirty="0" smtClean="0">
                <a:solidFill>
                  <a:schemeClr val="lt1"/>
                </a:solidFill>
                <a:latin typeface="Arial"/>
                <a:ea typeface="Arial"/>
                <a:cs typeface="Arial"/>
                <a:sym typeface="Arial"/>
              </a:rPr>
              <a:t>much of Kenya, and central and southern </a:t>
            </a:r>
            <a:r>
              <a:rPr lang="en-US" sz="950" b="1" i="0" u="none" strike="noStrike" cap="none" dirty="0" smtClean="0">
                <a:solidFill>
                  <a:schemeClr val="lt1"/>
                </a:solidFill>
                <a:latin typeface="Arial"/>
                <a:ea typeface="Arial"/>
                <a:cs typeface="Arial"/>
                <a:sym typeface="Arial"/>
              </a:rPr>
              <a:t>Uganda</a:t>
            </a:r>
            <a:r>
              <a:rPr lang="en-US" sz="950" b="1" dirty="0" smtClean="0">
                <a:solidFill>
                  <a:schemeClr val="lt1"/>
                </a:solidFill>
              </a:rPr>
              <a:t>.</a:t>
            </a:r>
            <a:r>
              <a:rPr lang="en-US" sz="950" b="1" i="0" u="none" strike="noStrike" cap="none" dirty="0" smtClean="0">
                <a:solidFill>
                  <a:schemeClr val="lt1"/>
                </a:solidFill>
                <a:latin typeface="Arial"/>
                <a:ea typeface="Arial"/>
                <a:cs typeface="Arial"/>
                <a:sym typeface="Arial"/>
              </a:rPr>
              <a:t> </a:t>
            </a:r>
            <a:r>
              <a:rPr lang="en-US" sz="950" b="1" i="0" u="none" strike="noStrike" cap="none" dirty="0">
                <a:solidFill>
                  <a:schemeClr val="lt1"/>
                </a:solidFill>
                <a:latin typeface="Arial"/>
                <a:ea typeface="Arial"/>
                <a:cs typeface="Arial"/>
                <a:sym typeface="Arial"/>
              </a:rPr>
              <a:t>In southern Africa, above-average rainfall was observed over </a:t>
            </a:r>
            <a:r>
              <a:rPr lang="en-US" sz="950" b="1" i="0" u="none" strike="noStrike" cap="none" dirty="0" smtClean="0">
                <a:solidFill>
                  <a:schemeClr val="lt1"/>
                </a:solidFill>
                <a:latin typeface="Arial"/>
                <a:ea typeface="Arial"/>
                <a:cs typeface="Arial"/>
                <a:sym typeface="Arial"/>
              </a:rPr>
              <a:t>many parts of South Africa, including Lesotho and </a:t>
            </a:r>
            <a:r>
              <a:rPr lang="en-US" sz="950" b="1" i="0" u="none" strike="noStrike" cap="none" dirty="0" err="1" smtClean="0">
                <a:solidFill>
                  <a:schemeClr val="lt1"/>
                </a:solidFill>
                <a:latin typeface="Arial"/>
                <a:ea typeface="Arial"/>
                <a:cs typeface="Arial"/>
                <a:sym typeface="Arial"/>
              </a:rPr>
              <a:t>Eswatini</a:t>
            </a:r>
            <a:r>
              <a:rPr lang="en-US" sz="950" b="1" i="0" u="none" strike="noStrike" cap="none" dirty="0" smtClean="0">
                <a:solidFill>
                  <a:schemeClr val="lt1"/>
                </a:solidFill>
                <a:latin typeface="Arial"/>
                <a:ea typeface="Arial"/>
                <a:cs typeface="Arial"/>
                <a:sym typeface="Arial"/>
              </a:rPr>
              <a:t>. </a:t>
            </a:r>
            <a:r>
              <a:rPr lang="en-US" sz="950" b="1" i="0" u="none" strike="noStrike" cap="none" dirty="0">
                <a:solidFill>
                  <a:schemeClr val="lt1"/>
                </a:solidFill>
                <a:latin typeface="Arial"/>
                <a:ea typeface="Arial"/>
                <a:cs typeface="Arial"/>
                <a:sym typeface="Arial"/>
              </a:rPr>
              <a:t>Below-average rainfall was observed over </a:t>
            </a:r>
            <a:r>
              <a:rPr lang="en-US" sz="950" b="1" i="0" u="none" strike="noStrike" cap="none" dirty="0" smtClean="0">
                <a:solidFill>
                  <a:schemeClr val="lt1"/>
                </a:solidFill>
                <a:latin typeface="Arial"/>
                <a:ea typeface="Arial"/>
                <a:cs typeface="Arial"/>
                <a:sym typeface="Arial"/>
              </a:rPr>
              <a:t>pocket of western South Africa. </a:t>
            </a:r>
            <a:r>
              <a:rPr lang="en-US" sz="950" b="1" i="0" u="none" strike="noStrike" cap="none" dirty="0">
                <a:solidFill>
                  <a:schemeClr val="lt1"/>
                </a:solidFill>
                <a:latin typeface="Arial"/>
                <a:ea typeface="Arial"/>
                <a:cs typeface="Arial"/>
                <a:sym typeface="Arial"/>
              </a:rPr>
              <a:t>In Central Africa, rainfall was above-average over </a:t>
            </a:r>
            <a:r>
              <a:rPr lang="en-US" sz="950" b="1" i="0" u="none" strike="noStrike" cap="none" dirty="0" smtClean="0">
                <a:solidFill>
                  <a:schemeClr val="lt1"/>
                </a:solidFill>
                <a:latin typeface="Arial"/>
                <a:ea typeface="Arial"/>
                <a:cs typeface="Arial"/>
                <a:sym typeface="Arial"/>
              </a:rPr>
              <a:t>part </a:t>
            </a:r>
            <a:r>
              <a:rPr lang="en-US" sz="950" b="1" i="0" u="none" strike="noStrike" cap="none" dirty="0" smtClean="0">
                <a:solidFill>
                  <a:schemeClr val="lt1"/>
                </a:solidFill>
                <a:latin typeface="Arial"/>
                <a:ea typeface="Arial"/>
                <a:cs typeface="Arial"/>
                <a:sym typeface="Arial"/>
              </a:rPr>
              <a:t>of </a:t>
            </a:r>
            <a:r>
              <a:rPr lang="en-US" sz="950" b="1" i="0" u="none" strike="noStrike" cap="none" dirty="0" smtClean="0">
                <a:solidFill>
                  <a:schemeClr val="lt1"/>
                </a:solidFill>
                <a:latin typeface="Arial"/>
                <a:ea typeface="Arial"/>
                <a:cs typeface="Arial"/>
                <a:sym typeface="Arial"/>
              </a:rPr>
              <a:t>northern </a:t>
            </a:r>
            <a:r>
              <a:rPr lang="en-US" sz="950" b="1" dirty="0" smtClean="0">
                <a:solidFill>
                  <a:schemeClr val="lt1"/>
                </a:solidFill>
              </a:rPr>
              <a:t>Cameroon, </a:t>
            </a:r>
            <a:r>
              <a:rPr lang="en-US" sz="950" b="1" dirty="0" smtClean="0">
                <a:solidFill>
                  <a:schemeClr val="lt1"/>
                </a:solidFill>
              </a:rPr>
              <a:t>many parts of </a:t>
            </a:r>
            <a:r>
              <a:rPr lang="en-US" sz="950" b="1" dirty="0" smtClean="0">
                <a:solidFill>
                  <a:schemeClr val="lt1"/>
                </a:solidFill>
              </a:rPr>
              <a:t>CAR, the far southern and northern Congo, </a:t>
            </a:r>
            <a:r>
              <a:rPr lang="en-US" sz="950" b="1" dirty="0" smtClean="0">
                <a:solidFill>
                  <a:schemeClr val="lt1"/>
                </a:solidFill>
              </a:rPr>
              <a:t>southern Chad, and parts </a:t>
            </a:r>
            <a:r>
              <a:rPr lang="en-US" sz="950" b="1" dirty="0" smtClean="0">
                <a:solidFill>
                  <a:schemeClr val="lt1"/>
                </a:solidFill>
              </a:rPr>
              <a:t>of </a:t>
            </a:r>
            <a:r>
              <a:rPr lang="en-US" sz="950" b="1" dirty="0" smtClean="0">
                <a:solidFill>
                  <a:schemeClr val="lt1"/>
                </a:solidFill>
              </a:rPr>
              <a:t>central and western DRC</a:t>
            </a:r>
            <a:r>
              <a:rPr lang="en-US" sz="950" b="1" i="0" u="none" strike="noStrike" cap="none" dirty="0" smtClean="0">
                <a:solidFill>
                  <a:schemeClr val="lt1"/>
                </a:solidFill>
                <a:latin typeface="Arial"/>
                <a:ea typeface="Arial"/>
                <a:cs typeface="Arial"/>
                <a:sym typeface="Arial"/>
              </a:rPr>
              <a:t>. Rainfall was below-average over </a:t>
            </a:r>
            <a:r>
              <a:rPr lang="en-US" sz="950" b="1" i="0" u="none" strike="noStrike" cap="none" dirty="0" smtClean="0">
                <a:solidFill>
                  <a:schemeClr val="lt1"/>
                </a:solidFill>
                <a:latin typeface="Arial"/>
                <a:ea typeface="Arial"/>
                <a:cs typeface="Arial"/>
                <a:sym typeface="Arial"/>
              </a:rPr>
              <a:t>central and southern </a:t>
            </a:r>
            <a:r>
              <a:rPr lang="en-US" sz="950" b="1" i="0" u="none" strike="noStrike" cap="none" dirty="0" smtClean="0">
                <a:solidFill>
                  <a:schemeClr val="lt1"/>
                </a:solidFill>
                <a:latin typeface="Arial"/>
                <a:ea typeface="Arial"/>
                <a:cs typeface="Arial"/>
                <a:sym typeface="Arial"/>
              </a:rPr>
              <a:t>Cameroon, Equatorial Guinea, </a:t>
            </a:r>
            <a:r>
              <a:rPr lang="en-US" sz="950" b="1" i="0" u="none" strike="noStrike" cap="none" dirty="0" smtClean="0">
                <a:solidFill>
                  <a:schemeClr val="lt1"/>
                </a:solidFill>
                <a:latin typeface="Arial"/>
                <a:ea typeface="Arial"/>
                <a:cs typeface="Arial"/>
                <a:sym typeface="Arial"/>
              </a:rPr>
              <a:t>Gabon</a:t>
            </a:r>
            <a:r>
              <a:rPr lang="en-US" sz="950" b="1" i="0" u="none" strike="noStrike" cap="none" dirty="0" smtClean="0">
                <a:solidFill>
                  <a:schemeClr val="lt1"/>
                </a:solidFill>
                <a:latin typeface="Arial"/>
                <a:ea typeface="Arial"/>
                <a:cs typeface="Arial"/>
                <a:sym typeface="Arial"/>
              </a:rPr>
              <a:t>, </a:t>
            </a:r>
            <a:r>
              <a:rPr lang="en-US" sz="950" b="1" i="0" u="none" strike="noStrike" cap="none" dirty="0" smtClean="0">
                <a:solidFill>
                  <a:schemeClr val="lt1"/>
                </a:solidFill>
                <a:latin typeface="Arial"/>
                <a:ea typeface="Arial"/>
                <a:cs typeface="Arial"/>
                <a:sym typeface="Arial"/>
              </a:rPr>
              <a:t>central Congo, pockets of Chad and CAR</a:t>
            </a:r>
            <a:r>
              <a:rPr lang="en-US" sz="950" b="1" i="0" u="none" strike="noStrike" cap="none" dirty="0" smtClean="0">
                <a:solidFill>
                  <a:schemeClr val="lt1"/>
                </a:solidFill>
                <a:latin typeface="Arial"/>
                <a:ea typeface="Arial"/>
                <a:cs typeface="Arial"/>
                <a:sym typeface="Arial"/>
              </a:rPr>
              <a:t>, and parts of </a:t>
            </a:r>
            <a:r>
              <a:rPr lang="en-US" sz="950" b="1" i="0" u="none" strike="noStrike" cap="none" dirty="0" smtClean="0">
                <a:solidFill>
                  <a:schemeClr val="lt1"/>
                </a:solidFill>
                <a:latin typeface="Arial"/>
                <a:ea typeface="Arial"/>
                <a:cs typeface="Arial"/>
                <a:sym typeface="Arial"/>
              </a:rPr>
              <a:t>northern and </a:t>
            </a:r>
            <a:r>
              <a:rPr lang="en-US" sz="950" b="1" i="0" u="none" strike="noStrike" cap="none" dirty="0" smtClean="0">
                <a:solidFill>
                  <a:schemeClr val="lt1"/>
                </a:solidFill>
                <a:latin typeface="Arial"/>
                <a:ea typeface="Arial"/>
                <a:cs typeface="Arial"/>
                <a:sym typeface="Arial"/>
              </a:rPr>
              <a:t>eastern DRC. In </a:t>
            </a:r>
            <a:r>
              <a:rPr lang="en-US" sz="950" b="1" i="0" u="none" strike="noStrike" cap="none" dirty="0">
                <a:solidFill>
                  <a:schemeClr val="lt1"/>
                </a:solidFill>
                <a:latin typeface="Arial"/>
                <a:ea typeface="Arial"/>
                <a:cs typeface="Arial"/>
                <a:sym typeface="Arial"/>
              </a:rPr>
              <a:t>West Africa, rainfall was above-average </a:t>
            </a:r>
            <a:r>
              <a:rPr lang="en-US" sz="950" b="1" i="0" u="none" strike="noStrike" cap="none" dirty="0" smtClean="0">
                <a:solidFill>
                  <a:schemeClr val="lt1"/>
                </a:solidFill>
                <a:latin typeface="Arial"/>
                <a:ea typeface="Arial"/>
                <a:cs typeface="Arial"/>
                <a:sym typeface="Arial"/>
              </a:rPr>
              <a:t>over </a:t>
            </a:r>
            <a:r>
              <a:rPr lang="en-US" sz="950" b="1" i="0" u="none" strike="noStrike" cap="none" dirty="0" smtClean="0">
                <a:solidFill>
                  <a:schemeClr val="lt1"/>
                </a:solidFill>
                <a:latin typeface="Arial"/>
                <a:ea typeface="Arial"/>
                <a:cs typeface="Arial"/>
                <a:sym typeface="Arial"/>
              </a:rPr>
              <a:t>much of Senegal, southern Mauritania, Guinea-Bissau, Guinea, Sierra Leone, eastern Liberia, southwestern and eastern Mali, much of Cote d’Ivoire, parts of Burkina Faso, much of Ghana, northern Togo, northern Benin, western and southern Niger, and western southern Nigeria. </a:t>
            </a:r>
            <a:r>
              <a:rPr lang="en-US" sz="950" b="1" i="0" u="none" strike="noStrike" cap="none" dirty="0" smtClean="0">
                <a:solidFill>
                  <a:schemeClr val="lt1"/>
                </a:solidFill>
                <a:latin typeface="Arial"/>
                <a:ea typeface="Arial"/>
                <a:cs typeface="Arial"/>
                <a:sym typeface="Arial"/>
              </a:rPr>
              <a:t>Below-average rainfall was observed over </a:t>
            </a:r>
            <a:r>
              <a:rPr lang="en-US" sz="950" b="1" i="0" u="none" strike="noStrike" cap="none" dirty="0" smtClean="0">
                <a:solidFill>
                  <a:schemeClr val="lt1"/>
                </a:solidFill>
                <a:latin typeface="Arial"/>
                <a:ea typeface="Arial"/>
                <a:cs typeface="Arial"/>
                <a:sym typeface="Arial"/>
              </a:rPr>
              <a:t>western Liberia, parts of southern Mali, pockets of Cote d’Ivoire and Burkina Faso, southern Benin, northern and eastern Nigeria.</a:t>
            </a:r>
            <a:endParaRPr sz="1300" dirty="0"/>
          </a:p>
        </p:txBody>
      </p:sp>
      <p:pic>
        <p:nvPicPr>
          <p:cNvPr id="113" name="Google Shape;113;p16"/>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342527" y="958639"/>
            <a:ext cx="4114800" cy="4114800"/>
          </a:xfrm>
          <a:prstGeom prst="rect">
            <a:avLst/>
          </a:prstGeom>
          <a:noFill/>
          <a:ln>
            <a:noFill/>
          </a:ln>
        </p:spPr>
      </p:pic>
      <p:pic>
        <p:nvPicPr>
          <p:cNvPr id="114" name="Google Shape;114;p16"/>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4671450" y="963870"/>
            <a:ext cx="4114800" cy="411480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7"/>
          <p:cNvSpPr txBox="1">
            <a:spLocks noGrp="1"/>
          </p:cNvSpPr>
          <p:nvPr>
            <p:ph type="title" idx="4294967295"/>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30 Days</a:t>
            </a:r>
            <a:endParaRPr/>
          </a:p>
        </p:txBody>
      </p:sp>
      <p:pic>
        <p:nvPicPr>
          <p:cNvPr id="6" name="Google Shape;113;p16"/>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342527" y="958639"/>
            <a:ext cx="4114800" cy="4114800"/>
          </a:xfrm>
          <a:prstGeom prst="rect">
            <a:avLst/>
          </a:prstGeom>
          <a:noFill/>
          <a:ln>
            <a:noFill/>
          </a:ln>
        </p:spPr>
      </p:pic>
      <p:pic>
        <p:nvPicPr>
          <p:cNvPr id="7" name="Google Shape;114;p16"/>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4671450" y="963870"/>
            <a:ext cx="4114800" cy="4114800"/>
          </a:xfrm>
          <a:prstGeom prst="rect">
            <a:avLst/>
          </a:prstGeom>
          <a:noFill/>
          <a:ln>
            <a:noFill/>
          </a:ln>
        </p:spPr>
      </p:pic>
      <p:sp>
        <p:nvSpPr>
          <p:cNvPr id="8" name="Google Shape;112;p16"/>
          <p:cNvSpPr txBox="1"/>
          <p:nvPr/>
        </p:nvSpPr>
        <p:spPr>
          <a:xfrm>
            <a:off x="68648" y="5235177"/>
            <a:ext cx="8991600" cy="1013314"/>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None/>
            </a:pPr>
            <a:r>
              <a:rPr lang="en-US" sz="950" b="1" i="0" u="none" strike="noStrike" cap="none" dirty="0">
                <a:solidFill>
                  <a:schemeClr val="lt1"/>
                </a:solidFill>
                <a:latin typeface="Arial"/>
                <a:ea typeface="Arial"/>
                <a:cs typeface="Arial"/>
                <a:sym typeface="Arial"/>
              </a:rPr>
              <a:t>Over the past </a:t>
            </a:r>
            <a:r>
              <a:rPr lang="en-US" sz="950" b="1" i="0" u="none" strike="noStrike" cap="none" dirty="0" smtClean="0">
                <a:solidFill>
                  <a:schemeClr val="lt1"/>
                </a:solidFill>
                <a:latin typeface="Arial"/>
                <a:ea typeface="Arial"/>
                <a:cs typeface="Arial"/>
                <a:sym typeface="Arial"/>
              </a:rPr>
              <a:t>30 </a:t>
            </a:r>
            <a:r>
              <a:rPr lang="en-US" sz="950" b="1" i="0" u="none" strike="noStrike" cap="none" dirty="0">
                <a:solidFill>
                  <a:schemeClr val="lt1"/>
                </a:solidFill>
                <a:latin typeface="Arial"/>
                <a:ea typeface="Arial"/>
                <a:cs typeface="Arial"/>
                <a:sym typeface="Arial"/>
              </a:rPr>
              <a:t>days, in East Africa, above-average rainfall was observed over </a:t>
            </a:r>
            <a:r>
              <a:rPr lang="en-US" sz="950" b="1" i="0" u="none" strike="noStrike" cap="none" dirty="0" smtClean="0">
                <a:solidFill>
                  <a:schemeClr val="lt1"/>
                </a:solidFill>
                <a:latin typeface="Arial"/>
                <a:ea typeface="Arial"/>
                <a:cs typeface="Arial"/>
                <a:sym typeface="Arial"/>
              </a:rPr>
              <a:t>parts of southern and eastern Sudan, western Ethiopia and the far northern Uganda. </a:t>
            </a:r>
            <a:r>
              <a:rPr lang="en-US" sz="950" b="1" i="0" u="none" strike="noStrike" cap="none" dirty="0">
                <a:solidFill>
                  <a:schemeClr val="lt1"/>
                </a:solidFill>
                <a:latin typeface="Arial"/>
                <a:ea typeface="Arial"/>
                <a:cs typeface="Arial"/>
                <a:sym typeface="Arial"/>
              </a:rPr>
              <a:t>Rainfall was below-average over </a:t>
            </a:r>
            <a:r>
              <a:rPr lang="en-US" sz="950" b="1" i="0" u="none" strike="noStrike" cap="none" dirty="0" smtClean="0">
                <a:solidFill>
                  <a:schemeClr val="lt1"/>
                </a:solidFill>
                <a:latin typeface="Arial"/>
                <a:ea typeface="Arial"/>
                <a:cs typeface="Arial"/>
                <a:sym typeface="Arial"/>
              </a:rPr>
              <a:t>much of South Sudan, pockets of Sudan, Eritrea, eastern and southern Ethiopia, and southern Uganda. </a:t>
            </a:r>
            <a:r>
              <a:rPr lang="en-US" sz="950" b="1" i="0" u="none" strike="noStrike" cap="none" dirty="0">
                <a:solidFill>
                  <a:schemeClr val="lt1"/>
                </a:solidFill>
                <a:latin typeface="Arial"/>
                <a:ea typeface="Arial"/>
                <a:cs typeface="Arial"/>
                <a:sym typeface="Arial"/>
              </a:rPr>
              <a:t>In Central Africa, rainfall was above-average over </a:t>
            </a:r>
            <a:r>
              <a:rPr lang="en-US" sz="950" b="1" i="0" u="none" strike="noStrike" cap="none" dirty="0" smtClean="0">
                <a:solidFill>
                  <a:schemeClr val="lt1"/>
                </a:solidFill>
                <a:latin typeface="Arial"/>
                <a:ea typeface="Arial"/>
                <a:cs typeface="Arial"/>
                <a:sym typeface="Arial"/>
              </a:rPr>
              <a:t>pockets of Congo and CCAR, and northwestern DRC. </a:t>
            </a:r>
            <a:r>
              <a:rPr lang="en-US" sz="950" b="1" i="0" u="none" strike="noStrike" cap="none" dirty="0" smtClean="0">
                <a:solidFill>
                  <a:schemeClr val="lt1"/>
                </a:solidFill>
                <a:latin typeface="Arial"/>
                <a:ea typeface="Arial"/>
                <a:cs typeface="Arial"/>
                <a:sym typeface="Arial"/>
              </a:rPr>
              <a:t>Below-average rainfall was observed over </a:t>
            </a:r>
            <a:r>
              <a:rPr lang="en-US" sz="950" b="1" i="0" u="none" strike="noStrike" cap="none" dirty="0" smtClean="0">
                <a:solidFill>
                  <a:schemeClr val="lt1"/>
                </a:solidFill>
                <a:latin typeface="Arial"/>
                <a:ea typeface="Arial"/>
                <a:cs typeface="Arial"/>
                <a:sym typeface="Arial"/>
              </a:rPr>
              <a:t>much of Cameroon, central and eastern CAR, portions of Chad, and central and eastern DRC. </a:t>
            </a:r>
            <a:r>
              <a:rPr lang="en-US" sz="950" b="1" i="0" u="none" strike="noStrike" cap="none" dirty="0">
                <a:solidFill>
                  <a:schemeClr val="lt1"/>
                </a:solidFill>
                <a:latin typeface="Arial"/>
                <a:ea typeface="Arial"/>
                <a:cs typeface="Arial"/>
                <a:sym typeface="Arial"/>
              </a:rPr>
              <a:t>In West Africa, rainfall was above-average </a:t>
            </a:r>
            <a:r>
              <a:rPr lang="en-US" sz="950" b="1" i="0" u="none" strike="noStrike" cap="none" dirty="0" smtClean="0">
                <a:solidFill>
                  <a:schemeClr val="lt1"/>
                </a:solidFill>
                <a:latin typeface="Arial"/>
                <a:ea typeface="Arial"/>
                <a:cs typeface="Arial"/>
                <a:sym typeface="Arial"/>
              </a:rPr>
              <a:t>over </a:t>
            </a:r>
            <a:r>
              <a:rPr lang="en-US" sz="950" b="1" i="0" u="none" strike="noStrike" cap="none" dirty="0" smtClean="0">
                <a:solidFill>
                  <a:schemeClr val="lt1"/>
                </a:solidFill>
                <a:latin typeface="Arial"/>
                <a:ea typeface="Arial"/>
                <a:cs typeface="Arial"/>
                <a:sym typeface="Arial"/>
              </a:rPr>
              <a:t>southern Mauritania, much of Senegal, Guinea-Bissau, western Guinea, Sierra Leone, the far western and eastern Mali, southeastern Cote d’Ivoire, much of Ghana, pockets of eastern Burkina Faso, western Niger, Togo, Benin, and western Nigeria. </a:t>
            </a:r>
            <a:r>
              <a:rPr lang="en-US" sz="950" b="1" i="0" u="none" strike="noStrike" cap="none" dirty="0" smtClean="0">
                <a:solidFill>
                  <a:schemeClr val="lt1"/>
                </a:solidFill>
                <a:latin typeface="Arial"/>
                <a:ea typeface="Arial"/>
                <a:cs typeface="Arial"/>
                <a:sym typeface="Arial"/>
              </a:rPr>
              <a:t>Below-average rainfall was observed over </a:t>
            </a:r>
            <a:r>
              <a:rPr lang="en-US" sz="950" b="1" dirty="0" smtClean="0">
                <a:solidFill>
                  <a:schemeClr val="lt1"/>
                </a:solidFill>
              </a:rPr>
              <a:t>Liberia, southern and central Mali, pockets of Cote d’Ivoire, western Burkina Faso, and eastern Nigeria. </a:t>
            </a:r>
            <a:endParaRPr sz="13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8"/>
          <p:cNvSpPr txBox="1">
            <a:spLocks noGrp="1"/>
          </p:cNvSpPr>
          <p:nvPr>
            <p:ph type="title"/>
          </p:nvPr>
        </p:nvSpPr>
        <p:spPr>
          <a:xfrm>
            <a:off x="683799" y="121730"/>
            <a:ext cx="7696200" cy="7540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7 Days</a:t>
            </a:r>
            <a:endParaRPr/>
          </a:p>
        </p:txBody>
      </p:sp>
      <p:sp>
        <p:nvSpPr>
          <p:cNvPr id="130" name="Google Shape;130;p18" descr="http://www.cpc.ncep.noaa.gov/products/international/africa_arc/africa_arc_7day_af_obs.gif"/>
          <p:cNvSpPr/>
          <p:nvPr/>
        </p:nvSpPr>
        <p:spPr>
          <a:xfrm>
            <a:off x="14922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1" name="Google Shape;131;p18" descr="http://www.cpc.ncep.noaa.gov/products/international/africa_arc/africa_arc_7day_af_obs.gif"/>
          <p:cNvSpPr/>
          <p:nvPr/>
        </p:nvSpPr>
        <p:spPr>
          <a:xfrm>
            <a:off x="301625" y="79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3" name="Google Shape;133;p18" descr="http://www.cpc.ncep.noaa.gov/products/international/africa_arc/africa_arc_7day_af_anom.gif"/>
          <p:cNvSpPr/>
          <p:nvPr/>
        </p:nvSpPr>
        <p:spPr>
          <a:xfrm>
            <a:off x="606425" y="3127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4" name="Google Shape;134;p18" descr="https://www.cpc.ncep.noaa.gov/products/international/africa_arc/africa_arc_7day_af_obs.gif"/>
          <p:cNvSpPr/>
          <p:nvPr/>
        </p:nvSpPr>
        <p:spPr>
          <a:xfrm>
            <a:off x="765175" y="4651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5" name="Google Shape;135;p18" descr="https://www.cpc.ncep.noaa.gov/products/international/africa_arc/africa_arc_7day_af_obs.gif"/>
          <p:cNvSpPr/>
          <p:nvPr/>
        </p:nvSpPr>
        <p:spPr>
          <a:xfrm>
            <a:off x="917575" y="6175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6" name="Google Shape;136;p18" descr="https://www.cpc.ncep.noaa.gov/products/international/africa_arc/africa_arc_7day_af_obs.gif"/>
          <p:cNvSpPr/>
          <p:nvPr/>
        </p:nvSpPr>
        <p:spPr>
          <a:xfrm>
            <a:off x="1069975" y="769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7" name="Google Shape;137;p18"/>
          <p:cNvSpPr txBox="1"/>
          <p:nvPr/>
        </p:nvSpPr>
        <p:spPr>
          <a:xfrm>
            <a:off x="94032" y="5354543"/>
            <a:ext cx="8991600" cy="1169511"/>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None/>
            </a:pPr>
            <a:r>
              <a:rPr lang="en-US" sz="1000" b="1" dirty="0">
                <a:solidFill>
                  <a:schemeClr val="lt1"/>
                </a:solidFill>
              </a:rPr>
              <a:t>During the past 7 days, in East Africa, rainfall was above-average over </a:t>
            </a:r>
            <a:r>
              <a:rPr lang="en-US" sz="1000" b="1" dirty="0" smtClean="0">
                <a:solidFill>
                  <a:schemeClr val="lt1"/>
                </a:solidFill>
              </a:rPr>
              <a:t>pockets of Sudan, northern South Sudan and southwestern Ethiopia. Below-average rainfall was observed over southern South Sudan, northern and eastern Ethiopia, and much of Eritrea. In </a:t>
            </a:r>
            <a:r>
              <a:rPr lang="en-US" sz="1000" b="1" dirty="0">
                <a:solidFill>
                  <a:schemeClr val="lt1"/>
                </a:solidFill>
              </a:rPr>
              <a:t>Central Africa, rainfall was above-average over </a:t>
            </a:r>
            <a:r>
              <a:rPr lang="en-US" sz="1000" b="1" dirty="0" smtClean="0">
                <a:solidFill>
                  <a:schemeClr val="lt1"/>
                </a:solidFill>
              </a:rPr>
              <a:t>part of western Cameroon, pockets of southern Chad, western CAR, and northern Congo, and pockets of northwestern and northeastern DRC. </a:t>
            </a:r>
            <a:r>
              <a:rPr lang="en-US" sz="1000" b="1" dirty="0">
                <a:solidFill>
                  <a:schemeClr val="lt1"/>
                </a:solidFill>
              </a:rPr>
              <a:t>Below-average rainfall was observed over </a:t>
            </a:r>
            <a:r>
              <a:rPr lang="en-US" sz="1000" b="1" dirty="0" smtClean="0">
                <a:solidFill>
                  <a:schemeClr val="lt1"/>
                </a:solidFill>
              </a:rPr>
              <a:t>pockets of Cameroon, southwestern Chad, central and eastern CAR, and northcentral DRC. </a:t>
            </a:r>
            <a:r>
              <a:rPr lang="en-US" sz="1000" b="1" dirty="0" smtClean="0">
                <a:solidFill>
                  <a:schemeClr val="lt1"/>
                </a:solidFill>
              </a:rPr>
              <a:t>In </a:t>
            </a:r>
            <a:r>
              <a:rPr lang="en-US" sz="1000" b="1" dirty="0">
                <a:solidFill>
                  <a:schemeClr val="lt1"/>
                </a:solidFill>
              </a:rPr>
              <a:t>West Africa, above-average rainfall was observed over </a:t>
            </a:r>
            <a:r>
              <a:rPr lang="en-US" sz="1000" b="1" dirty="0" smtClean="0">
                <a:solidFill>
                  <a:schemeClr val="lt1"/>
                </a:solidFill>
              </a:rPr>
              <a:t>southern Mauritania, western Senegal, western Guinea, Sierra Leone, pockets of Mali, and pockets of Ghana and Nigeria. </a:t>
            </a:r>
            <a:r>
              <a:rPr lang="en-US" sz="1000" b="1" dirty="0" smtClean="0">
                <a:solidFill>
                  <a:schemeClr val="lt1"/>
                </a:solidFill>
              </a:rPr>
              <a:t>Rainfall was below-average over </a:t>
            </a:r>
            <a:r>
              <a:rPr lang="en-US" sz="1000" b="1" dirty="0" smtClean="0">
                <a:solidFill>
                  <a:schemeClr val="lt1"/>
                </a:solidFill>
              </a:rPr>
              <a:t>eastern Senegal, southwestern Mali, western Burkina Faso, parts of Togo and Benin, and many parts of Nigeria.</a:t>
            </a:r>
            <a:endParaRPr sz="1200" dirty="0"/>
          </a:p>
        </p:txBody>
      </p:sp>
      <p:pic>
        <p:nvPicPr>
          <p:cNvPr id="13" name="Google Shape;113;p16"/>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342527" y="958639"/>
            <a:ext cx="4114800" cy="4114800"/>
          </a:xfrm>
          <a:prstGeom prst="rect">
            <a:avLst/>
          </a:prstGeom>
          <a:noFill/>
          <a:ln>
            <a:noFill/>
          </a:ln>
        </p:spPr>
      </p:pic>
      <p:pic>
        <p:nvPicPr>
          <p:cNvPr id="14" name="Google Shape;114;p16"/>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4671450" y="963870"/>
            <a:ext cx="4114800" cy="411480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9"/>
          <p:cNvSpPr txBox="1">
            <a:spLocks noGrp="1"/>
          </p:cNvSpPr>
          <p:nvPr>
            <p:ph type="title"/>
          </p:nvPr>
        </p:nvSpPr>
        <p:spPr>
          <a:xfrm>
            <a:off x="1066800" y="228600"/>
            <a:ext cx="7696200" cy="104469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Atmospheric Circulation:</a:t>
            </a:r>
            <a:br>
              <a:rPr lang="en-US" sz="4000" b="1">
                <a:solidFill>
                  <a:srgbClr val="FFFF00"/>
                </a:solidFill>
                <a:latin typeface="Arial"/>
                <a:ea typeface="Arial"/>
                <a:cs typeface="Arial"/>
                <a:sym typeface="Arial"/>
              </a:rPr>
            </a:br>
            <a:r>
              <a:rPr lang="en-US" sz="4000" b="1">
                <a:solidFill>
                  <a:srgbClr val="FFFF00"/>
                </a:solidFill>
                <a:latin typeface="Arial"/>
                <a:ea typeface="Arial"/>
                <a:cs typeface="Arial"/>
                <a:sym typeface="Arial"/>
              </a:rPr>
              <a:t>Last 7 Days</a:t>
            </a:r>
            <a:endParaRPr/>
          </a:p>
        </p:txBody>
      </p:sp>
      <p:sp>
        <p:nvSpPr>
          <p:cNvPr id="146" name="Google Shape;146;p19"/>
          <p:cNvSpPr txBox="1"/>
          <p:nvPr/>
        </p:nvSpPr>
        <p:spPr>
          <a:xfrm>
            <a:off x="111967" y="5789892"/>
            <a:ext cx="8872500" cy="4616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200" b="1" i="0" u="none" strike="noStrike" cap="none" dirty="0">
                <a:solidFill>
                  <a:schemeClr val="lt1"/>
                </a:solidFill>
                <a:latin typeface="Arial"/>
                <a:ea typeface="Arial"/>
                <a:cs typeface="Arial"/>
                <a:sym typeface="Arial"/>
              </a:rPr>
              <a:t>At </a:t>
            </a:r>
            <a:r>
              <a:rPr lang="en-US" sz="1200" b="1" i="0" u="none" strike="noStrike" cap="none" dirty="0" smtClean="0">
                <a:solidFill>
                  <a:schemeClr val="lt1"/>
                </a:solidFill>
                <a:latin typeface="Arial"/>
                <a:ea typeface="Arial"/>
                <a:cs typeface="Arial"/>
                <a:sym typeface="Arial"/>
              </a:rPr>
              <a:t>700-hPa </a:t>
            </a:r>
            <a:r>
              <a:rPr lang="en-US" sz="1200" b="1" i="0" u="none" strike="noStrike" cap="none" dirty="0">
                <a:solidFill>
                  <a:schemeClr val="lt1"/>
                </a:solidFill>
                <a:latin typeface="Arial"/>
                <a:ea typeface="Arial"/>
                <a:cs typeface="Arial"/>
                <a:sym typeface="Arial"/>
              </a:rPr>
              <a:t>level </a:t>
            </a:r>
            <a:r>
              <a:rPr lang="en-US" sz="1200" b="1" i="0" u="none" strike="noStrike" cap="none" dirty="0" smtClean="0">
                <a:solidFill>
                  <a:schemeClr val="lt1"/>
                </a:solidFill>
                <a:latin typeface="Arial"/>
                <a:ea typeface="Arial"/>
                <a:cs typeface="Arial"/>
                <a:sym typeface="Arial"/>
              </a:rPr>
              <a:t>(left </a:t>
            </a:r>
            <a:r>
              <a:rPr lang="en-US" sz="1200" b="1" i="0" u="none" strike="noStrike" cap="none" dirty="0">
                <a:solidFill>
                  <a:schemeClr val="lt1"/>
                </a:solidFill>
                <a:latin typeface="Arial"/>
                <a:ea typeface="Arial"/>
                <a:cs typeface="Arial"/>
                <a:sym typeface="Arial"/>
              </a:rPr>
              <a:t>panel),</a:t>
            </a:r>
            <a:r>
              <a:rPr lang="en-US" sz="1200" b="1" dirty="0">
                <a:solidFill>
                  <a:schemeClr val="lt1"/>
                </a:solidFill>
              </a:rPr>
              <a:t> </a:t>
            </a:r>
            <a:r>
              <a:rPr lang="en-US" sz="1200" b="1" dirty="0" smtClean="0">
                <a:solidFill>
                  <a:schemeClr val="lt1"/>
                </a:solidFill>
              </a:rPr>
              <a:t>anomalous </a:t>
            </a:r>
            <a:r>
              <a:rPr lang="en-US" sz="1200" b="1" dirty="0" smtClean="0">
                <a:solidFill>
                  <a:schemeClr val="lt1"/>
                </a:solidFill>
              </a:rPr>
              <a:t>anti-cyclonic shear may have contributed to the observed below-average rainfall </a:t>
            </a:r>
            <a:r>
              <a:rPr lang="en-US" sz="1200" b="1" dirty="0" smtClean="0">
                <a:solidFill>
                  <a:schemeClr val="lt1"/>
                </a:solidFill>
              </a:rPr>
              <a:t>over parts the Gulf of guinea region.</a:t>
            </a:r>
            <a:endParaRPr dirty="0"/>
          </a:p>
        </p:txBody>
      </p:sp>
      <p:pic>
        <p:nvPicPr>
          <p:cNvPr id="147" name="Google Shape;147;p19"/>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433417" y="1474192"/>
            <a:ext cx="4114800" cy="4114800"/>
          </a:xfrm>
          <a:prstGeom prst="rect">
            <a:avLst/>
          </a:prstGeom>
          <a:noFill/>
          <a:ln>
            <a:noFill/>
          </a:ln>
        </p:spPr>
      </p:pic>
      <p:pic>
        <p:nvPicPr>
          <p:cNvPr id="148" name="Google Shape;148;p19"/>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4869667" y="1474192"/>
            <a:ext cx="4114800" cy="4114800"/>
          </a:xfrm>
          <a:prstGeom prst="rect">
            <a:avLst/>
          </a:prstGeom>
          <a:noFill/>
          <a:ln>
            <a:noFill/>
          </a:ln>
        </p:spPr>
      </p:pic>
      <p:sp>
        <p:nvSpPr>
          <p:cNvPr id="8" name="Google Shape;149;p19"/>
          <p:cNvSpPr/>
          <p:nvPr/>
        </p:nvSpPr>
        <p:spPr>
          <a:xfrm>
            <a:off x="870226" y="2976596"/>
            <a:ext cx="1250121" cy="514497"/>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0"/>
          <p:cNvSpPr/>
          <p:nvPr/>
        </p:nvSpPr>
        <p:spPr>
          <a:xfrm>
            <a:off x="1752600" y="0"/>
            <a:ext cx="6019800" cy="60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800"/>
              <a:buFont typeface="Arial"/>
              <a:buNone/>
            </a:pPr>
            <a:r>
              <a:rPr lang="en-US" sz="2800" b="1" i="0" u="none" strike="noStrike" cap="none">
                <a:solidFill>
                  <a:srgbClr val="FFFF00"/>
                </a:solidFill>
                <a:latin typeface="Arial"/>
                <a:ea typeface="Arial"/>
                <a:cs typeface="Arial"/>
                <a:sym typeface="Arial"/>
              </a:rPr>
              <a:t>Rainfall Evolution</a:t>
            </a:r>
            <a:endParaRPr sz="1400" b="0" i="0" u="none" strike="noStrike" cap="none">
              <a:solidFill>
                <a:srgbClr val="000000"/>
              </a:solidFill>
              <a:latin typeface="Arial"/>
              <a:ea typeface="Arial"/>
              <a:cs typeface="Arial"/>
              <a:sym typeface="Arial"/>
            </a:endParaRPr>
          </a:p>
        </p:txBody>
      </p:sp>
      <p:cxnSp>
        <p:nvCxnSpPr>
          <p:cNvPr id="156" name="Google Shape;156;p20"/>
          <p:cNvCxnSpPr/>
          <p:nvPr/>
        </p:nvCxnSpPr>
        <p:spPr>
          <a:xfrm>
            <a:off x="3352800" y="2057400"/>
            <a:ext cx="0" cy="0"/>
          </a:xfrm>
          <a:prstGeom prst="straightConnector1">
            <a:avLst/>
          </a:prstGeom>
          <a:noFill/>
          <a:ln w="50800" cap="flat" cmpd="sng">
            <a:solidFill>
              <a:srgbClr val="FF0000"/>
            </a:solidFill>
            <a:prstDash val="solid"/>
            <a:round/>
            <a:headEnd type="none" w="sm" len="sm"/>
            <a:tailEnd type="triangle" w="med" len="med"/>
          </a:ln>
        </p:spPr>
      </p:cxnSp>
      <p:pic>
        <p:nvPicPr>
          <p:cNvPr id="157" name="Google Shape;157;p20" descr="Clickable Image"/>
          <p:cNvPicPr preferRelativeResize="0"/>
          <p:nvPr/>
        </p:nvPicPr>
        <p:blipFill rotWithShape="1">
          <a:blip r:embed="rId3">
            <a:alphaModFix/>
          </a:blip>
          <a:srcRect/>
          <a:stretch/>
        </p:blipFill>
        <p:spPr>
          <a:xfrm>
            <a:off x="1544249" y="664149"/>
            <a:ext cx="2743199" cy="2628900"/>
          </a:xfrm>
          <a:prstGeom prst="rect">
            <a:avLst/>
          </a:prstGeom>
          <a:noFill/>
          <a:ln w="38100" cap="flat" cmpd="sng">
            <a:solidFill>
              <a:srgbClr val="FFFF00"/>
            </a:solidFill>
            <a:prstDash val="solid"/>
            <a:miter lim="800000"/>
            <a:headEnd type="none" w="sm" len="sm"/>
            <a:tailEnd type="none" w="sm" len="sm"/>
          </a:ln>
        </p:spPr>
      </p:pic>
      <p:cxnSp>
        <p:nvCxnSpPr>
          <p:cNvPr id="158" name="Google Shape;158;p20"/>
          <p:cNvCxnSpPr/>
          <p:nvPr/>
        </p:nvCxnSpPr>
        <p:spPr>
          <a:xfrm flipV="1">
            <a:off x="1290484" y="1627412"/>
            <a:ext cx="462117" cy="2223180"/>
          </a:xfrm>
          <a:prstGeom prst="straightConnector1">
            <a:avLst/>
          </a:prstGeom>
          <a:noFill/>
          <a:ln w="50800" cap="flat" cmpd="sng">
            <a:solidFill>
              <a:srgbClr val="FF0000"/>
            </a:solidFill>
            <a:prstDash val="solid"/>
            <a:round/>
            <a:headEnd type="none" w="sm" len="sm"/>
            <a:tailEnd type="triangle" w="med" len="med"/>
          </a:ln>
        </p:spPr>
      </p:cxnSp>
      <p:cxnSp>
        <p:nvCxnSpPr>
          <p:cNvPr id="159" name="Google Shape;159;p20"/>
          <p:cNvCxnSpPr/>
          <p:nvPr/>
        </p:nvCxnSpPr>
        <p:spPr>
          <a:xfrm flipH="1" flipV="1">
            <a:off x="3706191" y="1627412"/>
            <a:ext cx="1541551" cy="490854"/>
          </a:xfrm>
          <a:prstGeom prst="straightConnector1">
            <a:avLst/>
          </a:prstGeom>
          <a:noFill/>
          <a:ln w="50800" cap="flat" cmpd="sng">
            <a:solidFill>
              <a:srgbClr val="FF0000"/>
            </a:solidFill>
            <a:prstDash val="solid"/>
            <a:round/>
            <a:headEnd type="none" w="sm" len="sm"/>
            <a:tailEnd type="triangle" w="med" len="med"/>
          </a:ln>
        </p:spPr>
      </p:cxnSp>
      <p:sp>
        <p:nvSpPr>
          <p:cNvPr id="160" name="Google Shape;160;p20"/>
          <p:cNvSpPr txBox="1"/>
          <p:nvPr/>
        </p:nvSpPr>
        <p:spPr>
          <a:xfrm>
            <a:off x="85725" y="6073775"/>
            <a:ext cx="8925000" cy="590891"/>
          </a:xfrm>
          <a:prstGeom prst="rect">
            <a:avLst/>
          </a:prstGeom>
          <a:noFill/>
          <a:ln>
            <a:noFill/>
          </a:ln>
        </p:spPr>
        <p:txBody>
          <a:bodyPr spcFirstLastPara="1" wrap="square" lIns="91425" tIns="45700" rIns="91425" bIns="45700" anchor="t" anchorCtr="0">
            <a:spAutoFit/>
          </a:bodyPr>
          <a:lstStyle/>
          <a:p>
            <a:pPr algn="just">
              <a:lnSpc>
                <a:spcPct val="90000"/>
              </a:lnSpc>
            </a:pPr>
            <a:r>
              <a:rPr lang="en-US" sz="1200" b="1" i="0" u="none" strike="noStrike" cap="none" dirty="0">
                <a:solidFill>
                  <a:schemeClr val="lt1"/>
                </a:solidFill>
                <a:latin typeface="Arial"/>
                <a:ea typeface="Arial"/>
                <a:cs typeface="Arial"/>
                <a:sym typeface="Arial"/>
              </a:rPr>
              <a:t>Daily evolution of rainfall over the last 90 days at selected locations shows </a:t>
            </a:r>
            <a:r>
              <a:rPr lang="en-US" sz="1200" b="1" dirty="0" smtClean="0">
                <a:solidFill>
                  <a:schemeClr val="lt1"/>
                </a:solidFill>
              </a:rPr>
              <a:t>moderate </a:t>
            </a:r>
            <a:r>
              <a:rPr lang="en-US" sz="1200" b="1" dirty="0">
                <a:solidFill>
                  <a:schemeClr val="lt1"/>
                </a:solidFill>
              </a:rPr>
              <a:t>to </a:t>
            </a:r>
            <a:r>
              <a:rPr lang="en-US" sz="1200" b="1" dirty="0" smtClean="0">
                <a:solidFill>
                  <a:schemeClr val="lt1"/>
                </a:solidFill>
              </a:rPr>
              <a:t>heavy </a:t>
            </a:r>
            <a:r>
              <a:rPr lang="en-US" sz="1200" b="1" dirty="0">
                <a:solidFill>
                  <a:schemeClr val="lt1"/>
                </a:solidFill>
              </a:rPr>
              <a:t>rainfall sustained moisture surpluses over parts of </a:t>
            </a:r>
            <a:r>
              <a:rPr lang="en-US" sz="1200" b="1" dirty="0" smtClean="0">
                <a:solidFill>
                  <a:schemeClr val="lt1"/>
                </a:solidFill>
              </a:rPr>
              <a:t>Guinea (bottom left) and </a:t>
            </a:r>
            <a:r>
              <a:rPr lang="en-US" sz="1200" b="1" dirty="0" smtClean="0">
                <a:solidFill>
                  <a:schemeClr val="lt1"/>
                </a:solidFill>
              </a:rPr>
              <a:t>western Ethiopia </a:t>
            </a:r>
            <a:r>
              <a:rPr lang="en-US" sz="1200" b="1" dirty="0">
                <a:solidFill>
                  <a:schemeClr val="lt1"/>
                </a:solidFill>
              </a:rPr>
              <a:t>(top right</a:t>
            </a:r>
            <a:r>
              <a:rPr lang="en-US" sz="1200" b="1" dirty="0" smtClean="0">
                <a:solidFill>
                  <a:schemeClr val="lt1"/>
                </a:solidFill>
              </a:rPr>
              <a:t>). Seasonal total rainfall remained below-average over parts of South Sudan (bottom right). </a:t>
            </a:r>
            <a:endParaRPr sz="1200" b="1" i="0" u="none" strike="noStrike" cap="none" dirty="0">
              <a:solidFill>
                <a:schemeClr val="lt1"/>
              </a:solidFill>
              <a:latin typeface="Arial"/>
              <a:ea typeface="Arial"/>
              <a:cs typeface="Arial"/>
              <a:sym typeface="Arial"/>
            </a:endParaRPr>
          </a:p>
        </p:txBody>
      </p:sp>
      <p:cxnSp>
        <p:nvCxnSpPr>
          <p:cNvPr id="161" name="Google Shape;161;p20"/>
          <p:cNvCxnSpPr/>
          <p:nvPr/>
        </p:nvCxnSpPr>
        <p:spPr>
          <a:xfrm flipH="1" flipV="1">
            <a:off x="3423478" y="1780209"/>
            <a:ext cx="2049671" cy="1847786"/>
          </a:xfrm>
          <a:prstGeom prst="straightConnector1">
            <a:avLst/>
          </a:prstGeom>
          <a:noFill/>
          <a:ln w="50800" cap="flat" cmpd="sng">
            <a:solidFill>
              <a:srgbClr val="FF0000"/>
            </a:solidFill>
            <a:prstDash val="solid"/>
            <a:round/>
            <a:headEnd type="none" w="sm" len="sm"/>
            <a:tailEnd type="triangle" w="med" len="med"/>
          </a:ln>
        </p:spPr>
      </p:cxnSp>
      <p:pic>
        <p:nvPicPr>
          <p:cNvPr id="162" name="Google Shape;162;p20"/>
          <p:cNvPicPr preferRelativeResize="0"/>
          <p:nvPr/>
        </p:nvPicPr>
        <p:blipFill>
          <a:blip r:embed="rId4">
            <a:extLst>
              <a:ext uri="{28A0092B-C50C-407E-A947-70E740481C1C}">
                <a14:useLocalDpi xmlns:a14="http://schemas.microsoft.com/office/drawing/2010/main" val="0"/>
              </a:ext>
            </a:extLst>
          </a:blip>
          <a:stretch>
            <a:fillRect/>
          </a:stretch>
        </p:blipFill>
        <p:spPr>
          <a:xfrm>
            <a:off x="847064" y="3627996"/>
            <a:ext cx="3045924" cy="2369052"/>
          </a:xfrm>
          <a:prstGeom prst="rect">
            <a:avLst/>
          </a:prstGeom>
          <a:noFill/>
          <a:ln>
            <a:noFill/>
          </a:ln>
        </p:spPr>
      </p:pic>
      <p:pic>
        <p:nvPicPr>
          <p:cNvPr id="163" name="Google Shape;163;p20"/>
          <p:cNvPicPr preferRelativeResize="0"/>
          <p:nvPr/>
        </p:nvPicPr>
        <p:blipFill>
          <a:blip r:embed="rId5">
            <a:extLst>
              <a:ext uri="{28A0092B-C50C-407E-A947-70E740481C1C}">
                <a14:useLocalDpi xmlns:a14="http://schemas.microsoft.com/office/drawing/2010/main" val="0"/>
              </a:ext>
            </a:extLst>
          </a:blip>
          <a:stretch>
            <a:fillRect/>
          </a:stretch>
        </p:blipFill>
        <p:spPr>
          <a:xfrm>
            <a:off x="5330405" y="726063"/>
            <a:ext cx="3300408" cy="2566984"/>
          </a:xfrm>
          <a:prstGeom prst="rect">
            <a:avLst/>
          </a:prstGeom>
          <a:noFill/>
          <a:ln>
            <a:noFill/>
          </a:ln>
        </p:spPr>
      </p:pic>
      <p:pic>
        <p:nvPicPr>
          <p:cNvPr id="164" name="Google Shape;164;p20"/>
          <p:cNvPicPr preferRelativeResize="0"/>
          <p:nvPr/>
        </p:nvPicPr>
        <p:blipFill>
          <a:blip r:embed="rId6">
            <a:extLst>
              <a:ext uri="{28A0092B-C50C-407E-A947-70E740481C1C}">
                <a14:useLocalDpi xmlns:a14="http://schemas.microsoft.com/office/drawing/2010/main" val="0"/>
              </a:ext>
            </a:extLst>
          </a:blip>
          <a:stretch>
            <a:fillRect/>
          </a:stretch>
        </p:blipFill>
        <p:spPr>
          <a:xfrm>
            <a:off x="5330405" y="3469263"/>
            <a:ext cx="3300408" cy="2566984"/>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1"/>
          <p:cNvSpPr txBox="1"/>
          <p:nvPr/>
        </p:nvSpPr>
        <p:spPr>
          <a:xfrm>
            <a:off x="685800" y="134484"/>
            <a:ext cx="7924800" cy="12699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NCEP GEFS Model Forecasts</a:t>
            </a:r>
            <a:r>
              <a:rPr lang="en-US" sz="1200" b="1" i="0" u="none" strike="noStrike" cap="none">
                <a:solidFill>
                  <a:srgbClr val="FFFF00"/>
                </a:solidFill>
                <a:latin typeface="Arial"/>
                <a:ea typeface="Arial"/>
                <a:cs typeface="Arial"/>
                <a:sym typeface="Arial"/>
              </a:rPr>
              <a:t/>
            </a:r>
            <a:br>
              <a:rPr lang="en-US" sz="12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Non-Bias Corrected Probability of </a:t>
            </a:r>
            <a:br>
              <a:rPr lang="en-US" sz="20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precipitation exceedance </a:t>
            </a:r>
            <a:endParaRPr sz="1400" b="0" i="0" u="none" strike="noStrike" cap="none">
              <a:solidFill>
                <a:srgbClr val="000000"/>
              </a:solidFill>
              <a:latin typeface="Arial"/>
              <a:ea typeface="Arial"/>
              <a:cs typeface="Arial"/>
              <a:sym typeface="Arial"/>
            </a:endParaRPr>
          </a:p>
        </p:txBody>
      </p:sp>
      <p:sp>
        <p:nvSpPr>
          <p:cNvPr id="171" name="Google Shape;171;p21"/>
          <p:cNvSpPr txBox="1"/>
          <p:nvPr/>
        </p:nvSpPr>
        <p:spPr>
          <a:xfrm>
            <a:off x="4531751" y="1519250"/>
            <a:ext cx="43074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FFFF00"/>
                </a:solidFill>
                <a:latin typeface="Arial"/>
                <a:ea typeface="Arial"/>
                <a:cs typeface="Arial"/>
                <a:sym typeface="Arial"/>
              </a:rPr>
              <a:t>Week-2, Valid: </a:t>
            </a:r>
            <a:r>
              <a:rPr lang="en-US" sz="1600" b="1" dirty="0" smtClean="0">
                <a:solidFill>
                  <a:srgbClr val="FFFF00"/>
                </a:solidFill>
              </a:rPr>
              <a:t>08 </a:t>
            </a:r>
            <a:r>
              <a:rPr lang="en-US" sz="1600" b="1" i="0" u="none" strike="noStrike" cap="none" dirty="0" smtClean="0">
                <a:solidFill>
                  <a:srgbClr val="FFFF00"/>
                </a:solidFill>
                <a:latin typeface="Arial"/>
                <a:ea typeface="Arial"/>
                <a:cs typeface="Arial"/>
                <a:sym typeface="Arial"/>
              </a:rPr>
              <a:t>–</a:t>
            </a:r>
            <a:r>
              <a:rPr lang="LID8192" sz="1600" b="1" i="0" u="none" strike="noStrike" cap="none" dirty="0" smtClean="0">
                <a:solidFill>
                  <a:srgbClr val="FFFF00"/>
                </a:solidFill>
                <a:latin typeface="Arial"/>
                <a:ea typeface="Arial"/>
                <a:cs typeface="Arial"/>
                <a:sym typeface="Arial"/>
              </a:rPr>
              <a:t> </a:t>
            </a:r>
            <a:r>
              <a:rPr lang="en-US" sz="1600" b="1" i="0" u="none" strike="noStrike" cap="none" dirty="0" smtClean="0">
                <a:solidFill>
                  <a:srgbClr val="FFFF00"/>
                </a:solidFill>
                <a:latin typeface="Arial"/>
                <a:ea typeface="Arial"/>
                <a:cs typeface="Arial"/>
                <a:sym typeface="Arial"/>
              </a:rPr>
              <a:t>14 August </a:t>
            </a:r>
            <a:r>
              <a:rPr lang="en-US" sz="1600" b="1" i="0" u="none" strike="noStrike" cap="none" dirty="0">
                <a:solidFill>
                  <a:srgbClr val="FFFF00"/>
                </a:solidFill>
                <a:latin typeface="Arial"/>
                <a:ea typeface="Arial"/>
                <a:cs typeface="Arial"/>
                <a:sym typeface="Arial"/>
              </a:rPr>
              <a:t>2023</a:t>
            </a:r>
            <a:endParaRPr sz="1600" b="0" i="0" u="none" strike="noStrike" cap="none" dirty="0">
              <a:solidFill>
                <a:schemeClr val="dk1"/>
              </a:solidFill>
              <a:latin typeface="Arial"/>
              <a:ea typeface="Arial"/>
              <a:cs typeface="Arial"/>
              <a:sym typeface="Arial"/>
            </a:endParaRPr>
          </a:p>
        </p:txBody>
      </p:sp>
      <p:sp>
        <p:nvSpPr>
          <p:cNvPr id="172" name="Google Shape;172;p21"/>
          <p:cNvSpPr txBox="1"/>
          <p:nvPr/>
        </p:nvSpPr>
        <p:spPr>
          <a:xfrm>
            <a:off x="75465" y="5229412"/>
            <a:ext cx="8889900" cy="76940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100" b="1" i="0" u="none" strike="noStrike" cap="none" dirty="0">
                <a:solidFill>
                  <a:schemeClr val="lt1"/>
                </a:solidFill>
                <a:latin typeface="Arial"/>
                <a:ea typeface="Arial"/>
                <a:cs typeface="Arial"/>
                <a:sym typeface="Arial"/>
              </a:rPr>
              <a:t>For week-1 (left panel</a:t>
            </a:r>
            <a:r>
              <a:rPr lang="en-US" sz="1100" b="1" i="0" u="none" strike="noStrike" cap="none" dirty="0" smtClean="0">
                <a:solidFill>
                  <a:schemeClr val="lt1"/>
                </a:solidFill>
                <a:latin typeface="Arial"/>
                <a:ea typeface="Arial"/>
                <a:cs typeface="Arial"/>
                <a:sym typeface="Arial"/>
              </a:rPr>
              <a:t>), the GEFS forecasts indicate a moderate to high chance (over 70%) for rainfall to exceed 50 mm over much of Guinea, Sierra Leone</a:t>
            </a:r>
            <a:r>
              <a:rPr lang="en-US" sz="1100" b="1" i="0" u="none" strike="noStrike" cap="none" dirty="0" smtClean="0">
                <a:solidFill>
                  <a:schemeClr val="lt1"/>
                </a:solidFill>
                <a:latin typeface="Arial"/>
                <a:ea typeface="Arial"/>
                <a:cs typeface="Arial"/>
                <a:sym typeface="Arial"/>
              </a:rPr>
              <a:t>, </a:t>
            </a:r>
            <a:r>
              <a:rPr lang="en-US" sz="1100" b="1" i="0" u="none" strike="noStrike" cap="none" dirty="0" smtClean="0">
                <a:solidFill>
                  <a:schemeClr val="lt1"/>
                </a:solidFill>
                <a:latin typeface="Arial"/>
                <a:ea typeface="Arial"/>
                <a:cs typeface="Arial"/>
                <a:sym typeface="Arial"/>
              </a:rPr>
              <a:t>Liberia, southwestern Mali, western Cote d’Ivoire, parts of Nigeria and Cameroon, southern chad and western Ethiopia. For week-2 (right panel), there is a high chance for the weekly total rainfall to exceed 50mm over the far western and eastern Gulf of Guinea, and much of the Sahel region, and western Ethiopia.</a:t>
            </a:r>
            <a:endParaRPr dirty="0"/>
          </a:p>
        </p:txBody>
      </p:sp>
      <p:sp>
        <p:nvSpPr>
          <p:cNvPr id="173" name="Google Shape;173;p21"/>
          <p:cNvSpPr txBox="1"/>
          <p:nvPr/>
        </p:nvSpPr>
        <p:spPr>
          <a:xfrm>
            <a:off x="416459" y="1519241"/>
            <a:ext cx="3954900" cy="338700"/>
          </a:xfrm>
          <a:prstGeom prst="rect">
            <a:avLst/>
          </a:prstGeom>
          <a:noFill/>
          <a:ln>
            <a:noFill/>
          </a:ln>
        </p:spPr>
        <p:txBody>
          <a:bodyPr spcFirstLastPara="1" wrap="square" lIns="91425" tIns="45700" rIns="91425" bIns="45700" anchor="t" anchorCtr="0">
            <a:spAutoFit/>
          </a:bodyPr>
          <a:lstStyle/>
          <a:p>
            <a:pPr lvl="0" algn="ctr">
              <a:buSzPts val="1600"/>
            </a:pPr>
            <a:r>
              <a:rPr lang="en-US" sz="1600" b="1" i="0" u="none" strike="noStrike" cap="none" dirty="0">
                <a:solidFill>
                  <a:srgbClr val="FFFF00"/>
                </a:solidFill>
                <a:latin typeface="Arial"/>
                <a:ea typeface="Arial"/>
                <a:cs typeface="Arial"/>
                <a:sym typeface="Arial"/>
              </a:rPr>
              <a:t>Week-1, Valid: </a:t>
            </a:r>
            <a:r>
              <a:rPr lang="en-US" sz="1600" b="1" dirty="0" smtClean="0">
                <a:solidFill>
                  <a:srgbClr val="FFFF00"/>
                </a:solidFill>
              </a:rPr>
              <a:t>01 –</a:t>
            </a:r>
            <a:r>
              <a:rPr lang="LID8192" sz="1600" b="1" dirty="0" smtClean="0">
                <a:solidFill>
                  <a:srgbClr val="FFFF00"/>
                </a:solidFill>
              </a:rPr>
              <a:t> </a:t>
            </a:r>
            <a:r>
              <a:rPr lang="en-US" sz="1600" b="1" dirty="0" smtClean="0">
                <a:solidFill>
                  <a:srgbClr val="FFFF00"/>
                </a:solidFill>
              </a:rPr>
              <a:t>07</a:t>
            </a:r>
            <a:r>
              <a:rPr lang="LID8192" sz="1600" b="1" dirty="0" smtClean="0">
                <a:solidFill>
                  <a:srgbClr val="FFFF00"/>
                </a:solidFill>
              </a:rPr>
              <a:t> </a:t>
            </a:r>
            <a:r>
              <a:rPr lang="en-US" sz="1600" b="1" dirty="0" smtClean="0">
                <a:solidFill>
                  <a:srgbClr val="FFFF00"/>
                </a:solidFill>
              </a:rPr>
              <a:t>August</a:t>
            </a:r>
            <a:r>
              <a:rPr lang="LID8192" sz="1600" b="1" dirty="0" smtClean="0">
                <a:solidFill>
                  <a:srgbClr val="FFFF00"/>
                </a:solidFill>
              </a:rPr>
              <a:t> </a:t>
            </a:r>
            <a:r>
              <a:rPr lang="en-US" sz="1600" b="1" dirty="0" smtClean="0">
                <a:solidFill>
                  <a:srgbClr val="FFFF00"/>
                </a:solidFill>
              </a:rPr>
              <a:t>2023</a:t>
            </a:r>
            <a:endParaRPr sz="1400" b="0" i="0" u="none" strike="noStrike" cap="none" dirty="0">
              <a:solidFill>
                <a:srgbClr val="000000"/>
              </a:solidFill>
              <a:latin typeface="Arial"/>
              <a:ea typeface="Arial"/>
              <a:cs typeface="Arial"/>
              <a:sym typeface="Arial"/>
            </a:endParaRPr>
          </a:p>
        </p:txBody>
      </p:sp>
      <p:pic>
        <p:nvPicPr>
          <p:cNvPr id="174" name="Google Shape;174;p21"/>
          <p:cNvPicPr preferRelativeResize="0"/>
          <p:nvPr/>
        </p:nvPicPr>
        <p:blipFill>
          <a:blip r:embed="rId3">
            <a:extLst>
              <a:ext uri="{28A0092B-C50C-407E-A947-70E740481C1C}">
                <a14:useLocalDpi xmlns:a14="http://schemas.microsoft.com/office/drawing/2010/main" val="0"/>
              </a:ext>
            </a:extLst>
          </a:blip>
          <a:stretch>
            <a:fillRect/>
          </a:stretch>
        </p:blipFill>
        <p:spPr>
          <a:xfrm>
            <a:off x="416459" y="2077083"/>
            <a:ext cx="3982008" cy="2986506"/>
          </a:xfrm>
          <a:prstGeom prst="rect">
            <a:avLst/>
          </a:prstGeom>
          <a:noFill/>
          <a:ln>
            <a:noFill/>
          </a:ln>
        </p:spPr>
      </p:pic>
      <p:pic>
        <p:nvPicPr>
          <p:cNvPr id="175" name="Google Shape;175;p21"/>
          <p:cNvPicPr preferRelativeResize="0"/>
          <p:nvPr/>
        </p:nvPicPr>
        <p:blipFill>
          <a:blip r:embed="rId4">
            <a:extLst>
              <a:ext uri="{28A0092B-C50C-407E-A947-70E740481C1C}">
                <a14:useLocalDpi xmlns:a14="http://schemas.microsoft.com/office/drawing/2010/main" val="0"/>
              </a:ext>
            </a:extLst>
          </a:blip>
          <a:stretch>
            <a:fillRect/>
          </a:stretch>
        </p:blipFill>
        <p:spPr>
          <a:xfrm>
            <a:off x="4681814" y="2076509"/>
            <a:ext cx="3928784" cy="2946588"/>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3581</TotalTime>
  <Words>1990</Words>
  <Application>Microsoft Office PowerPoint</Application>
  <PresentationFormat>On-screen Show (4:3)</PresentationFormat>
  <Paragraphs>59</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Default Design</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African Monsoon Recent Evolution and Current Status  Include Week-1 and Week-2 Outlooks</dc:title>
  <dc:creator>Endalkachew Bekele</dc:creator>
  <cp:lastModifiedBy>Endalkachew Bekele</cp:lastModifiedBy>
  <cp:revision>125</cp:revision>
  <dcterms:modified xsi:type="dcterms:W3CDTF">2023-07-31T17:40:56Z</dcterms:modified>
</cp:coreProperties>
</file>