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snapToGrid="0">
      <p:cViewPr varScale="1">
        <p:scale>
          <a:sx n="64" d="100"/>
          <a:sy n="64" d="100"/>
        </p:scale>
        <p:origin x="48" y="3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7"/>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1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3"/>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10 July</a:t>
            </a:r>
            <a:r>
              <a:rPr lang="en-US" sz="2800" b="1" i="0" u="none" strike="noStrike" cap="none" dirty="0" smtClean="0">
                <a:solidFill>
                  <a:schemeClr val="lt1"/>
                </a:solidFill>
                <a:latin typeface="Arial"/>
                <a:ea typeface="Arial"/>
                <a:cs typeface="Arial"/>
                <a:sym typeface="Arial"/>
              </a:rPr>
              <a:t> </a:t>
            </a:r>
            <a:r>
              <a:rPr lang="en-US" sz="2800" b="1" i="0" u="none" strike="noStrike" cap="none" dirty="0">
                <a:solidFill>
                  <a:schemeClr val="lt1"/>
                </a:solidFill>
                <a:latin typeface="Arial"/>
                <a:ea typeface="Arial"/>
                <a:cs typeface="Arial"/>
                <a:sym typeface="Arial"/>
              </a:rPr>
              <a:t>2023</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3"/>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22"/>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22"/>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4" name="Google Shape;184;p22"/>
          <p:cNvSpPr txBox="1"/>
          <p:nvPr/>
        </p:nvSpPr>
        <p:spPr>
          <a:xfrm>
            <a:off x="629728" y="1162413"/>
            <a:ext cx="2898476" cy="338554"/>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11</a:t>
            </a:r>
            <a:r>
              <a:rPr lang="en-US" sz="1600" b="1" dirty="0" smtClean="0">
                <a:solidFill>
                  <a:srgbClr val="FFFF00"/>
                </a:solidFill>
              </a:rPr>
              <a:t> </a:t>
            </a:r>
            <a:r>
              <a:rPr lang="en-US" sz="1600" b="1" dirty="0" smtClean="0">
                <a:solidFill>
                  <a:srgbClr val="FFFF00"/>
                </a:solidFill>
              </a:rPr>
              <a:t>– </a:t>
            </a:r>
            <a:r>
              <a:rPr lang="en-US" sz="1600" b="1" dirty="0" smtClean="0">
                <a:solidFill>
                  <a:srgbClr val="FFFF00"/>
                </a:solidFill>
              </a:rPr>
              <a:t>17 </a:t>
            </a:r>
            <a:r>
              <a:rPr lang="LID8192" sz="1600" b="1" dirty="0" smtClean="0">
                <a:solidFill>
                  <a:srgbClr val="FFFF00"/>
                </a:solidFill>
              </a:rPr>
              <a:t>Ju</a:t>
            </a:r>
            <a:r>
              <a:rPr lang="en-US" sz="1600" b="1" dirty="0" err="1" smtClean="0">
                <a:solidFill>
                  <a:srgbClr val="FFFF00"/>
                </a:solidFill>
              </a:rPr>
              <a:t>ly</a:t>
            </a:r>
            <a:r>
              <a:rPr lang="en-US" sz="1600" b="1" dirty="0" smtClean="0">
                <a:solidFill>
                  <a:srgbClr val="FFFF00"/>
                </a:solidFill>
              </a:rPr>
              <a:t> </a:t>
            </a:r>
            <a:r>
              <a:rPr lang="en-US" sz="1600" b="1" i="0" u="none" strike="noStrike" cap="none" dirty="0" smtClean="0">
                <a:solidFill>
                  <a:srgbClr val="FFFF00"/>
                </a:solidFill>
                <a:latin typeface="Arial"/>
                <a:ea typeface="Arial"/>
                <a:cs typeface="Arial"/>
                <a:sym typeface="Arial"/>
              </a:rPr>
              <a:t>2023</a:t>
            </a:r>
            <a:endParaRPr sz="1600" b="0" i="0" u="none" strike="noStrike" cap="none" dirty="0">
              <a:solidFill>
                <a:srgbClr val="000000"/>
              </a:solidFill>
              <a:latin typeface="Arial"/>
              <a:ea typeface="Arial"/>
              <a:cs typeface="Arial"/>
              <a:sym typeface="Arial"/>
            </a:endParaRPr>
          </a:p>
        </p:txBody>
      </p:sp>
      <p:sp>
        <p:nvSpPr>
          <p:cNvPr id="185" name="Google Shape;185;p22"/>
          <p:cNvSpPr txBox="1"/>
          <p:nvPr/>
        </p:nvSpPr>
        <p:spPr>
          <a:xfrm>
            <a:off x="4175403" y="1480039"/>
            <a:ext cx="4819200" cy="3970277"/>
          </a:xfrm>
          <a:prstGeom prst="rect">
            <a:avLst/>
          </a:prstGeom>
          <a:noFill/>
          <a:ln>
            <a:noFill/>
          </a:ln>
        </p:spPr>
        <p:txBody>
          <a:bodyPr spcFirstLastPara="1" wrap="square" lIns="91425" tIns="45700" rIns="91425" bIns="45700" anchor="t" anchorCtr="0">
            <a:spAutoFit/>
          </a:bodyPr>
          <a:lstStyle/>
          <a:p>
            <a:pPr marL="152400" lvl="0"/>
            <a:r>
              <a:rPr lang="en-US" b="1" dirty="0">
                <a:solidFill>
                  <a:schemeClr val="lt1"/>
                </a:solidFill>
              </a:rPr>
              <a:t>1. The probabilistic forecasts call for above 50% chance for weekly rainfall to be above-normal (above the upper </a:t>
            </a:r>
            <a:r>
              <a:rPr lang="en-US" b="1" dirty="0" err="1">
                <a:solidFill>
                  <a:schemeClr val="lt1"/>
                </a:solidFill>
              </a:rPr>
              <a:t>tercile</a:t>
            </a:r>
            <a:r>
              <a:rPr lang="en-US" b="1" dirty="0">
                <a:solidFill>
                  <a:schemeClr val="lt1"/>
                </a:solidFill>
              </a:rPr>
              <a:t>) over along the Gulf of Guinea coast, including southern Senegal, and the far western Ethiopia. There is above 65% chance for rainfall to be above-normal over parts of southern Senegal, Guinea-Bissau, southwestern Mali, northern Guinea, Liberia, Cote d’Ivoire, central Ghana, southern Togo, southern Benin and southern Cameroon.</a:t>
            </a:r>
          </a:p>
          <a:p>
            <a:pPr marL="152400" lvl="0"/>
            <a:endParaRPr lang="en-US" b="1" dirty="0">
              <a:solidFill>
                <a:schemeClr val="lt1"/>
              </a:solidFill>
            </a:endParaRPr>
          </a:p>
          <a:p>
            <a:pPr marL="152400" lvl="0"/>
            <a:r>
              <a:rPr lang="en-US" b="1" dirty="0">
                <a:solidFill>
                  <a:schemeClr val="lt1"/>
                </a:solidFill>
              </a:rPr>
              <a:t>2. The forecasts call for above 50% chance for weekly total rainfall to be below-normal (below the lower </a:t>
            </a:r>
            <a:r>
              <a:rPr lang="en-US" b="1" dirty="0" err="1">
                <a:solidFill>
                  <a:schemeClr val="lt1"/>
                </a:solidFill>
              </a:rPr>
              <a:t>tercile</a:t>
            </a:r>
            <a:r>
              <a:rPr lang="en-US" b="1" dirty="0">
                <a:solidFill>
                  <a:schemeClr val="lt1"/>
                </a:solidFill>
              </a:rPr>
              <a:t>) over northeastern Nigeria, southern Chad, northern Cameroon, CAR, southwestern Sudan, western South Sudan, Eritrea, and parts of northeastern and southern Ethiopia.</a:t>
            </a:r>
          </a:p>
          <a:p>
            <a:pPr marL="152400" lvl="0"/>
            <a:endParaRPr lang="en-US" b="1" dirty="0">
              <a:solidFill>
                <a:schemeClr val="lt1"/>
              </a:solidFill>
            </a:endParaRPr>
          </a:p>
        </p:txBody>
      </p:sp>
      <p:pic>
        <p:nvPicPr>
          <p:cNvPr id="186" name="Google Shape;186;p22"/>
          <p:cNvPicPr preferRelativeResize="0"/>
          <p:nvPr/>
        </p:nvPicPr>
        <p:blipFill>
          <a:blip r:embed="rId3">
            <a:extLst>
              <a:ext uri="{28A0092B-C50C-407E-A947-70E740481C1C}">
                <a14:useLocalDpi xmlns:a14="http://schemas.microsoft.com/office/drawing/2010/main" val="0"/>
              </a:ext>
            </a:extLst>
          </a:blip>
          <a:stretch>
            <a:fillRect/>
          </a:stretch>
        </p:blipFill>
        <p:spPr>
          <a:xfrm>
            <a:off x="258893" y="1590597"/>
            <a:ext cx="3764687" cy="4871947"/>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23"/>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23"/>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18 </a:t>
            </a:r>
            <a:r>
              <a:rPr lang="en-US" sz="1600" b="1" dirty="0" smtClean="0">
                <a:solidFill>
                  <a:srgbClr val="FFFF00"/>
                </a:solidFill>
              </a:rPr>
              <a:t>– </a:t>
            </a:r>
            <a:r>
              <a:rPr lang="en-US" sz="1600" b="1" dirty="0" smtClean="0">
                <a:solidFill>
                  <a:srgbClr val="FFFF00"/>
                </a:solidFill>
              </a:rPr>
              <a:t>24</a:t>
            </a:r>
            <a:r>
              <a:rPr lang="en-US" sz="1600" b="1" dirty="0" smtClean="0">
                <a:solidFill>
                  <a:srgbClr val="FFFF00"/>
                </a:solidFill>
              </a:rPr>
              <a:t> </a:t>
            </a:r>
            <a:r>
              <a:rPr lang="en-US" sz="1600" b="1" dirty="0" smtClean="0">
                <a:solidFill>
                  <a:srgbClr val="FFFF00"/>
                </a:solidFill>
              </a:rPr>
              <a:t>July</a:t>
            </a:r>
            <a:r>
              <a:rPr lang="LID8192" sz="1600" b="1" dirty="0" smtClean="0">
                <a:solidFill>
                  <a:srgbClr val="FFFF00"/>
                </a:solidFill>
              </a:rPr>
              <a:t> </a:t>
            </a:r>
            <a:r>
              <a:rPr lang="en-US" sz="1600" b="1" i="0" u="none" strike="noStrike" cap="none" dirty="0" smtClean="0">
                <a:solidFill>
                  <a:srgbClr val="FFFF00"/>
                </a:solidFill>
                <a:latin typeface="Arial"/>
                <a:ea typeface="Arial"/>
                <a:cs typeface="Arial"/>
                <a:sym typeface="Arial"/>
              </a:rPr>
              <a:t>2023</a:t>
            </a:r>
            <a:endParaRPr sz="1400" b="0" i="0" u="none" strike="noStrike" cap="none" dirty="0">
              <a:solidFill>
                <a:srgbClr val="000000"/>
              </a:solidFill>
              <a:latin typeface="Arial"/>
              <a:ea typeface="Arial"/>
              <a:cs typeface="Arial"/>
              <a:sym typeface="Arial"/>
            </a:endParaRPr>
          </a:p>
        </p:txBody>
      </p:sp>
      <p:sp>
        <p:nvSpPr>
          <p:cNvPr id="195" name="Google Shape;195;p23"/>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pic>
        <p:nvPicPr>
          <p:cNvPr id="197" name="Google Shape;197;p23"/>
          <p:cNvPicPr preferRelativeResize="0"/>
          <p:nvPr/>
        </p:nvPicPr>
        <p:blipFill>
          <a:blip r:embed="rId3">
            <a:extLst>
              <a:ext uri="{28A0092B-C50C-407E-A947-70E740481C1C}">
                <a14:useLocalDpi xmlns:a14="http://schemas.microsoft.com/office/drawing/2010/main" val="0"/>
              </a:ext>
            </a:extLst>
          </a:blip>
          <a:stretch>
            <a:fillRect/>
          </a:stretch>
        </p:blipFill>
        <p:spPr>
          <a:xfrm>
            <a:off x="197655" y="1533050"/>
            <a:ext cx="3705354" cy="4795164"/>
          </a:xfrm>
          <a:prstGeom prst="rect">
            <a:avLst/>
          </a:prstGeom>
          <a:noFill/>
          <a:ln>
            <a:noFill/>
          </a:ln>
        </p:spPr>
      </p:pic>
      <p:sp>
        <p:nvSpPr>
          <p:cNvPr id="4" name="Rectangle 3"/>
          <p:cNvSpPr/>
          <p:nvPr/>
        </p:nvSpPr>
        <p:spPr>
          <a:xfrm>
            <a:off x="4054475" y="1533049"/>
            <a:ext cx="4572000" cy="3323987"/>
          </a:xfrm>
          <a:prstGeom prst="rect">
            <a:avLst/>
          </a:prstGeom>
        </p:spPr>
        <p:txBody>
          <a:bodyPr>
            <a:spAutoFit/>
          </a:bodyPr>
          <a:lstStyle/>
          <a:p>
            <a:r>
              <a:rPr lang="en-US" b="1" dirty="0" smtClean="0">
                <a:solidFill>
                  <a:schemeClr val="bg1"/>
                </a:solidFill>
              </a:rPr>
              <a:t>1. The </a:t>
            </a:r>
            <a:r>
              <a:rPr lang="en-US" b="1" dirty="0">
                <a:solidFill>
                  <a:schemeClr val="bg1"/>
                </a:solidFill>
              </a:rPr>
              <a:t>consolidated probabilistic forecasts call for above 50% chance for weekly rainfall to be above-normal (above the upper </a:t>
            </a:r>
            <a:r>
              <a:rPr lang="en-US" b="1" dirty="0" err="1">
                <a:solidFill>
                  <a:schemeClr val="bg1"/>
                </a:solidFill>
              </a:rPr>
              <a:t>tercile</a:t>
            </a:r>
            <a:r>
              <a:rPr lang="en-US" b="1" dirty="0">
                <a:solidFill>
                  <a:schemeClr val="bg1"/>
                </a:solidFill>
              </a:rPr>
              <a:t>) over parts of the Gulf of Guinea region, and pockets of northern and southwestern Ethiopia. There is above 65% chance for rainfall to be above-normal over eastern Liberia, southern Cote d’Ivoire and southwestern Ghana.</a:t>
            </a:r>
          </a:p>
          <a:p>
            <a:endParaRPr lang="en-US" b="1" dirty="0">
              <a:solidFill>
                <a:schemeClr val="bg1"/>
              </a:solidFill>
            </a:endParaRPr>
          </a:p>
          <a:p>
            <a:r>
              <a:rPr lang="en-US" b="1" dirty="0" smtClean="0">
                <a:solidFill>
                  <a:schemeClr val="bg1"/>
                </a:solidFill>
              </a:rPr>
              <a:t>2. The </a:t>
            </a:r>
            <a:r>
              <a:rPr lang="en-US" b="1" dirty="0">
                <a:solidFill>
                  <a:schemeClr val="bg1"/>
                </a:solidFill>
              </a:rPr>
              <a:t>forecasts call for above 50% chance for weekly total rainfall to be below-normal (below the lower </a:t>
            </a:r>
            <a:r>
              <a:rPr lang="en-US" b="1" dirty="0" err="1">
                <a:solidFill>
                  <a:schemeClr val="bg1"/>
                </a:solidFill>
              </a:rPr>
              <a:t>tercile</a:t>
            </a:r>
            <a:r>
              <a:rPr lang="en-US" b="1" dirty="0">
                <a:solidFill>
                  <a:schemeClr val="bg1"/>
                </a:solidFill>
              </a:rPr>
              <a:t>) over eastern CAR, northern and western South Sudan, northern DRC, and pocket of western Kenya. There is above 65% chance for rainfall to be below-normal across eastern CAR and western South Sudan.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body" idx="1"/>
          </p:nvPr>
        </p:nvSpPr>
        <p:spPr>
          <a:xfrm>
            <a:off x="61475" y="708600"/>
            <a:ext cx="9013500" cy="6149400"/>
          </a:xfrm>
          <a:prstGeom prst="rect">
            <a:avLst/>
          </a:prstGeom>
          <a:noFill/>
          <a:ln>
            <a:noFill/>
          </a:ln>
        </p:spPr>
        <p:txBody>
          <a:bodyPr spcFirstLastPara="1" wrap="square" lIns="91425" tIns="45700" rIns="91425" bIns="45700" anchor="t" anchorCtr="0">
            <a:noAutofit/>
          </a:bodyPr>
          <a:lstStyle/>
          <a:p>
            <a:pPr indent="-285750" algn="just">
              <a:lnSpc>
                <a:spcPct val="90000"/>
              </a:lnSpc>
              <a:spcBef>
                <a:spcPts val="0"/>
              </a:spcBef>
              <a:buClr>
                <a:schemeClr val="lt1"/>
              </a:buClr>
              <a:buSzPts val="900"/>
              <a:buFont typeface="Arial"/>
              <a:buChar char="•"/>
            </a:pPr>
            <a:r>
              <a:rPr lang="en-US" sz="1100" b="1" dirty="0">
                <a:solidFill>
                  <a:schemeClr val="lt1"/>
                </a:solidFill>
                <a:latin typeface="+mj-lt"/>
                <a:ea typeface="Arial"/>
                <a:cs typeface="Arial"/>
                <a:sym typeface="Arial"/>
              </a:rPr>
              <a:t>Over the past 30 days, in East Africa, above-average rainfall was observed over southern Sudan, central, western, and northern Ethiopia, western Eritrea, Djibouti, southern, eastern, and western South Sudan, southwestern Kenya, and northern and eastern Uganda. Rainfall was below-average over north-central South Sudan</a:t>
            </a:r>
            <a:r>
              <a:rPr lang="en-US" sz="1100" b="1" dirty="0">
                <a:solidFill>
                  <a:schemeClr val="lt1"/>
                </a:solidFill>
                <a:latin typeface="+mj-lt"/>
              </a:rPr>
              <a:t>.</a:t>
            </a:r>
            <a:r>
              <a:rPr lang="en-US" sz="1100" b="1" dirty="0">
                <a:solidFill>
                  <a:schemeClr val="lt1"/>
                </a:solidFill>
                <a:latin typeface="+mj-lt"/>
                <a:ea typeface="Arial"/>
                <a:cs typeface="Arial"/>
                <a:sym typeface="Arial"/>
              </a:rPr>
              <a:t> In southern Africa, rainfall was above-average over the southern and western portions of South Africa. In Central Africa, rainfall was above-average over </a:t>
            </a:r>
            <a:r>
              <a:rPr lang="en-US" sz="1100" b="1" dirty="0">
                <a:solidFill>
                  <a:schemeClr val="lt1"/>
                </a:solidFill>
                <a:latin typeface="+mj-lt"/>
              </a:rPr>
              <a:t>northern, eastern, and western </a:t>
            </a:r>
            <a:r>
              <a:rPr lang="en-US" sz="1100" b="1" dirty="0">
                <a:solidFill>
                  <a:schemeClr val="lt1"/>
                </a:solidFill>
                <a:latin typeface="+mj-lt"/>
                <a:ea typeface="Arial"/>
                <a:cs typeface="Arial"/>
                <a:sym typeface="Arial"/>
              </a:rPr>
              <a:t>Cameroon, southeastern Gabon, </a:t>
            </a:r>
            <a:r>
              <a:rPr lang="en-US" sz="1100" b="1" dirty="0">
                <a:solidFill>
                  <a:schemeClr val="lt1"/>
                </a:solidFill>
                <a:latin typeface="+mj-lt"/>
              </a:rPr>
              <a:t>southern and northern Congo, parts of western and northern CAR, central and southwestern Chad, and northeastern, northwestern, and central DRC</a:t>
            </a:r>
            <a:r>
              <a:rPr lang="en-US" sz="1100" b="1" dirty="0">
                <a:solidFill>
                  <a:schemeClr val="lt1"/>
                </a:solidFill>
                <a:latin typeface="+mj-lt"/>
                <a:ea typeface="Arial"/>
                <a:cs typeface="Arial"/>
                <a:sym typeface="Arial"/>
              </a:rPr>
              <a:t>. Below-average rainfall was observed over pockets of southern Cameroon, </a:t>
            </a:r>
            <a:r>
              <a:rPr lang="en-US" sz="1100" b="1" dirty="0">
                <a:solidFill>
                  <a:schemeClr val="lt1"/>
                </a:solidFill>
                <a:latin typeface="+mj-lt"/>
              </a:rPr>
              <a:t>north</a:t>
            </a:r>
            <a:r>
              <a:rPr lang="en-US" sz="1100" b="1" dirty="0">
                <a:solidFill>
                  <a:schemeClr val="lt1"/>
                </a:solidFill>
                <a:latin typeface="+mj-lt"/>
                <a:ea typeface="Arial"/>
                <a:cs typeface="Arial"/>
                <a:sym typeface="Arial"/>
              </a:rPr>
              <a:t>ern Gabon, pockets of central and northern DRC, pockets of south-central Chad, central Congo, and parts of central and southeastern CAR. In West Africa, rainfall was above-average over southern and eastern Senegal, much of Guinea, Guinea-Bissau, southeastern and southwestern Mali, northern Sierra Leone, eastern Liberia, southern, eastern, and northern Cote d’Ivoire, western and </a:t>
            </a:r>
            <a:r>
              <a:rPr lang="en-US" sz="1100" b="1" dirty="0">
                <a:solidFill>
                  <a:schemeClr val="lt1"/>
                </a:solidFill>
                <a:latin typeface="+mj-lt"/>
              </a:rPr>
              <a:t>northern</a:t>
            </a:r>
            <a:r>
              <a:rPr lang="en-US" sz="1100" b="1" dirty="0">
                <a:solidFill>
                  <a:schemeClr val="lt1"/>
                </a:solidFill>
                <a:latin typeface="+mj-lt"/>
                <a:ea typeface="Arial"/>
                <a:cs typeface="Arial"/>
                <a:sym typeface="Arial"/>
              </a:rPr>
              <a:t> Burkina Faso, </a:t>
            </a:r>
            <a:r>
              <a:rPr lang="en-US" sz="1100" b="1" dirty="0">
                <a:solidFill>
                  <a:schemeClr val="lt1"/>
                </a:solidFill>
                <a:latin typeface="+mj-lt"/>
              </a:rPr>
              <a:t>most of </a:t>
            </a:r>
            <a:r>
              <a:rPr lang="en-US" sz="1100" b="1" dirty="0">
                <a:solidFill>
                  <a:schemeClr val="lt1"/>
                </a:solidFill>
                <a:latin typeface="+mj-lt"/>
                <a:ea typeface="Arial"/>
                <a:cs typeface="Arial"/>
                <a:sym typeface="Arial"/>
              </a:rPr>
              <a:t>Ghana, southern, central, and eastern Nigeria, central and southern Togo, central Benin, and much of southern Niger. Below-average rainfall was observed over </a:t>
            </a:r>
            <a:r>
              <a:rPr lang="en-US" sz="1100" b="1" dirty="0">
                <a:solidFill>
                  <a:schemeClr val="lt1"/>
                </a:solidFill>
                <a:latin typeface="+mj-lt"/>
              </a:rPr>
              <a:t>western</a:t>
            </a:r>
            <a:r>
              <a:rPr lang="en-US" sz="1100" b="1" dirty="0">
                <a:solidFill>
                  <a:schemeClr val="lt1"/>
                </a:solidFill>
                <a:latin typeface="+mj-lt"/>
                <a:ea typeface="Arial"/>
                <a:cs typeface="Arial"/>
                <a:sym typeface="Arial"/>
              </a:rPr>
              <a:t> Liberia, west-central Cote d’Ivoire, eastern Burkina Faso, northern Togo, southern Benin, northeastern Ghana, coastal Sierra Leone, southeastern Guinea, south-central Mali, and parts of northwestern, southwestern, and central Nigeria.</a:t>
            </a:r>
            <a:endParaRPr lang="en-US" sz="1800" dirty="0">
              <a:latin typeface="+mj-lt"/>
            </a:endParaRPr>
          </a:p>
          <a:p>
            <a:pPr lvl="0" indent="-285750" algn="just">
              <a:lnSpc>
                <a:spcPct val="90000"/>
              </a:lnSpc>
              <a:spcBef>
                <a:spcPts val="0"/>
              </a:spcBef>
              <a:buClr>
                <a:schemeClr val="lt1"/>
              </a:buClr>
              <a:buSzPts val="900"/>
              <a:buFont typeface="Arial"/>
              <a:buChar char="•"/>
            </a:pPr>
            <a:endParaRPr sz="1100" b="1" dirty="0" smtClean="0">
              <a:solidFill>
                <a:schemeClr val="lt1"/>
              </a:solidFill>
              <a:latin typeface="+mj-lt"/>
              <a:ea typeface="Arial"/>
              <a:cs typeface="Arial"/>
              <a:sym typeface="Arial"/>
            </a:endParaRPr>
          </a:p>
          <a:p>
            <a:pPr indent="-285750" algn="just">
              <a:spcBef>
                <a:spcPts val="0"/>
              </a:spcBef>
              <a:buClr>
                <a:schemeClr val="lt1"/>
              </a:buClr>
              <a:buSzPts val="900"/>
              <a:buFont typeface="Arial"/>
              <a:buChar char="•"/>
            </a:pPr>
            <a:r>
              <a:rPr lang="en-US" sz="1100" b="1" dirty="0">
                <a:solidFill>
                  <a:schemeClr val="lt1"/>
                </a:solidFill>
                <a:latin typeface="+mj-lt"/>
              </a:rPr>
              <a:t>During the past 7 days, in East Africa, rainfall was above-average over southeastern and southwestern Sudan, western and northern Ethiopia, northeastern South Sudan, northern and eastern Uganda, and southwestern Kenya. Rainfall was below average over most of northern, eastern, and western South Sudan and in south-central Sudan. In Central Africa, rainfall was above-average over parts of north-central Cameroon, parts of central CAR, southeastern Chad, and parts of northeastern and northwestern DRC. Below-average rainfall was observed over northern and parts of central Cameroon, southeastern CAR,  north-central DRC, and southwestern Chad. In West Africa, above-average rainfall was observed over western and central Guinea, northern Senegal, southwestern Mauritania, northern and central Sierra Leone, central and eastern Cote d’Ivoire, parts of central Nigeria, southern Ghana, Togo, Benin, eastern Mali, and south-central Niger. Rainfall was below-average over parts of southern Sierra Leone, southwestern Cote d’Ivoire, Liberia, eastern Guinea, Burkina Faso, south-central and southwestern Mali, southwestern Senegal, southeastern Mauritania, and most of northeastern and south-central Nigeria. </a:t>
            </a:r>
          </a:p>
          <a:p>
            <a:pPr lvl="0" indent="-285750" algn="just">
              <a:spcBef>
                <a:spcPts val="0"/>
              </a:spcBef>
              <a:buClr>
                <a:schemeClr val="lt1"/>
              </a:buClr>
              <a:buSzPts val="900"/>
              <a:buFont typeface="Arial"/>
              <a:buChar char="•"/>
            </a:pPr>
            <a:endParaRPr lang="en-US" sz="1100" b="1" dirty="0">
              <a:solidFill>
                <a:schemeClr val="lt1"/>
              </a:solidFill>
              <a:latin typeface="+mj-lt"/>
              <a:ea typeface="Arial"/>
              <a:cs typeface="Arial"/>
              <a:sym typeface="Arial"/>
            </a:endParaRPr>
          </a:p>
          <a:p>
            <a:pPr indent="-285750" algn="just">
              <a:spcBef>
                <a:spcPts val="0"/>
              </a:spcBef>
              <a:buClr>
                <a:schemeClr val="lt1"/>
              </a:buClr>
              <a:buSzPts val="900"/>
              <a:buFont typeface="Arial"/>
              <a:buChar char="•"/>
            </a:pPr>
            <a:r>
              <a:rPr lang="en-US" sz="1100" b="1" dirty="0">
                <a:solidFill>
                  <a:schemeClr val="lt1"/>
                </a:solidFill>
                <a:latin typeface="+mj-lt"/>
              </a:rPr>
              <a:t>The Week-1 outlook calls for above-normal rainfall over much of the Gulf of Guinea region, including central and southern Senegal, Guinea-Bissau, Guinea, Sierra Leone, Liberia, Cote d’Ivoire, Ghana, Togo, Benin, central and southern Nigeria, southern Cameroon, and northern Gabon. Rainfall is also expected to be above average in northwestern Ethiopia. In contrast, there is an increased chance for below-normal rainfall over much of the Sahel regions, including south-central Mali, Burkina Faso, southern Niger, northern Nigeria, northern Cameroon, southern Chad, southern Sudan, northern South Sudan, north-central Ethiopia, and western Eritrea. For week-2, there is an increased chance for above-normal rainfall over southeastern Guinea, southern Sierra Leone, Liberia, and parts of southern Cote d’Ivoire. In contrast, there is an increased chance for below-normal rainfall over much of coastal Guinea and Guinea-Bissau, central and southern Nigeria, central and southern Cameroon, CAR, northern DRC, South Sudan, northern and central Uganda, parts of western Kenya, and parts of western and central Ethiopia.</a:t>
            </a:r>
          </a:p>
          <a:p>
            <a:pPr lvl="0" indent="-285750" algn="just">
              <a:spcBef>
                <a:spcPts val="0"/>
              </a:spcBef>
              <a:buClr>
                <a:schemeClr val="lt1"/>
              </a:buClr>
              <a:buSzPts val="900"/>
              <a:buFont typeface="Arial"/>
              <a:buChar char="•"/>
            </a:pPr>
            <a:endParaRPr lang="en-US" sz="1100" b="1" dirty="0">
              <a:solidFill>
                <a:schemeClr val="lt1"/>
              </a:solidFill>
              <a:latin typeface="+mj-lt"/>
              <a:ea typeface="Arial"/>
              <a:cs typeface="Arial"/>
              <a:sym typeface="Arial"/>
            </a:endParaRPr>
          </a:p>
        </p:txBody>
      </p:sp>
      <p:sp>
        <p:nvSpPr>
          <p:cNvPr id="204" name="Google Shape;204;p24"/>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14"/>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334537" y="228600"/>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Highlights:</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2" name="Rectangle 1"/>
          <p:cNvSpPr/>
          <p:nvPr/>
        </p:nvSpPr>
        <p:spPr>
          <a:xfrm>
            <a:off x="181113" y="1434964"/>
            <a:ext cx="8583745" cy="5493812"/>
          </a:xfrm>
          <a:prstGeom prst="rect">
            <a:avLst/>
          </a:prstGeom>
        </p:spPr>
        <p:txBody>
          <a:bodyPr wrap="square">
            <a:spAutoFit/>
          </a:bodyPr>
          <a:lstStyle/>
          <a:p>
            <a:pPr marL="457200" indent="-285750" algn="just">
              <a:buClr>
                <a:schemeClr val="lt1"/>
              </a:buClr>
              <a:buSzPts val="900"/>
              <a:buFont typeface="Arial"/>
              <a:buChar char="•"/>
            </a:pPr>
            <a:r>
              <a:rPr lang="en-US" sz="1300" b="1" dirty="0" smtClean="0">
                <a:solidFill>
                  <a:schemeClr val="lt1"/>
                </a:solidFill>
              </a:rPr>
              <a:t>During </a:t>
            </a:r>
            <a:r>
              <a:rPr lang="en-US" sz="1300" b="1" dirty="0">
                <a:solidFill>
                  <a:schemeClr val="lt1"/>
                </a:solidFill>
              </a:rPr>
              <a:t>the past 7 days, in East Africa, rainfall was above-average over southeastern and southwestern Sudan, western and northern Ethiopia, northeastern South Sudan, northern and eastern Uganda, and southwestern Kenya. Rainfall was below average over most of northern, eastern, and western South Sudan and in south-central Sudan. In Central Africa, rainfall was above-average over parts of north-central Cameroon, parts of central CAR, southeastern Chad, and parts of northeastern and northwestern DRC. Below-average rainfall was observed over northern and parts of central Cameroon, southeastern CAR,  north-central DRC, and southwestern Chad. In West Africa, above-average rainfall was observed over western and central Guinea, northern Senegal, southwestern Mauritania, northern and central Sierra Leone, central and eastern Cote d’Ivoire, parts of central Nigeria, southern Ghana, Togo, Benin, eastern Mali, and south-central Niger. Rainfall was below-average over parts of southern Sierra Leone, southwestern Cote d’Ivoire, Liberia, eastern Guinea, Burkina Faso, south-central and southwestern Mali, southwestern Senegal, southeastern Mauritania, and most of northeastern and south-central Nigeria. </a:t>
            </a:r>
          </a:p>
          <a:p>
            <a:pPr marL="457200" indent="-285750" algn="just">
              <a:buClr>
                <a:schemeClr val="lt1"/>
              </a:buClr>
              <a:buSzPts val="900"/>
              <a:buFont typeface="Arial"/>
              <a:buChar char="•"/>
            </a:pPr>
            <a:endParaRPr lang="en-US" sz="1300" b="1" dirty="0" smtClean="0">
              <a:solidFill>
                <a:schemeClr val="lt1"/>
              </a:solidFill>
            </a:endParaRPr>
          </a:p>
          <a:p>
            <a:pPr marL="457200" indent="-285750" algn="just">
              <a:buClr>
                <a:schemeClr val="lt1"/>
              </a:buClr>
              <a:buSzPts val="900"/>
              <a:buFont typeface="Arial"/>
              <a:buChar char="•"/>
            </a:pPr>
            <a:endParaRPr lang="en-US" sz="1300" b="1" dirty="0">
              <a:solidFill>
                <a:schemeClr val="lt1"/>
              </a:solidFill>
            </a:endParaRPr>
          </a:p>
          <a:p>
            <a:pPr marL="457200" indent="-285750" algn="just">
              <a:buClr>
                <a:schemeClr val="lt1"/>
              </a:buClr>
              <a:buSzPts val="900"/>
              <a:buFont typeface="Arial"/>
              <a:buChar char="•"/>
            </a:pPr>
            <a:r>
              <a:rPr lang="en-US" sz="1300" b="1" dirty="0">
                <a:solidFill>
                  <a:schemeClr val="lt1"/>
                </a:solidFill>
              </a:rPr>
              <a:t>The Week-1 outlook calls for above-normal rainfall over </a:t>
            </a:r>
            <a:r>
              <a:rPr lang="en-US" sz="1300" b="1" dirty="0" smtClean="0">
                <a:solidFill>
                  <a:schemeClr val="lt1"/>
                </a:solidFill>
              </a:rPr>
              <a:t>much of the Gulf of Guinea region, including central and southern Senegal, Guinea-Bissau, Guinea, Sierra Leone, Liberia, Cote d’Ivoire, Ghana, Togo, Benin, central and southern Nigeria, southern Cameroon, and northern Gabon. Rainfall is also expected to be above average in northwestern Ethiopia. In </a:t>
            </a:r>
            <a:r>
              <a:rPr lang="en-US" sz="1300" b="1" dirty="0">
                <a:solidFill>
                  <a:schemeClr val="lt1"/>
                </a:solidFill>
              </a:rPr>
              <a:t>contrast, there is an increased chance for below-normal rainfall over much of </a:t>
            </a:r>
            <a:r>
              <a:rPr lang="en-US" sz="1300" b="1" dirty="0" smtClean="0">
                <a:solidFill>
                  <a:schemeClr val="lt1"/>
                </a:solidFill>
              </a:rPr>
              <a:t>the Sahel regions, including south-central Mali, Burkina Faso, southern Niger, northern Nigeria, northern Cameroon, southern Chad, southern Sudan, northern South Sudan, north-central Ethiopia, and western Eritrea. </a:t>
            </a:r>
            <a:r>
              <a:rPr lang="en-US" sz="1300" b="1" dirty="0">
                <a:solidFill>
                  <a:schemeClr val="lt1"/>
                </a:solidFill>
              </a:rPr>
              <a:t>For week-2, there is an increased chance for above-normal rainfall </a:t>
            </a:r>
            <a:r>
              <a:rPr lang="en-US" sz="1300" b="1" dirty="0" smtClean="0">
                <a:solidFill>
                  <a:schemeClr val="lt1"/>
                </a:solidFill>
              </a:rPr>
              <a:t>over southeastern Guinea, southern Sierra Leone, Liberia, and parts of southern Cote d’Ivoire. </a:t>
            </a:r>
            <a:r>
              <a:rPr lang="en-US" sz="1300" b="1" dirty="0">
                <a:solidFill>
                  <a:schemeClr val="lt1"/>
                </a:solidFill>
              </a:rPr>
              <a:t>In contrast, there is an increased chance for below-normal rainfall over much of </a:t>
            </a:r>
            <a:r>
              <a:rPr lang="en-US" sz="1300" b="1" dirty="0" smtClean="0">
                <a:solidFill>
                  <a:schemeClr val="lt1"/>
                </a:solidFill>
              </a:rPr>
              <a:t>coastal Guinea and Guinea-Bissau, central and southern Nigeria, central and southern Cameroon, CAR, northern DRC, South Sudan, northern and central Uganda, parts of western Kenya, and parts of western and central Ethiopia.</a:t>
            </a:r>
            <a:endParaRPr lang="en-US" sz="1300" b="1" dirty="0">
              <a:solidFill>
                <a:schemeClr val="l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16"/>
          <p:cNvSpPr txBox="1"/>
          <p:nvPr/>
        </p:nvSpPr>
        <p:spPr>
          <a:xfrm>
            <a:off x="68648" y="5087167"/>
            <a:ext cx="8991600" cy="1798785"/>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880" b="1" i="0" u="none" strike="noStrike" cap="none" dirty="0">
                <a:solidFill>
                  <a:schemeClr val="lt1"/>
                </a:solidFill>
                <a:sym typeface="Arial"/>
              </a:rPr>
              <a:t>Over the past 90 days, in East Africa, above-average rainfall was observed over </a:t>
            </a:r>
            <a:r>
              <a:rPr lang="en-US" sz="880" b="1" i="0" u="none" strike="noStrike" cap="none" dirty="0" smtClean="0">
                <a:solidFill>
                  <a:schemeClr val="lt1"/>
                </a:solidFill>
                <a:sym typeface="Arial"/>
              </a:rPr>
              <a:t>much of Eritrea, </a:t>
            </a:r>
            <a:r>
              <a:rPr lang="en-US" sz="880" b="1" i="0" u="none" strike="noStrike" cap="none" dirty="0" smtClean="0">
                <a:solidFill>
                  <a:schemeClr val="lt1"/>
                </a:solidFill>
                <a:sym typeface="Arial"/>
              </a:rPr>
              <a:t>Ethiopia (outside of southern portions), </a:t>
            </a:r>
            <a:r>
              <a:rPr lang="en-US" sz="880" b="1" i="0" u="none" strike="noStrike" cap="none" dirty="0" smtClean="0">
                <a:solidFill>
                  <a:schemeClr val="lt1"/>
                </a:solidFill>
                <a:sym typeface="Arial"/>
              </a:rPr>
              <a:t>northern and parts of far southern Somalia, </a:t>
            </a:r>
            <a:r>
              <a:rPr lang="en-US" sz="880" b="1" dirty="0" smtClean="0">
                <a:solidFill>
                  <a:schemeClr val="lt1"/>
                </a:solidFill>
              </a:rPr>
              <a:t>northern, southwestern,</a:t>
            </a:r>
            <a:r>
              <a:rPr lang="en-US" sz="880" b="1" i="0" u="none" strike="noStrike" cap="none" dirty="0" smtClean="0">
                <a:solidFill>
                  <a:schemeClr val="lt1"/>
                </a:solidFill>
                <a:sym typeface="Arial"/>
              </a:rPr>
              <a:t> and eastern Kenya, </a:t>
            </a:r>
            <a:r>
              <a:rPr lang="en-US" sz="880" b="1" i="0" u="none" strike="noStrike" cap="none" dirty="0">
                <a:solidFill>
                  <a:schemeClr val="lt1"/>
                </a:solidFill>
                <a:sym typeface="Arial"/>
              </a:rPr>
              <a:t>Djibouti, </a:t>
            </a:r>
            <a:r>
              <a:rPr lang="en-US" sz="880" b="1" i="0" u="none" strike="noStrike" cap="none" dirty="0" smtClean="0">
                <a:solidFill>
                  <a:schemeClr val="lt1"/>
                </a:solidFill>
                <a:sym typeface="Arial"/>
              </a:rPr>
              <a:t>central, northwestern, </a:t>
            </a:r>
            <a:r>
              <a:rPr lang="en-US" sz="880" b="1" i="0" u="none" strike="noStrike" cap="none" dirty="0" smtClean="0">
                <a:solidFill>
                  <a:schemeClr val="lt1"/>
                </a:solidFill>
                <a:sym typeface="Arial"/>
              </a:rPr>
              <a:t>and southern Uganda</a:t>
            </a:r>
            <a:r>
              <a:rPr lang="en-US" sz="880" b="1" i="0" u="none" strike="noStrike" cap="none" dirty="0">
                <a:solidFill>
                  <a:schemeClr val="lt1"/>
                </a:solidFill>
                <a:sym typeface="Arial"/>
              </a:rPr>
              <a:t>, </a:t>
            </a:r>
            <a:r>
              <a:rPr lang="en-US" sz="880" b="1" i="0" u="none" strike="noStrike" cap="none" dirty="0" smtClean="0">
                <a:solidFill>
                  <a:schemeClr val="lt1"/>
                </a:solidFill>
                <a:sym typeface="Arial"/>
              </a:rPr>
              <a:t>most of Tanzania</a:t>
            </a:r>
            <a:r>
              <a:rPr lang="en-US" sz="880" b="1" i="0" u="none" strike="noStrike" cap="none" dirty="0">
                <a:solidFill>
                  <a:schemeClr val="lt1"/>
                </a:solidFill>
                <a:sym typeface="Arial"/>
              </a:rPr>
              <a:t>, </a:t>
            </a:r>
            <a:r>
              <a:rPr lang="en-US" sz="880" b="1" i="0" u="none" strike="noStrike" cap="none" dirty="0" smtClean="0">
                <a:solidFill>
                  <a:schemeClr val="lt1"/>
                </a:solidFill>
                <a:sym typeface="Arial"/>
              </a:rPr>
              <a:t>Burundi, Rwanda, southern </a:t>
            </a:r>
            <a:r>
              <a:rPr lang="en-US" sz="880" b="1" i="0" u="none" strike="noStrike" cap="none" dirty="0" smtClean="0">
                <a:solidFill>
                  <a:schemeClr val="lt1"/>
                </a:solidFill>
                <a:sym typeface="Arial"/>
              </a:rPr>
              <a:t>and eastern Sudan</a:t>
            </a:r>
            <a:r>
              <a:rPr lang="en-US" sz="880" b="1" i="0" u="none" strike="noStrike" cap="none" dirty="0" smtClean="0">
                <a:solidFill>
                  <a:schemeClr val="lt1"/>
                </a:solidFill>
                <a:sym typeface="Arial"/>
              </a:rPr>
              <a:t>, and far northwestern and northeastern South Sudan. </a:t>
            </a:r>
            <a:r>
              <a:rPr lang="en-US" sz="880" b="1" i="0" u="none" strike="noStrike" cap="none" dirty="0">
                <a:solidFill>
                  <a:schemeClr val="lt1"/>
                </a:solidFill>
                <a:sym typeface="Arial"/>
              </a:rPr>
              <a:t>Rainfall was below-average over </a:t>
            </a:r>
            <a:r>
              <a:rPr lang="LID8192" sz="880" b="1" i="0" u="none" strike="noStrike" cap="none" dirty="0" smtClean="0">
                <a:solidFill>
                  <a:schemeClr val="lt1"/>
                </a:solidFill>
                <a:sym typeface="Arial"/>
              </a:rPr>
              <a:t>much </a:t>
            </a:r>
            <a:r>
              <a:rPr lang="en-US" sz="880" b="1" i="0" u="none" strike="noStrike" cap="none" dirty="0" smtClean="0">
                <a:solidFill>
                  <a:schemeClr val="lt1"/>
                </a:solidFill>
                <a:sym typeface="Arial"/>
              </a:rPr>
              <a:t>of central </a:t>
            </a:r>
            <a:r>
              <a:rPr lang="en-US" sz="880" b="1" i="0" u="none" strike="noStrike" cap="none" dirty="0" smtClean="0">
                <a:solidFill>
                  <a:schemeClr val="lt1"/>
                </a:solidFill>
                <a:sym typeface="Arial"/>
              </a:rPr>
              <a:t>South </a:t>
            </a:r>
            <a:r>
              <a:rPr lang="en-US" sz="880" b="1" i="0" u="none" strike="noStrike" cap="none" dirty="0" smtClean="0">
                <a:solidFill>
                  <a:schemeClr val="lt1"/>
                </a:solidFill>
                <a:sym typeface="Arial"/>
              </a:rPr>
              <a:t>Sudan,</a:t>
            </a:r>
            <a:r>
              <a:rPr lang="LID8192" sz="880" b="1" i="0" u="none" strike="noStrike" cap="none" dirty="0" smtClean="0">
                <a:solidFill>
                  <a:schemeClr val="lt1"/>
                </a:solidFill>
                <a:sym typeface="Arial"/>
              </a:rPr>
              <a:t> </a:t>
            </a:r>
            <a:r>
              <a:rPr lang="en-US" sz="880" b="1" i="0" u="none" strike="noStrike" cap="none" dirty="0" smtClean="0">
                <a:solidFill>
                  <a:schemeClr val="lt1"/>
                </a:solidFill>
                <a:sym typeface="Arial"/>
              </a:rPr>
              <a:t>parts of central and southern Somalia, parts of western Kenya, northern </a:t>
            </a:r>
            <a:r>
              <a:rPr lang="en-US" sz="880" b="1" i="0" u="none" strike="noStrike" cap="none" dirty="0" smtClean="0">
                <a:solidFill>
                  <a:schemeClr val="lt1"/>
                </a:solidFill>
                <a:sym typeface="Arial"/>
              </a:rPr>
              <a:t>and parts of central Uganda</a:t>
            </a:r>
            <a:r>
              <a:rPr lang="en-US" sz="880" b="1" i="0" u="none" strike="noStrike" cap="none" dirty="0" smtClean="0">
                <a:solidFill>
                  <a:schemeClr val="lt1"/>
                </a:solidFill>
                <a:sym typeface="Arial"/>
              </a:rPr>
              <a:t>, and southern Ethiopia</a:t>
            </a:r>
            <a:r>
              <a:rPr lang="en-US" sz="880" b="1" dirty="0" smtClean="0">
                <a:solidFill>
                  <a:schemeClr val="lt1"/>
                </a:solidFill>
              </a:rPr>
              <a:t>.</a:t>
            </a:r>
            <a:r>
              <a:rPr lang="en-US" sz="880" b="1" i="0" u="none" strike="noStrike" cap="none" dirty="0" smtClean="0">
                <a:solidFill>
                  <a:schemeClr val="lt1"/>
                </a:solidFill>
                <a:sym typeface="Arial"/>
              </a:rPr>
              <a:t> </a:t>
            </a:r>
            <a:r>
              <a:rPr lang="en-US" sz="880" b="1" i="0" u="none" strike="noStrike" cap="none" dirty="0">
                <a:solidFill>
                  <a:schemeClr val="lt1"/>
                </a:solidFill>
                <a:sym typeface="Arial"/>
              </a:rPr>
              <a:t>In southern Africa, above-average rainfall was observed over </a:t>
            </a:r>
            <a:r>
              <a:rPr lang="en-US" sz="880" b="1" i="0" u="none" strike="noStrike" cap="none" dirty="0" smtClean="0">
                <a:solidFill>
                  <a:schemeClr val="lt1"/>
                </a:solidFill>
                <a:sym typeface="Arial"/>
              </a:rPr>
              <a:t>central and northern Angola, </a:t>
            </a:r>
            <a:r>
              <a:rPr lang="en-US" sz="880" b="1" i="0" u="none" strike="noStrike" cap="none" dirty="0" smtClean="0">
                <a:solidFill>
                  <a:schemeClr val="lt1"/>
                </a:solidFill>
                <a:sym typeface="Arial"/>
              </a:rPr>
              <a:t>eastern </a:t>
            </a:r>
            <a:r>
              <a:rPr lang="en-US" sz="880" b="1" i="0" u="none" strike="noStrike" cap="none" dirty="0" smtClean="0">
                <a:solidFill>
                  <a:schemeClr val="lt1"/>
                </a:solidFill>
                <a:sym typeface="Arial"/>
              </a:rPr>
              <a:t>Zambia, parts of eastern, western, and southern South Africa, Lesotho, </a:t>
            </a:r>
            <a:r>
              <a:rPr lang="en-US" sz="880" b="1" i="0" u="none" strike="noStrike" cap="none" dirty="0" err="1" smtClean="0">
                <a:solidFill>
                  <a:schemeClr val="lt1"/>
                </a:solidFill>
                <a:sym typeface="Arial"/>
              </a:rPr>
              <a:t>Eswatini</a:t>
            </a:r>
            <a:r>
              <a:rPr lang="en-US" sz="880" b="1" i="0" u="none" strike="noStrike" cap="none" dirty="0" smtClean="0">
                <a:solidFill>
                  <a:schemeClr val="lt1"/>
                </a:solidFill>
                <a:sym typeface="Arial"/>
              </a:rPr>
              <a:t>, northern and central Malawi, northern Mozambique, </a:t>
            </a:r>
            <a:r>
              <a:rPr lang="en-US" sz="880" b="1" i="0" u="none" strike="noStrike" cap="none" dirty="0" smtClean="0">
                <a:solidFill>
                  <a:schemeClr val="lt1"/>
                </a:solidFill>
                <a:sym typeface="Arial"/>
              </a:rPr>
              <a:t>parts of central Namibia, and parts </a:t>
            </a:r>
            <a:r>
              <a:rPr lang="en-US" sz="880" b="1" i="0" u="none" strike="noStrike" cap="none" dirty="0" smtClean="0">
                <a:solidFill>
                  <a:schemeClr val="lt1"/>
                </a:solidFill>
                <a:sym typeface="Arial"/>
              </a:rPr>
              <a:t>of </a:t>
            </a:r>
            <a:r>
              <a:rPr lang="en-US" sz="880" b="1" i="0" u="none" strike="noStrike" cap="none" dirty="0" smtClean="0">
                <a:solidFill>
                  <a:schemeClr val="lt1"/>
                </a:solidFill>
                <a:sym typeface="Arial"/>
              </a:rPr>
              <a:t>central and southeastern </a:t>
            </a:r>
            <a:r>
              <a:rPr lang="en-US" sz="880" b="1" i="0" u="none" strike="noStrike" cap="none" dirty="0" smtClean="0">
                <a:solidFill>
                  <a:schemeClr val="lt1"/>
                </a:solidFill>
                <a:sym typeface="Arial"/>
              </a:rPr>
              <a:t>Madagascar. </a:t>
            </a:r>
            <a:r>
              <a:rPr lang="en-US" sz="880" b="1" i="0" u="none" strike="noStrike" cap="none" dirty="0">
                <a:solidFill>
                  <a:schemeClr val="lt1"/>
                </a:solidFill>
                <a:sym typeface="Arial"/>
              </a:rPr>
              <a:t>Below-average rainfall was observed over </a:t>
            </a:r>
            <a:r>
              <a:rPr lang="LID8192" sz="880" b="1" i="0" u="none" strike="noStrike" cap="none" dirty="0" smtClean="0">
                <a:solidFill>
                  <a:schemeClr val="lt1"/>
                </a:solidFill>
                <a:sym typeface="Arial"/>
              </a:rPr>
              <a:t>the </a:t>
            </a:r>
            <a:r>
              <a:rPr lang="en-US" sz="880" b="1" i="0" u="none" strike="noStrike" cap="none" dirty="0" smtClean="0">
                <a:solidFill>
                  <a:schemeClr val="lt1"/>
                </a:solidFill>
                <a:sym typeface="Arial"/>
              </a:rPr>
              <a:t>southern portion of Angola, western and southern Zambia, </a:t>
            </a:r>
            <a:r>
              <a:rPr lang="en-US" sz="880" b="1" dirty="0" smtClean="0">
                <a:solidFill>
                  <a:schemeClr val="lt1"/>
                </a:solidFill>
              </a:rPr>
              <a:t>northern and southern </a:t>
            </a:r>
            <a:r>
              <a:rPr lang="en-US" sz="880" b="1" i="0" u="none" strike="noStrike" cap="none" dirty="0" smtClean="0">
                <a:solidFill>
                  <a:schemeClr val="lt1"/>
                </a:solidFill>
                <a:sym typeface="Arial"/>
              </a:rPr>
              <a:t>Namibia</a:t>
            </a:r>
            <a:r>
              <a:rPr lang="en-US" sz="880" b="1" i="0" u="none" strike="noStrike" cap="none" dirty="0" smtClean="0">
                <a:solidFill>
                  <a:schemeClr val="lt1"/>
                </a:solidFill>
                <a:sym typeface="Arial"/>
              </a:rPr>
              <a:t>, most of Botswana, </a:t>
            </a:r>
            <a:r>
              <a:rPr lang="en-US" sz="880" b="1" dirty="0" smtClean="0">
                <a:solidFill>
                  <a:schemeClr val="lt1"/>
                </a:solidFill>
              </a:rPr>
              <a:t>northern</a:t>
            </a:r>
            <a:r>
              <a:rPr lang="LID8192" sz="880" b="1" i="0" u="none" strike="noStrike" cap="none" dirty="0" smtClean="0">
                <a:solidFill>
                  <a:schemeClr val="lt1"/>
                </a:solidFill>
                <a:sym typeface="Arial"/>
              </a:rPr>
              <a:t> </a:t>
            </a:r>
            <a:r>
              <a:rPr lang="en-US" sz="880" b="1" i="0" u="none" strike="noStrike" cap="none" dirty="0" smtClean="0">
                <a:solidFill>
                  <a:schemeClr val="lt1"/>
                </a:solidFill>
                <a:sym typeface="Arial"/>
              </a:rPr>
              <a:t>South Africa, </a:t>
            </a:r>
            <a:r>
              <a:rPr lang="en-US" sz="880" b="1" i="0" u="none" strike="noStrike" cap="none" dirty="0" smtClean="0">
                <a:solidFill>
                  <a:schemeClr val="lt1"/>
                </a:solidFill>
                <a:sym typeface="Arial"/>
              </a:rPr>
              <a:t>Zimbabwe, </a:t>
            </a:r>
            <a:r>
              <a:rPr lang="en-US" sz="880" b="1" i="0" u="none" strike="noStrike" cap="none" dirty="0" smtClean="0">
                <a:solidFill>
                  <a:schemeClr val="lt1"/>
                </a:solidFill>
                <a:sym typeface="Arial"/>
              </a:rPr>
              <a:t>southern and central Mozambique, and parts of </a:t>
            </a:r>
            <a:r>
              <a:rPr lang="en-US" sz="880" b="1" i="0" u="none" strike="noStrike" cap="none" dirty="0" smtClean="0">
                <a:solidFill>
                  <a:schemeClr val="lt1"/>
                </a:solidFill>
                <a:sym typeface="Arial"/>
              </a:rPr>
              <a:t>northern, central, </a:t>
            </a:r>
            <a:r>
              <a:rPr lang="en-US" sz="880" b="1" i="0" u="none" strike="noStrike" cap="none" dirty="0" smtClean="0">
                <a:solidFill>
                  <a:schemeClr val="lt1"/>
                </a:solidFill>
                <a:sym typeface="Arial"/>
              </a:rPr>
              <a:t>and southern Madagascar. </a:t>
            </a:r>
            <a:r>
              <a:rPr lang="en-US" sz="880" b="1" i="0" u="none" strike="noStrike" cap="none" dirty="0">
                <a:solidFill>
                  <a:schemeClr val="lt1"/>
                </a:solidFill>
                <a:sym typeface="Arial"/>
              </a:rPr>
              <a:t>In Central Africa, rainfall was above-average over </a:t>
            </a:r>
            <a:r>
              <a:rPr lang="en-US" sz="880" b="1" i="0" u="none" strike="noStrike" cap="none" dirty="0" smtClean="0">
                <a:solidFill>
                  <a:schemeClr val="lt1"/>
                </a:solidFill>
                <a:sym typeface="Arial"/>
              </a:rPr>
              <a:t>parts of eastern and </a:t>
            </a:r>
            <a:r>
              <a:rPr lang="en-US" sz="880" b="1" dirty="0" smtClean="0">
                <a:solidFill>
                  <a:schemeClr val="lt1"/>
                </a:solidFill>
              </a:rPr>
              <a:t>far northern Cameroon, </a:t>
            </a:r>
            <a:r>
              <a:rPr lang="en-US" sz="880" b="1" dirty="0" smtClean="0">
                <a:solidFill>
                  <a:schemeClr val="lt1"/>
                </a:solidFill>
              </a:rPr>
              <a:t>western, central, and northeastern </a:t>
            </a:r>
            <a:r>
              <a:rPr lang="en-US" sz="880" b="1" dirty="0" smtClean="0">
                <a:solidFill>
                  <a:schemeClr val="lt1"/>
                </a:solidFill>
              </a:rPr>
              <a:t>CAR, </a:t>
            </a:r>
            <a:r>
              <a:rPr lang="en-US" sz="880" b="1" dirty="0" smtClean="0">
                <a:solidFill>
                  <a:schemeClr val="lt1"/>
                </a:solidFill>
              </a:rPr>
              <a:t>southern </a:t>
            </a:r>
            <a:r>
              <a:rPr lang="en-US" sz="880" b="1" dirty="0" smtClean="0">
                <a:solidFill>
                  <a:schemeClr val="lt1"/>
                </a:solidFill>
              </a:rPr>
              <a:t>and northern Congo, much of southern and central Chad, and southern, parts of central, and </a:t>
            </a:r>
            <a:r>
              <a:rPr lang="en-US" sz="880" b="1" dirty="0" smtClean="0">
                <a:solidFill>
                  <a:schemeClr val="lt1"/>
                </a:solidFill>
              </a:rPr>
              <a:t>parts of northwestern </a:t>
            </a:r>
            <a:r>
              <a:rPr lang="en-US" sz="880" b="1" dirty="0" smtClean="0">
                <a:solidFill>
                  <a:schemeClr val="lt1"/>
                </a:solidFill>
              </a:rPr>
              <a:t>DRC</a:t>
            </a:r>
            <a:r>
              <a:rPr lang="en-US" sz="880" b="1" i="0" u="none" strike="noStrike" cap="none" dirty="0" smtClean="0">
                <a:solidFill>
                  <a:schemeClr val="lt1"/>
                </a:solidFill>
                <a:sym typeface="Arial"/>
              </a:rPr>
              <a:t>. Rainfall was below-average over </a:t>
            </a:r>
            <a:r>
              <a:rPr lang="en-US" sz="880" b="1" dirty="0" smtClean="0">
                <a:solidFill>
                  <a:schemeClr val="lt1"/>
                </a:solidFill>
              </a:rPr>
              <a:t>parts of central and southwestern </a:t>
            </a:r>
            <a:r>
              <a:rPr lang="en-US" sz="880" b="1" i="0" u="none" strike="noStrike" cap="none" dirty="0" smtClean="0">
                <a:solidFill>
                  <a:schemeClr val="lt1"/>
                </a:solidFill>
                <a:sym typeface="Arial"/>
              </a:rPr>
              <a:t>Cameroon, Equatorial Guinea, much of Gabon, central Congo, parts of southeastern CAR, and parts of central and northeastern DRC. In </a:t>
            </a:r>
            <a:r>
              <a:rPr lang="en-US" sz="880" b="1" i="0" u="none" strike="noStrike" cap="none" dirty="0">
                <a:solidFill>
                  <a:schemeClr val="lt1"/>
                </a:solidFill>
                <a:sym typeface="Arial"/>
              </a:rPr>
              <a:t>West Africa, rainfall was above-average </a:t>
            </a:r>
            <a:r>
              <a:rPr lang="en-US" sz="880" b="1" i="0" u="none" strike="noStrike" cap="none" dirty="0" smtClean="0">
                <a:solidFill>
                  <a:schemeClr val="lt1"/>
                </a:solidFill>
                <a:sym typeface="Arial"/>
              </a:rPr>
              <a:t>over parts of eastern and southern Senegal, much of Guinea, Guinea-Bissau, northern and central Sierra Leone, northwestern and eastern Liberia, most of Cote d’Ivoire, </a:t>
            </a:r>
            <a:r>
              <a:rPr lang="LID8192" sz="880" b="1" i="0" u="none" strike="noStrike" cap="none" dirty="0" smtClean="0">
                <a:solidFill>
                  <a:schemeClr val="lt1"/>
                </a:solidFill>
                <a:sym typeface="Arial"/>
              </a:rPr>
              <a:t>southern Mali, </a:t>
            </a:r>
            <a:r>
              <a:rPr lang="en-US" sz="880" b="1" i="0" u="none" strike="noStrike" cap="none" dirty="0" smtClean="0">
                <a:solidFill>
                  <a:schemeClr val="lt1"/>
                </a:solidFill>
                <a:sym typeface="Arial"/>
              </a:rPr>
              <a:t>western Burkina Faso, central </a:t>
            </a:r>
            <a:r>
              <a:rPr lang="en-US" sz="880" b="1" dirty="0" smtClean="0">
                <a:solidFill>
                  <a:schemeClr val="lt1"/>
                </a:solidFill>
              </a:rPr>
              <a:t>and southern </a:t>
            </a:r>
            <a:r>
              <a:rPr lang="en-US" sz="880" b="1" i="0" u="none" strike="noStrike" cap="none" dirty="0" smtClean="0">
                <a:solidFill>
                  <a:schemeClr val="lt1"/>
                </a:solidFill>
                <a:sym typeface="Arial"/>
              </a:rPr>
              <a:t>Ghana, </a:t>
            </a:r>
            <a:r>
              <a:rPr lang="en-US" sz="880" b="1" i="0" u="none" strike="noStrike" cap="none" dirty="0" smtClean="0">
                <a:solidFill>
                  <a:schemeClr val="lt1"/>
                </a:solidFill>
                <a:sym typeface="Arial"/>
              </a:rPr>
              <a:t>Togo</a:t>
            </a:r>
            <a:r>
              <a:rPr lang="en-US" sz="880" b="1" i="0" u="none" strike="noStrike" cap="none" dirty="0" smtClean="0">
                <a:solidFill>
                  <a:schemeClr val="lt1"/>
                </a:solidFill>
                <a:sym typeface="Arial"/>
              </a:rPr>
              <a:t>,</a:t>
            </a:r>
            <a:r>
              <a:rPr lang="LID8192" sz="880" b="1" i="0" u="none" strike="noStrike" cap="none" dirty="0" smtClean="0">
                <a:solidFill>
                  <a:schemeClr val="lt1"/>
                </a:solidFill>
                <a:sym typeface="Arial"/>
              </a:rPr>
              <a:t> </a:t>
            </a:r>
            <a:r>
              <a:rPr lang="en-US" sz="880" b="1" i="0" u="none" strike="noStrike" cap="none" dirty="0" smtClean="0">
                <a:solidFill>
                  <a:schemeClr val="lt1"/>
                </a:solidFill>
                <a:sym typeface="Arial"/>
              </a:rPr>
              <a:t>central </a:t>
            </a:r>
            <a:r>
              <a:rPr lang="en-US" sz="880" b="1" i="0" u="none" strike="noStrike" cap="none" dirty="0" smtClean="0">
                <a:solidFill>
                  <a:schemeClr val="lt1"/>
                </a:solidFill>
                <a:sym typeface="Arial"/>
              </a:rPr>
              <a:t>and northwestern Benin</a:t>
            </a:r>
            <a:r>
              <a:rPr lang="en-US" sz="880" b="1" i="0" u="none" strike="noStrike" cap="none" dirty="0" smtClean="0">
                <a:solidFill>
                  <a:schemeClr val="lt1"/>
                </a:solidFill>
                <a:sym typeface="Arial"/>
              </a:rPr>
              <a:t>, southeastern Niger, and southwestern and northeastern Nigeria. Below-average rainfall was observed over parts of eastern Burkina Faso</a:t>
            </a:r>
            <a:r>
              <a:rPr lang="LID8192" sz="880" b="1" i="0" u="none" strike="noStrike" cap="none" dirty="0" smtClean="0">
                <a:solidFill>
                  <a:schemeClr val="lt1"/>
                </a:solidFill>
                <a:sym typeface="Arial"/>
              </a:rPr>
              <a:t>,</a:t>
            </a:r>
            <a:r>
              <a:rPr lang="en-US" sz="880" b="1" i="0" u="none" strike="noStrike" cap="none" dirty="0" smtClean="0">
                <a:solidFill>
                  <a:schemeClr val="lt1"/>
                </a:solidFill>
                <a:sym typeface="Arial"/>
              </a:rPr>
              <a:t> </a:t>
            </a:r>
            <a:r>
              <a:rPr lang="LID8192" sz="880" b="1" i="0" u="none" strike="noStrike" cap="none" dirty="0" smtClean="0">
                <a:solidFill>
                  <a:schemeClr val="lt1"/>
                </a:solidFill>
                <a:sym typeface="Arial"/>
              </a:rPr>
              <a:t>north</a:t>
            </a:r>
            <a:r>
              <a:rPr lang="en-US" sz="880" b="1" i="0" u="none" strike="noStrike" cap="none" dirty="0" smtClean="0">
                <a:solidFill>
                  <a:schemeClr val="lt1"/>
                </a:solidFill>
                <a:sym typeface="Arial"/>
              </a:rPr>
              <a:t>w</a:t>
            </a:r>
            <a:r>
              <a:rPr lang="LID8192" sz="880" b="1" i="0" u="none" strike="noStrike" cap="none" dirty="0" smtClean="0">
                <a:solidFill>
                  <a:schemeClr val="lt1"/>
                </a:solidFill>
                <a:sym typeface="Arial"/>
              </a:rPr>
              <a:t>e</a:t>
            </a:r>
            <a:r>
              <a:rPr lang="en-US" sz="880" b="1" i="0" u="none" strike="noStrike" cap="none" dirty="0" err="1" smtClean="0">
                <a:solidFill>
                  <a:schemeClr val="lt1"/>
                </a:solidFill>
                <a:sym typeface="Arial"/>
              </a:rPr>
              <a:t>ste</a:t>
            </a:r>
            <a:r>
              <a:rPr lang="LID8192" sz="880" b="1" i="0" u="none" strike="noStrike" cap="none" dirty="0" smtClean="0">
                <a:solidFill>
                  <a:schemeClr val="lt1"/>
                </a:solidFill>
                <a:sym typeface="Arial"/>
              </a:rPr>
              <a:t>rn and </a:t>
            </a:r>
            <a:r>
              <a:rPr lang="en-US" sz="880" b="1" i="0" u="none" strike="noStrike" cap="none" dirty="0" smtClean="0">
                <a:solidFill>
                  <a:schemeClr val="lt1"/>
                </a:solidFill>
                <a:sym typeface="Arial"/>
              </a:rPr>
              <a:t>southeastern Nigeria, </a:t>
            </a:r>
            <a:r>
              <a:rPr lang="en-US" sz="880" b="1" i="0" u="none" strike="noStrike" cap="none" dirty="0" smtClean="0">
                <a:solidFill>
                  <a:schemeClr val="lt1"/>
                </a:solidFill>
                <a:sym typeface="Arial"/>
              </a:rPr>
              <a:t>northeastern </a:t>
            </a:r>
            <a:r>
              <a:rPr lang="en-US" sz="880" b="1" i="0" u="none" strike="noStrike" cap="none" dirty="0" smtClean="0">
                <a:solidFill>
                  <a:schemeClr val="lt1"/>
                </a:solidFill>
                <a:sym typeface="Arial"/>
              </a:rPr>
              <a:t>and southern Benin, </a:t>
            </a:r>
            <a:r>
              <a:rPr lang="en-US" sz="880" b="1" i="0" u="none" strike="noStrike" cap="none" dirty="0" smtClean="0">
                <a:solidFill>
                  <a:schemeClr val="lt1"/>
                </a:solidFill>
                <a:sym typeface="Arial"/>
              </a:rPr>
              <a:t>northwestern </a:t>
            </a:r>
            <a:r>
              <a:rPr lang="en-US" sz="880" b="1" i="0" u="none" strike="noStrike" cap="none" dirty="0" smtClean="0">
                <a:solidFill>
                  <a:schemeClr val="lt1"/>
                </a:solidFill>
                <a:sym typeface="Arial"/>
              </a:rPr>
              <a:t>Ghana, west-central Cote d’Ivoire, central Liberia, and southern Sierra Leone.</a:t>
            </a:r>
            <a:endParaRPr sz="880" dirty="0"/>
          </a:p>
        </p:txBody>
      </p:sp>
      <p:pic>
        <p:nvPicPr>
          <p:cNvPr id="1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pic>
        <p:nvPicPr>
          <p:cNvPr id="6"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7"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
        <p:nvSpPr>
          <p:cNvPr id="8" name="Google Shape;112;p16"/>
          <p:cNvSpPr txBox="1"/>
          <p:nvPr/>
        </p:nvSpPr>
        <p:spPr>
          <a:xfrm>
            <a:off x="68648" y="5235177"/>
            <a:ext cx="8991600" cy="1539612"/>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a:t>
            </a:r>
            <a:r>
              <a:rPr lang="en-US" sz="950" b="1" i="0" u="none" strike="noStrike" cap="none" dirty="0" smtClean="0">
                <a:solidFill>
                  <a:schemeClr val="lt1"/>
                </a:solidFill>
                <a:latin typeface="Arial"/>
                <a:ea typeface="Arial"/>
                <a:cs typeface="Arial"/>
                <a:sym typeface="Arial"/>
              </a:rPr>
              <a:t>30 </a:t>
            </a:r>
            <a:r>
              <a:rPr lang="en-US" sz="950" b="1" i="0" u="none" strike="noStrike" cap="none" dirty="0">
                <a:solidFill>
                  <a:schemeClr val="lt1"/>
                </a:solidFill>
                <a:latin typeface="Arial"/>
                <a:ea typeface="Arial"/>
                <a:cs typeface="Arial"/>
                <a:sym typeface="Arial"/>
              </a:rPr>
              <a:t>days, in East Africa, above-average rainfall was observed over </a:t>
            </a:r>
            <a:r>
              <a:rPr lang="en-US" sz="950" b="1" i="0" u="none" strike="noStrike" cap="none" dirty="0" smtClean="0">
                <a:solidFill>
                  <a:schemeClr val="lt1"/>
                </a:solidFill>
                <a:latin typeface="Arial"/>
                <a:ea typeface="Arial"/>
                <a:cs typeface="Arial"/>
                <a:sym typeface="Arial"/>
              </a:rPr>
              <a:t>southern Sudan, </a:t>
            </a:r>
            <a:r>
              <a:rPr lang="en-US" sz="950" b="1" i="0" u="none" strike="noStrike" cap="none" dirty="0" smtClean="0">
                <a:solidFill>
                  <a:schemeClr val="lt1"/>
                </a:solidFill>
                <a:latin typeface="Arial"/>
                <a:ea typeface="Arial"/>
                <a:cs typeface="Arial"/>
                <a:sym typeface="Arial"/>
              </a:rPr>
              <a:t>central, western, and </a:t>
            </a:r>
            <a:r>
              <a:rPr lang="en-US" sz="950" b="1" i="0" u="none" strike="noStrike" cap="none" dirty="0" smtClean="0">
                <a:solidFill>
                  <a:schemeClr val="lt1"/>
                </a:solidFill>
                <a:latin typeface="Arial"/>
                <a:ea typeface="Arial"/>
                <a:cs typeface="Arial"/>
                <a:sym typeface="Arial"/>
              </a:rPr>
              <a:t>northern Ethiopia</a:t>
            </a:r>
            <a:r>
              <a:rPr lang="LID8192" sz="950" b="1" i="0" u="none" strike="noStrike" cap="none" dirty="0" smtClean="0">
                <a:solidFill>
                  <a:schemeClr val="lt1"/>
                </a:solidFill>
                <a:latin typeface="Arial"/>
                <a:ea typeface="Arial"/>
                <a:cs typeface="Arial"/>
                <a:sym typeface="Arial"/>
              </a:rPr>
              <a:t>,</a:t>
            </a:r>
            <a:r>
              <a:rPr lang="en-US"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western Eritrea</a:t>
            </a:r>
            <a:r>
              <a:rPr lang="en-US" sz="950" b="1" i="0" u="none" strike="noStrike" cap="none" dirty="0" smtClean="0">
                <a:solidFill>
                  <a:schemeClr val="lt1"/>
                </a:solidFill>
                <a:latin typeface="Arial"/>
                <a:ea typeface="Arial"/>
                <a:cs typeface="Arial"/>
                <a:sym typeface="Arial"/>
              </a:rPr>
              <a:t>, Djibouti, southern, </a:t>
            </a:r>
            <a:r>
              <a:rPr lang="en-US" sz="950" b="1" i="0" u="none" strike="noStrike" cap="none" dirty="0" smtClean="0">
                <a:solidFill>
                  <a:schemeClr val="lt1"/>
                </a:solidFill>
                <a:latin typeface="Arial"/>
                <a:ea typeface="Arial"/>
                <a:cs typeface="Arial"/>
                <a:sym typeface="Arial"/>
              </a:rPr>
              <a:t>eastern</a:t>
            </a:r>
            <a:r>
              <a:rPr lang="en-US" sz="950" b="1" i="0" u="none" strike="noStrike" cap="none" dirty="0" smtClean="0">
                <a:solidFill>
                  <a:schemeClr val="lt1"/>
                </a:solidFill>
                <a:latin typeface="Arial"/>
                <a:ea typeface="Arial"/>
                <a:cs typeface="Arial"/>
                <a:sym typeface="Arial"/>
              </a:rPr>
              <a:t>, and </a:t>
            </a:r>
            <a:r>
              <a:rPr lang="en-US" sz="950" b="1" i="0" u="none" strike="noStrike" cap="none" dirty="0" smtClean="0">
                <a:solidFill>
                  <a:schemeClr val="lt1"/>
                </a:solidFill>
                <a:latin typeface="Arial"/>
                <a:ea typeface="Arial"/>
                <a:cs typeface="Arial"/>
                <a:sym typeface="Arial"/>
              </a:rPr>
              <a:t>western </a:t>
            </a:r>
            <a:r>
              <a:rPr lang="en-US" sz="950" b="1" i="0" u="none" strike="noStrike" cap="none" dirty="0" smtClean="0">
                <a:solidFill>
                  <a:schemeClr val="lt1"/>
                </a:solidFill>
                <a:latin typeface="Arial"/>
                <a:ea typeface="Arial"/>
                <a:cs typeface="Arial"/>
                <a:sym typeface="Arial"/>
              </a:rPr>
              <a:t>South Sudan, southwestern Kenya, and northern and eastern Uganda. </a:t>
            </a:r>
            <a:r>
              <a:rPr lang="en-US" sz="950" b="1" i="0" u="none" strike="noStrike" cap="none" dirty="0">
                <a:solidFill>
                  <a:schemeClr val="lt1"/>
                </a:solidFill>
                <a:latin typeface="Arial"/>
                <a:ea typeface="Arial"/>
                <a:cs typeface="Arial"/>
                <a:sym typeface="Arial"/>
              </a:rPr>
              <a:t>Rainfall was below-average over </a:t>
            </a:r>
            <a:r>
              <a:rPr lang="en-US" sz="950" b="1" i="0" u="none" strike="noStrike" cap="none" dirty="0" smtClean="0">
                <a:solidFill>
                  <a:schemeClr val="lt1"/>
                </a:solidFill>
                <a:latin typeface="Arial"/>
                <a:ea typeface="Arial"/>
                <a:cs typeface="Arial"/>
                <a:sym typeface="Arial"/>
              </a:rPr>
              <a:t>north-central </a:t>
            </a:r>
            <a:r>
              <a:rPr lang="en-US" sz="950" b="1" i="0" u="none" strike="noStrike" cap="none" dirty="0" smtClean="0">
                <a:solidFill>
                  <a:schemeClr val="lt1"/>
                </a:solidFill>
                <a:latin typeface="Arial"/>
                <a:ea typeface="Arial"/>
                <a:cs typeface="Arial"/>
                <a:sym typeface="Arial"/>
              </a:rPr>
              <a:t>South </a:t>
            </a:r>
            <a:r>
              <a:rPr lang="en-US" sz="950" b="1" i="0" u="none" strike="noStrike" cap="none" dirty="0" smtClean="0">
                <a:solidFill>
                  <a:schemeClr val="lt1"/>
                </a:solidFill>
                <a:latin typeface="Arial"/>
                <a:ea typeface="Arial"/>
                <a:cs typeface="Arial"/>
                <a:sym typeface="Arial"/>
              </a:rPr>
              <a:t>Sudan</a:t>
            </a:r>
            <a:r>
              <a:rPr lang="en-US" sz="950" b="1" dirty="0" smtClean="0">
                <a:solidFill>
                  <a:schemeClr val="lt1"/>
                </a:solidFill>
              </a:rPr>
              <a:t>.</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southern Africa, </a:t>
            </a:r>
            <a:r>
              <a:rPr lang="en-US" sz="950" b="1" i="0" u="none" strike="noStrike" cap="none" dirty="0" smtClean="0">
                <a:solidFill>
                  <a:schemeClr val="lt1"/>
                </a:solidFill>
                <a:latin typeface="Arial"/>
                <a:ea typeface="Arial"/>
                <a:cs typeface="Arial"/>
                <a:sym typeface="Arial"/>
              </a:rPr>
              <a:t>rainfall </a:t>
            </a:r>
            <a:r>
              <a:rPr lang="en-US" sz="950" b="1" i="0" u="none" strike="noStrike" cap="none" dirty="0">
                <a:solidFill>
                  <a:schemeClr val="lt1"/>
                </a:solidFill>
                <a:latin typeface="Arial"/>
                <a:ea typeface="Arial"/>
                <a:cs typeface="Arial"/>
                <a:sym typeface="Arial"/>
              </a:rPr>
              <a:t>was </a:t>
            </a:r>
            <a:r>
              <a:rPr lang="en-US" sz="950" b="1" i="0" u="none" strike="noStrike" cap="none" dirty="0" smtClean="0">
                <a:solidFill>
                  <a:schemeClr val="lt1"/>
                </a:solidFill>
                <a:latin typeface="Arial"/>
                <a:ea typeface="Arial"/>
                <a:cs typeface="Arial"/>
                <a:sym typeface="Arial"/>
              </a:rPr>
              <a:t>above-average </a:t>
            </a:r>
            <a:r>
              <a:rPr lang="en-US" sz="950" b="1" i="0" u="none" strike="noStrike" cap="none" dirty="0">
                <a:solidFill>
                  <a:schemeClr val="lt1"/>
                </a:solidFill>
                <a:latin typeface="Arial"/>
                <a:ea typeface="Arial"/>
                <a:cs typeface="Arial"/>
                <a:sym typeface="Arial"/>
              </a:rPr>
              <a:t>over </a:t>
            </a:r>
            <a:r>
              <a:rPr lang="LID8192" sz="950" b="1" i="0" u="none" strike="noStrike" cap="none" dirty="0" smtClean="0">
                <a:solidFill>
                  <a:schemeClr val="lt1"/>
                </a:solidFill>
                <a:latin typeface="Arial"/>
                <a:ea typeface="Arial"/>
                <a:cs typeface="Arial"/>
                <a:sym typeface="Arial"/>
              </a:rPr>
              <a:t>the </a:t>
            </a:r>
            <a:r>
              <a:rPr lang="en-US" sz="950" b="1" i="0" u="none" strike="noStrike" cap="none" dirty="0" smtClean="0">
                <a:solidFill>
                  <a:schemeClr val="lt1"/>
                </a:solidFill>
                <a:latin typeface="Arial"/>
                <a:ea typeface="Arial"/>
                <a:cs typeface="Arial"/>
                <a:sym typeface="Arial"/>
              </a:rPr>
              <a:t>southern and western </a:t>
            </a:r>
            <a:r>
              <a:rPr lang="LID8192" sz="950" b="1" i="0" u="none" strike="noStrike" cap="none" dirty="0" smtClean="0">
                <a:solidFill>
                  <a:schemeClr val="lt1"/>
                </a:solidFill>
                <a:latin typeface="Arial"/>
                <a:ea typeface="Arial"/>
                <a:cs typeface="Arial"/>
                <a:sym typeface="Arial"/>
              </a:rPr>
              <a:t>portion</a:t>
            </a:r>
            <a:r>
              <a:rPr lang="en-US" sz="950" b="1" i="0" u="none" strike="noStrike" cap="none" dirty="0" smtClean="0">
                <a:solidFill>
                  <a:schemeClr val="lt1"/>
                </a:solidFill>
                <a:latin typeface="Arial"/>
                <a:ea typeface="Arial"/>
                <a:cs typeface="Arial"/>
                <a:sym typeface="Arial"/>
              </a:rPr>
              <a:t>s</a:t>
            </a:r>
            <a:r>
              <a:rPr lang="LID8192" sz="950" b="1" i="0" u="none" strike="noStrike" cap="none" dirty="0" smtClean="0">
                <a:solidFill>
                  <a:schemeClr val="lt1"/>
                </a:solidFill>
                <a:latin typeface="Arial"/>
                <a:ea typeface="Arial"/>
                <a:cs typeface="Arial"/>
                <a:sym typeface="Arial"/>
              </a:rPr>
              <a:t> of South Africa</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Central Africa, rainfall was above-average over </a:t>
            </a:r>
            <a:r>
              <a:rPr lang="en-US" sz="950" b="1" dirty="0" smtClean="0">
                <a:solidFill>
                  <a:schemeClr val="lt1"/>
                </a:solidFill>
              </a:rPr>
              <a:t>northern, eastern, and western </a:t>
            </a:r>
            <a:r>
              <a:rPr lang="en-US" sz="950" b="1" i="0" u="none" strike="noStrike" cap="none" dirty="0" smtClean="0">
                <a:solidFill>
                  <a:schemeClr val="lt1"/>
                </a:solidFill>
                <a:latin typeface="Arial"/>
                <a:ea typeface="Arial"/>
                <a:cs typeface="Arial"/>
                <a:sym typeface="Arial"/>
              </a:rPr>
              <a:t>Cameroon, </a:t>
            </a:r>
            <a:r>
              <a:rPr lang="en-US" sz="950" b="1" i="0" u="none" strike="noStrike" cap="none" dirty="0" smtClean="0">
                <a:solidFill>
                  <a:schemeClr val="lt1"/>
                </a:solidFill>
                <a:latin typeface="Arial"/>
                <a:ea typeface="Arial"/>
                <a:cs typeface="Arial"/>
                <a:sym typeface="Arial"/>
              </a:rPr>
              <a:t>southeastern </a:t>
            </a:r>
            <a:r>
              <a:rPr lang="en-US" sz="950" b="1" i="0" u="none" strike="noStrike" cap="none" dirty="0" smtClean="0">
                <a:solidFill>
                  <a:schemeClr val="lt1"/>
                </a:solidFill>
                <a:latin typeface="Arial"/>
                <a:ea typeface="Arial"/>
                <a:cs typeface="Arial"/>
                <a:sym typeface="Arial"/>
              </a:rPr>
              <a:t>Gabon, </a:t>
            </a:r>
            <a:r>
              <a:rPr lang="en-US" sz="950" b="1" dirty="0" smtClean="0">
                <a:solidFill>
                  <a:schemeClr val="lt1"/>
                </a:solidFill>
              </a:rPr>
              <a:t>southern and northern Congo, </a:t>
            </a:r>
            <a:r>
              <a:rPr lang="LID8192" sz="950" b="1" dirty="0" smtClean="0">
                <a:solidFill>
                  <a:schemeClr val="lt1"/>
                </a:solidFill>
              </a:rPr>
              <a:t>parts of </a:t>
            </a:r>
            <a:r>
              <a:rPr lang="en-US" sz="950" b="1" dirty="0" smtClean="0">
                <a:solidFill>
                  <a:schemeClr val="lt1"/>
                </a:solidFill>
              </a:rPr>
              <a:t>western and northern </a:t>
            </a:r>
            <a:r>
              <a:rPr lang="en-US" sz="950" b="1" dirty="0" smtClean="0">
                <a:solidFill>
                  <a:schemeClr val="lt1"/>
                </a:solidFill>
              </a:rPr>
              <a:t>CAR, central and southwestern Chad, and </a:t>
            </a:r>
            <a:r>
              <a:rPr lang="en-US" sz="950" b="1" dirty="0" smtClean="0">
                <a:solidFill>
                  <a:schemeClr val="lt1"/>
                </a:solidFill>
              </a:rPr>
              <a:t>northeastern, </a:t>
            </a:r>
            <a:r>
              <a:rPr lang="en-US" sz="950" b="1" dirty="0" smtClean="0">
                <a:solidFill>
                  <a:schemeClr val="lt1"/>
                </a:solidFill>
              </a:rPr>
              <a:t>northwestern, </a:t>
            </a:r>
            <a:r>
              <a:rPr lang="en-US" sz="950" b="1" dirty="0" smtClean="0">
                <a:solidFill>
                  <a:schemeClr val="lt1"/>
                </a:solidFill>
              </a:rPr>
              <a:t>and central DRC</a:t>
            </a:r>
            <a:r>
              <a:rPr lang="en-US" sz="950" b="1" i="0" u="none" strike="noStrike" cap="none" dirty="0" smtClean="0">
                <a:solidFill>
                  <a:schemeClr val="lt1"/>
                </a:solidFill>
                <a:latin typeface="Arial"/>
                <a:ea typeface="Arial"/>
                <a:cs typeface="Arial"/>
                <a:sym typeface="Arial"/>
              </a:rPr>
              <a:t>. Below-average rainfall was observed over pockets of </a:t>
            </a:r>
            <a:r>
              <a:rPr lang="en-US" sz="950" b="1" i="0" u="none" strike="noStrike" cap="none" dirty="0" smtClean="0">
                <a:solidFill>
                  <a:schemeClr val="lt1"/>
                </a:solidFill>
                <a:latin typeface="Arial"/>
                <a:ea typeface="Arial"/>
                <a:cs typeface="Arial"/>
                <a:sym typeface="Arial"/>
              </a:rPr>
              <a:t>southern </a:t>
            </a:r>
            <a:r>
              <a:rPr lang="en-US" sz="950" b="1" i="0" u="none" strike="noStrike" cap="none" dirty="0" smtClean="0">
                <a:solidFill>
                  <a:schemeClr val="lt1"/>
                </a:solidFill>
                <a:latin typeface="Arial"/>
                <a:ea typeface="Arial"/>
                <a:cs typeface="Arial"/>
                <a:sym typeface="Arial"/>
              </a:rPr>
              <a:t>Cameroon, </a:t>
            </a:r>
            <a:r>
              <a:rPr lang="en-US" sz="950" b="1" dirty="0" smtClean="0">
                <a:solidFill>
                  <a:schemeClr val="lt1"/>
                </a:solidFill>
              </a:rPr>
              <a:t>north</a:t>
            </a:r>
            <a:r>
              <a:rPr lang="en-US" sz="950" b="1" i="0" u="none" strike="noStrike" cap="none" dirty="0" smtClean="0">
                <a:solidFill>
                  <a:schemeClr val="lt1"/>
                </a:solidFill>
                <a:latin typeface="Arial"/>
                <a:ea typeface="Arial"/>
                <a:cs typeface="Arial"/>
                <a:sym typeface="Arial"/>
              </a:rPr>
              <a:t>ern </a:t>
            </a:r>
            <a:r>
              <a:rPr lang="en-US" sz="950" b="1" i="0" u="none" strike="noStrike" cap="none" dirty="0" smtClean="0">
                <a:solidFill>
                  <a:schemeClr val="lt1"/>
                </a:solidFill>
                <a:latin typeface="Arial"/>
                <a:ea typeface="Arial"/>
                <a:cs typeface="Arial"/>
                <a:sym typeface="Arial"/>
              </a:rPr>
              <a:t>Gabon, pockets of central and northern DRC, </a:t>
            </a:r>
            <a:r>
              <a:rPr lang="en-US" sz="950" b="1" i="0" u="none" strike="noStrike" cap="none" dirty="0" smtClean="0">
                <a:solidFill>
                  <a:schemeClr val="lt1"/>
                </a:solidFill>
                <a:latin typeface="Arial"/>
                <a:ea typeface="Arial"/>
                <a:cs typeface="Arial"/>
                <a:sym typeface="Arial"/>
              </a:rPr>
              <a:t>pockets of south-central </a:t>
            </a:r>
            <a:r>
              <a:rPr lang="en-US" sz="950" b="1" i="0" u="none" strike="noStrike" cap="none" dirty="0" smtClean="0">
                <a:solidFill>
                  <a:schemeClr val="lt1"/>
                </a:solidFill>
                <a:latin typeface="Arial"/>
                <a:ea typeface="Arial"/>
                <a:cs typeface="Arial"/>
                <a:sym typeface="Arial"/>
              </a:rPr>
              <a:t>Chad, </a:t>
            </a:r>
            <a:r>
              <a:rPr lang="en-US" sz="950" b="1" i="0" u="none" strike="noStrike" cap="none" dirty="0" smtClean="0">
                <a:solidFill>
                  <a:schemeClr val="lt1"/>
                </a:solidFill>
                <a:latin typeface="Arial"/>
                <a:ea typeface="Arial"/>
                <a:cs typeface="Arial"/>
                <a:sym typeface="Arial"/>
              </a:rPr>
              <a:t>central Congo, and </a:t>
            </a:r>
            <a:r>
              <a:rPr lang="en-US" sz="950" b="1" i="0" u="none" strike="noStrike" cap="none" dirty="0" smtClean="0">
                <a:solidFill>
                  <a:schemeClr val="lt1"/>
                </a:solidFill>
                <a:latin typeface="Arial"/>
                <a:ea typeface="Arial"/>
                <a:cs typeface="Arial"/>
                <a:sym typeface="Arial"/>
              </a:rPr>
              <a:t>parts of central and southeastern CAR. </a:t>
            </a:r>
            <a:r>
              <a:rPr lang="en-US" sz="950" b="1" i="0" u="none" strike="noStrike" cap="none" dirty="0">
                <a:solidFill>
                  <a:schemeClr val="lt1"/>
                </a:solidFill>
                <a:latin typeface="Arial"/>
                <a:ea typeface="Arial"/>
                <a:cs typeface="Arial"/>
                <a:sym typeface="Arial"/>
              </a:rPr>
              <a:t>In West Africa, rainfall was above-average </a:t>
            </a:r>
            <a:r>
              <a:rPr lang="en-US" sz="950" b="1" i="0" u="none" strike="noStrike" cap="none" dirty="0" smtClean="0">
                <a:solidFill>
                  <a:schemeClr val="lt1"/>
                </a:solidFill>
                <a:latin typeface="Arial"/>
                <a:ea typeface="Arial"/>
                <a:cs typeface="Arial"/>
                <a:sym typeface="Arial"/>
              </a:rPr>
              <a:t>over southern and eastern Senegal, much of Guinea, Guinea-Bissau, </a:t>
            </a:r>
            <a:r>
              <a:rPr lang="LID8192" sz="950" b="1" i="0" u="none" strike="noStrike" cap="none" dirty="0" smtClean="0">
                <a:solidFill>
                  <a:schemeClr val="lt1"/>
                </a:solidFill>
                <a:latin typeface="Arial"/>
                <a:ea typeface="Arial"/>
                <a:cs typeface="Arial"/>
                <a:sym typeface="Arial"/>
              </a:rPr>
              <a:t>south</a:t>
            </a:r>
            <a:r>
              <a:rPr lang="en-US" sz="950" b="1" i="0" u="none" strike="noStrike" cap="none" dirty="0" smtClean="0">
                <a:solidFill>
                  <a:schemeClr val="lt1"/>
                </a:solidFill>
                <a:latin typeface="Arial"/>
                <a:ea typeface="Arial"/>
                <a:cs typeface="Arial"/>
                <a:sym typeface="Arial"/>
              </a:rPr>
              <a:t>eastern</a:t>
            </a:r>
            <a:r>
              <a:rPr lang="LID8192"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and southwestern </a:t>
            </a:r>
            <a:r>
              <a:rPr lang="LID8192" sz="950" b="1" i="0" u="none" strike="noStrike" cap="none" dirty="0" smtClean="0">
                <a:solidFill>
                  <a:schemeClr val="lt1"/>
                </a:solidFill>
                <a:latin typeface="Arial"/>
                <a:ea typeface="Arial"/>
                <a:cs typeface="Arial"/>
                <a:sym typeface="Arial"/>
              </a:rPr>
              <a:t>Mali</a:t>
            </a:r>
            <a:r>
              <a:rPr lang="LID8192"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northern </a:t>
            </a:r>
            <a:r>
              <a:rPr lang="LID8192" sz="950" b="1" i="0" u="none" strike="noStrike" cap="none" dirty="0" smtClean="0">
                <a:solidFill>
                  <a:schemeClr val="lt1"/>
                </a:solidFill>
                <a:latin typeface="Arial"/>
                <a:ea typeface="Arial"/>
                <a:cs typeface="Arial"/>
                <a:sym typeface="Arial"/>
              </a:rPr>
              <a:t>Sierra Leone, </a:t>
            </a:r>
            <a:r>
              <a:rPr lang="en-US" sz="950" b="1" i="0" u="none" strike="noStrike" cap="none" dirty="0" smtClean="0">
                <a:solidFill>
                  <a:schemeClr val="lt1"/>
                </a:solidFill>
                <a:latin typeface="Arial"/>
                <a:ea typeface="Arial"/>
                <a:cs typeface="Arial"/>
                <a:sym typeface="Arial"/>
              </a:rPr>
              <a:t>eastern Liberia, </a:t>
            </a:r>
            <a:r>
              <a:rPr lang="en-US" sz="950" b="1" i="0" u="none" strike="noStrike" cap="none" dirty="0" smtClean="0">
                <a:solidFill>
                  <a:schemeClr val="lt1"/>
                </a:solidFill>
                <a:latin typeface="Arial"/>
                <a:ea typeface="Arial"/>
                <a:cs typeface="Arial"/>
                <a:sym typeface="Arial"/>
              </a:rPr>
              <a:t>southern, eastern, </a:t>
            </a:r>
            <a:r>
              <a:rPr lang="en-US" sz="950" b="1" i="0" u="none" strike="noStrike" cap="none" dirty="0" smtClean="0">
                <a:solidFill>
                  <a:schemeClr val="lt1"/>
                </a:solidFill>
                <a:latin typeface="Arial"/>
                <a:ea typeface="Arial"/>
                <a:cs typeface="Arial"/>
                <a:sym typeface="Arial"/>
              </a:rPr>
              <a:t>and northern Cote d’Ivoire, western and </a:t>
            </a:r>
            <a:r>
              <a:rPr lang="en-US" sz="950" b="1" dirty="0" smtClean="0">
                <a:solidFill>
                  <a:schemeClr val="lt1"/>
                </a:solidFill>
              </a:rPr>
              <a:t>northern</a:t>
            </a:r>
            <a:r>
              <a:rPr lang="en-US"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Burkina Faso, </a:t>
            </a:r>
            <a:r>
              <a:rPr lang="en-US" sz="950" b="1" dirty="0" smtClean="0">
                <a:solidFill>
                  <a:schemeClr val="lt1"/>
                </a:solidFill>
              </a:rPr>
              <a:t>most of </a:t>
            </a:r>
            <a:r>
              <a:rPr lang="en-US" sz="950" b="1" i="0" u="none" strike="noStrike" cap="none" dirty="0" smtClean="0">
                <a:solidFill>
                  <a:schemeClr val="lt1"/>
                </a:solidFill>
                <a:latin typeface="Arial"/>
                <a:ea typeface="Arial"/>
                <a:cs typeface="Arial"/>
                <a:sym typeface="Arial"/>
              </a:rPr>
              <a:t>Ghana</a:t>
            </a:r>
            <a:r>
              <a:rPr lang="en-US" sz="950" b="1" i="0" u="none" strike="noStrike" cap="none" dirty="0" smtClean="0">
                <a:solidFill>
                  <a:schemeClr val="lt1"/>
                </a:solidFill>
                <a:latin typeface="Arial"/>
                <a:ea typeface="Arial"/>
                <a:cs typeface="Arial"/>
                <a:sym typeface="Arial"/>
              </a:rPr>
              <a:t>, southern, central, and </a:t>
            </a:r>
            <a:r>
              <a:rPr lang="en-US" sz="950" b="1" i="0" u="none" strike="noStrike" cap="none" dirty="0" smtClean="0">
                <a:solidFill>
                  <a:schemeClr val="lt1"/>
                </a:solidFill>
                <a:latin typeface="Arial"/>
                <a:ea typeface="Arial"/>
                <a:cs typeface="Arial"/>
                <a:sym typeface="Arial"/>
              </a:rPr>
              <a:t>eastern </a:t>
            </a:r>
            <a:r>
              <a:rPr lang="en-US" sz="950" b="1" i="0" u="none" strike="noStrike" cap="none" dirty="0" smtClean="0">
                <a:solidFill>
                  <a:schemeClr val="lt1"/>
                </a:solidFill>
                <a:latin typeface="Arial"/>
                <a:ea typeface="Arial"/>
                <a:cs typeface="Arial"/>
                <a:sym typeface="Arial"/>
              </a:rPr>
              <a:t>Nigeria, central </a:t>
            </a:r>
            <a:r>
              <a:rPr lang="en-US" sz="950" b="1" i="0" u="none" strike="noStrike" cap="none" dirty="0" smtClean="0">
                <a:solidFill>
                  <a:schemeClr val="lt1"/>
                </a:solidFill>
                <a:latin typeface="Arial"/>
                <a:ea typeface="Arial"/>
                <a:cs typeface="Arial"/>
                <a:sym typeface="Arial"/>
              </a:rPr>
              <a:t>and southern Togo</a:t>
            </a:r>
            <a:r>
              <a:rPr lang="en-US" sz="950" b="1" i="0" u="none" strike="noStrike" cap="none" dirty="0" smtClean="0">
                <a:solidFill>
                  <a:schemeClr val="lt1"/>
                </a:solidFill>
                <a:latin typeface="Arial"/>
                <a:ea typeface="Arial"/>
                <a:cs typeface="Arial"/>
                <a:sym typeface="Arial"/>
              </a:rPr>
              <a:t>, central Benin, and </a:t>
            </a:r>
            <a:r>
              <a:rPr lang="en-US" sz="950" b="1" i="0" u="none" strike="noStrike" cap="none" dirty="0" smtClean="0">
                <a:solidFill>
                  <a:schemeClr val="lt1"/>
                </a:solidFill>
                <a:latin typeface="Arial"/>
                <a:ea typeface="Arial"/>
                <a:cs typeface="Arial"/>
                <a:sym typeface="Arial"/>
              </a:rPr>
              <a:t>much of southern </a:t>
            </a:r>
            <a:r>
              <a:rPr lang="en-US" sz="950" b="1" i="0" u="none" strike="noStrike" cap="none" dirty="0" smtClean="0">
                <a:solidFill>
                  <a:schemeClr val="lt1"/>
                </a:solidFill>
                <a:latin typeface="Arial"/>
                <a:ea typeface="Arial"/>
                <a:cs typeface="Arial"/>
                <a:sym typeface="Arial"/>
              </a:rPr>
              <a:t>Niger. Below-average rainfall was observed over </a:t>
            </a:r>
            <a:r>
              <a:rPr lang="en-US" sz="950" b="1" dirty="0" smtClean="0">
                <a:solidFill>
                  <a:schemeClr val="lt1"/>
                </a:solidFill>
              </a:rPr>
              <a:t>western</a:t>
            </a:r>
            <a:r>
              <a:rPr lang="en-US" sz="950" b="1" i="0" u="none" strike="noStrike" cap="none" dirty="0" smtClean="0">
                <a:solidFill>
                  <a:schemeClr val="lt1"/>
                </a:solidFill>
                <a:latin typeface="Arial"/>
                <a:ea typeface="Arial"/>
                <a:cs typeface="Arial"/>
                <a:sym typeface="Arial"/>
              </a:rPr>
              <a:t> Liberia, west-central Cote d’Ivoire, eastern Burkina Faso, northern </a:t>
            </a:r>
            <a:r>
              <a:rPr lang="en-US" sz="950" b="1" i="0" u="none" strike="noStrike" cap="none" dirty="0" smtClean="0">
                <a:solidFill>
                  <a:schemeClr val="lt1"/>
                </a:solidFill>
                <a:latin typeface="Arial"/>
                <a:ea typeface="Arial"/>
                <a:cs typeface="Arial"/>
                <a:sym typeface="Arial"/>
              </a:rPr>
              <a:t>Togo</a:t>
            </a:r>
            <a:r>
              <a:rPr lang="en-US"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southern </a:t>
            </a:r>
            <a:r>
              <a:rPr lang="en-US" sz="950" b="1" i="0" u="none" strike="noStrike" cap="none" dirty="0" smtClean="0">
                <a:solidFill>
                  <a:schemeClr val="lt1"/>
                </a:solidFill>
                <a:latin typeface="Arial"/>
                <a:ea typeface="Arial"/>
                <a:cs typeface="Arial"/>
                <a:sym typeface="Arial"/>
              </a:rPr>
              <a:t>Benin, </a:t>
            </a:r>
            <a:r>
              <a:rPr lang="en-US" sz="950" b="1" i="0" u="none" strike="noStrike" cap="none" dirty="0" smtClean="0">
                <a:solidFill>
                  <a:schemeClr val="lt1"/>
                </a:solidFill>
                <a:latin typeface="Arial"/>
                <a:ea typeface="Arial"/>
                <a:cs typeface="Arial"/>
                <a:sym typeface="Arial"/>
              </a:rPr>
              <a:t>northeastern Ghana</a:t>
            </a:r>
            <a:r>
              <a:rPr lang="en-US"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coastal Sierra Leone, southeastern Guinea, south-central Mali, and </a:t>
            </a:r>
            <a:r>
              <a:rPr lang="en-US" sz="950" b="1" i="0" u="none" strike="noStrike" cap="none" dirty="0" smtClean="0">
                <a:solidFill>
                  <a:schemeClr val="lt1"/>
                </a:solidFill>
                <a:latin typeface="Arial"/>
                <a:ea typeface="Arial"/>
                <a:cs typeface="Arial"/>
                <a:sym typeface="Arial"/>
              </a:rPr>
              <a:t>parts of </a:t>
            </a:r>
            <a:r>
              <a:rPr lang="en-US" sz="950" b="1" i="0" u="none" strike="noStrike" cap="none" dirty="0" smtClean="0">
                <a:solidFill>
                  <a:schemeClr val="lt1"/>
                </a:solidFill>
                <a:latin typeface="Arial"/>
                <a:ea typeface="Arial"/>
                <a:cs typeface="Arial"/>
                <a:sym typeface="Arial"/>
              </a:rPr>
              <a:t>northwestern, southwestern, </a:t>
            </a:r>
            <a:r>
              <a:rPr lang="en-US" sz="950" b="1" i="0" u="none" strike="noStrike" cap="none" dirty="0" smtClean="0">
                <a:solidFill>
                  <a:schemeClr val="lt1"/>
                </a:solidFill>
                <a:latin typeface="Arial"/>
                <a:ea typeface="Arial"/>
                <a:cs typeface="Arial"/>
                <a:sym typeface="Arial"/>
              </a:rPr>
              <a:t>and central Nigeria.</a:t>
            </a:r>
            <a:endParaRPr sz="13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18"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18"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18"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18"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18"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18"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18"/>
          <p:cNvSpPr txBox="1"/>
          <p:nvPr/>
        </p:nvSpPr>
        <p:spPr>
          <a:xfrm>
            <a:off x="94032" y="5109506"/>
            <a:ext cx="8991600" cy="1785064"/>
          </a:xfrm>
          <a:prstGeom prst="rect">
            <a:avLst/>
          </a:prstGeom>
          <a:noFill/>
          <a:ln>
            <a:noFill/>
          </a:ln>
        </p:spPr>
        <p:txBody>
          <a:bodyPr spcFirstLastPara="1" wrap="square" lIns="91425" tIns="45700" rIns="91425" bIns="45700" anchor="t" anchorCtr="0">
            <a:spAutoFit/>
          </a:bodyPr>
          <a:lstStyle/>
          <a:p>
            <a:pPr marL="171450" algn="just">
              <a:buClr>
                <a:schemeClr val="lt1"/>
              </a:buClr>
              <a:buSzPts val="900"/>
            </a:pPr>
            <a:r>
              <a:rPr lang="en-US" sz="1100" b="1" dirty="0">
                <a:solidFill>
                  <a:schemeClr val="lt1"/>
                </a:solidFill>
              </a:rPr>
              <a:t>During the past 7 days, in East Africa, rainfall was above-average over southeastern and southwestern Sudan, western and northern Ethiopia, northeastern South Sudan, northern and eastern Uganda, and southwestern Kenya. Rainfall was below average over most of </a:t>
            </a:r>
            <a:r>
              <a:rPr lang="en-US" sz="1100" b="1" dirty="0" smtClean="0">
                <a:solidFill>
                  <a:schemeClr val="lt1"/>
                </a:solidFill>
              </a:rPr>
              <a:t>northern, eastern, and western </a:t>
            </a:r>
            <a:r>
              <a:rPr lang="en-US" sz="1100" b="1" dirty="0">
                <a:solidFill>
                  <a:schemeClr val="lt1"/>
                </a:solidFill>
              </a:rPr>
              <a:t>South Sudan and in south-central Sudan. In Central Africa, rainfall was above-average over parts of </a:t>
            </a:r>
            <a:r>
              <a:rPr lang="en-US" sz="1100" b="1" dirty="0" smtClean="0">
                <a:solidFill>
                  <a:schemeClr val="lt1"/>
                </a:solidFill>
              </a:rPr>
              <a:t>north-central </a:t>
            </a:r>
            <a:r>
              <a:rPr lang="en-US" sz="1100" b="1" dirty="0">
                <a:solidFill>
                  <a:schemeClr val="lt1"/>
                </a:solidFill>
              </a:rPr>
              <a:t>Cameroon, parts of central </a:t>
            </a:r>
            <a:r>
              <a:rPr lang="en-US" sz="1100" b="1" dirty="0" smtClean="0">
                <a:solidFill>
                  <a:schemeClr val="lt1"/>
                </a:solidFill>
              </a:rPr>
              <a:t>CAR, </a:t>
            </a:r>
            <a:r>
              <a:rPr lang="en-US" sz="1100" b="1" dirty="0">
                <a:solidFill>
                  <a:schemeClr val="lt1"/>
                </a:solidFill>
              </a:rPr>
              <a:t>southeastern </a:t>
            </a:r>
            <a:r>
              <a:rPr lang="en-US" sz="1100" b="1" dirty="0" smtClean="0">
                <a:solidFill>
                  <a:schemeClr val="lt1"/>
                </a:solidFill>
              </a:rPr>
              <a:t>Chad, and parts of northeastern and northwestern DRC. </a:t>
            </a:r>
            <a:r>
              <a:rPr lang="en-US" sz="1100" b="1" dirty="0">
                <a:solidFill>
                  <a:schemeClr val="lt1"/>
                </a:solidFill>
              </a:rPr>
              <a:t>Below-average rainfall was observed over </a:t>
            </a:r>
            <a:r>
              <a:rPr lang="en-US" sz="1100" b="1" dirty="0" smtClean="0">
                <a:solidFill>
                  <a:schemeClr val="lt1"/>
                </a:solidFill>
              </a:rPr>
              <a:t>northern and parts </a:t>
            </a:r>
            <a:r>
              <a:rPr lang="en-US" sz="1100" b="1" dirty="0">
                <a:solidFill>
                  <a:schemeClr val="lt1"/>
                </a:solidFill>
              </a:rPr>
              <a:t>of </a:t>
            </a:r>
            <a:r>
              <a:rPr lang="en-US" sz="1100" b="1" dirty="0" smtClean="0">
                <a:solidFill>
                  <a:schemeClr val="lt1"/>
                </a:solidFill>
              </a:rPr>
              <a:t>central Cameroon, southeastern </a:t>
            </a:r>
            <a:r>
              <a:rPr lang="en-US" sz="1100" b="1" dirty="0">
                <a:solidFill>
                  <a:schemeClr val="lt1"/>
                </a:solidFill>
              </a:rPr>
              <a:t>CAR, </a:t>
            </a:r>
            <a:r>
              <a:rPr lang="en-US" sz="1100" b="1" dirty="0" smtClean="0">
                <a:solidFill>
                  <a:schemeClr val="lt1"/>
                </a:solidFill>
              </a:rPr>
              <a:t> north-central </a:t>
            </a:r>
            <a:r>
              <a:rPr lang="en-US" sz="1100" b="1" dirty="0">
                <a:solidFill>
                  <a:schemeClr val="lt1"/>
                </a:solidFill>
              </a:rPr>
              <a:t>DRC, and southwestern Chad. In West Africa, above-average rainfall was observed over western and </a:t>
            </a:r>
            <a:r>
              <a:rPr lang="en-US" sz="1100" b="1" dirty="0" smtClean="0">
                <a:solidFill>
                  <a:schemeClr val="lt1"/>
                </a:solidFill>
              </a:rPr>
              <a:t>central </a:t>
            </a:r>
            <a:r>
              <a:rPr lang="en-US" sz="1100" b="1" dirty="0">
                <a:solidFill>
                  <a:schemeClr val="lt1"/>
                </a:solidFill>
              </a:rPr>
              <a:t>Guinea</a:t>
            </a:r>
            <a:r>
              <a:rPr lang="en-US" sz="1100" b="1" dirty="0" smtClean="0">
                <a:solidFill>
                  <a:schemeClr val="lt1"/>
                </a:solidFill>
              </a:rPr>
              <a:t>, </a:t>
            </a:r>
            <a:r>
              <a:rPr lang="en-US" sz="1100" b="1" dirty="0">
                <a:solidFill>
                  <a:schemeClr val="lt1"/>
                </a:solidFill>
              </a:rPr>
              <a:t>northern Senegal, southwestern Mauritania, northern and central Sierra Leone, central and eastern Cote d’Ivoire, parts of central Nigeria, </a:t>
            </a:r>
            <a:r>
              <a:rPr lang="en-US" sz="1100" b="1" dirty="0" smtClean="0">
                <a:solidFill>
                  <a:schemeClr val="lt1"/>
                </a:solidFill>
              </a:rPr>
              <a:t>southern Ghana</a:t>
            </a:r>
            <a:r>
              <a:rPr lang="en-US" sz="1100" b="1" dirty="0">
                <a:solidFill>
                  <a:schemeClr val="lt1"/>
                </a:solidFill>
              </a:rPr>
              <a:t>, Togo, Benin, </a:t>
            </a:r>
            <a:r>
              <a:rPr lang="en-US" sz="1100" b="1" dirty="0" smtClean="0">
                <a:solidFill>
                  <a:schemeClr val="lt1"/>
                </a:solidFill>
              </a:rPr>
              <a:t>eastern Mali, and </a:t>
            </a:r>
            <a:r>
              <a:rPr lang="en-US" sz="1100" b="1" dirty="0">
                <a:solidFill>
                  <a:schemeClr val="lt1"/>
                </a:solidFill>
              </a:rPr>
              <a:t>south-central Niger. Rainfall was below-average over parts of southern Sierra Leone, southwestern Cote d’Ivoire, </a:t>
            </a:r>
            <a:r>
              <a:rPr lang="en-US" sz="1100" b="1" dirty="0" smtClean="0">
                <a:solidFill>
                  <a:schemeClr val="lt1"/>
                </a:solidFill>
              </a:rPr>
              <a:t>Liberia</a:t>
            </a:r>
            <a:r>
              <a:rPr lang="en-US" sz="1100" b="1" dirty="0">
                <a:solidFill>
                  <a:schemeClr val="lt1"/>
                </a:solidFill>
              </a:rPr>
              <a:t>, </a:t>
            </a:r>
            <a:r>
              <a:rPr lang="en-US" sz="1100" b="1" dirty="0" smtClean="0">
                <a:solidFill>
                  <a:schemeClr val="lt1"/>
                </a:solidFill>
              </a:rPr>
              <a:t>eastern </a:t>
            </a:r>
            <a:r>
              <a:rPr lang="en-US" sz="1100" b="1" dirty="0">
                <a:solidFill>
                  <a:schemeClr val="lt1"/>
                </a:solidFill>
              </a:rPr>
              <a:t>Guinea, Burkina Faso, south-central and southwestern Mali, </a:t>
            </a:r>
            <a:r>
              <a:rPr lang="en-US" sz="1100" b="1" dirty="0" smtClean="0">
                <a:solidFill>
                  <a:schemeClr val="lt1"/>
                </a:solidFill>
              </a:rPr>
              <a:t>southwestern Senegal, southeastern Mauritania, and </a:t>
            </a:r>
            <a:r>
              <a:rPr lang="en-US" sz="1100" b="1" dirty="0">
                <a:solidFill>
                  <a:schemeClr val="lt1"/>
                </a:solidFill>
              </a:rPr>
              <a:t>most of </a:t>
            </a:r>
            <a:r>
              <a:rPr lang="en-US" sz="1100" b="1" dirty="0" smtClean="0">
                <a:solidFill>
                  <a:schemeClr val="lt1"/>
                </a:solidFill>
              </a:rPr>
              <a:t>northeastern </a:t>
            </a:r>
            <a:r>
              <a:rPr lang="en-US" sz="1100" b="1" dirty="0">
                <a:solidFill>
                  <a:schemeClr val="lt1"/>
                </a:solidFill>
              </a:rPr>
              <a:t>and south-central Nigeria. </a:t>
            </a:r>
            <a:endParaRPr lang="en-US" sz="1100" b="1" dirty="0">
              <a:solidFill>
                <a:schemeClr val="lt1"/>
              </a:solidFill>
            </a:endParaRPr>
          </a:p>
        </p:txBody>
      </p:sp>
      <p:pic>
        <p:nvPicPr>
          <p:cNvPr id="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6" name="Google Shape;146;p19"/>
          <p:cNvSpPr txBox="1"/>
          <p:nvPr/>
        </p:nvSpPr>
        <p:spPr>
          <a:xfrm>
            <a:off x="111967" y="5789892"/>
            <a:ext cx="8872500" cy="6462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b="1" i="0" u="none" strike="noStrike" cap="none" dirty="0">
                <a:solidFill>
                  <a:schemeClr val="lt1"/>
                </a:solidFill>
                <a:latin typeface="Arial"/>
                <a:ea typeface="Arial"/>
                <a:cs typeface="Arial"/>
                <a:sym typeface="Arial"/>
              </a:rPr>
              <a:t>At </a:t>
            </a:r>
            <a:r>
              <a:rPr lang="en-US" sz="1200" b="1" dirty="0" smtClean="0">
                <a:solidFill>
                  <a:schemeClr val="lt1"/>
                </a:solidFill>
              </a:rPr>
              <a:t>85</a:t>
            </a:r>
            <a:r>
              <a:rPr lang="en-US" sz="1200" b="1" i="0" u="none" strike="noStrike" cap="none" dirty="0" smtClean="0">
                <a:solidFill>
                  <a:schemeClr val="lt1"/>
                </a:solidFill>
                <a:latin typeface="Arial"/>
                <a:ea typeface="Arial"/>
                <a:cs typeface="Arial"/>
                <a:sym typeface="Arial"/>
              </a:rPr>
              <a:t>0-hPa (left </a:t>
            </a:r>
            <a:r>
              <a:rPr lang="en-US" sz="1200" b="1" i="0" u="none" strike="noStrike" cap="none" dirty="0">
                <a:solidFill>
                  <a:schemeClr val="lt1"/>
                </a:solidFill>
                <a:latin typeface="Arial"/>
                <a:ea typeface="Arial"/>
                <a:cs typeface="Arial"/>
                <a:sym typeface="Arial"/>
              </a:rPr>
              <a:t>panel),</a:t>
            </a:r>
            <a:r>
              <a:rPr lang="en-US" sz="1200" b="1" dirty="0">
                <a:solidFill>
                  <a:schemeClr val="lt1"/>
                </a:solidFill>
              </a:rPr>
              <a:t> </a:t>
            </a:r>
            <a:r>
              <a:rPr lang="en-US" sz="1200" b="1" dirty="0" smtClean="0">
                <a:solidFill>
                  <a:schemeClr val="lt1"/>
                </a:solidFill>
              </a:rPr>
              <a:t>anomalous lower-level </a:t>
            </a:r>
            <a:r>
              <a:rPr lang="en-US" sz="1200" b="1" dirty="0" smtClean="0">
                <a:solidFill>
                  <a:schemeClr val="lt1"/>
                </a:solidFill>
              </a:rPr>
              <a:t>divergence in </a:t>
            </a:r>
            <a:r>
              <a:rPr lang="en-US" sz="1200" b="1" dirty="0" smtClean="0">
                <a:solidFill>
                  <a:schemeClr val="lt1"/>
                </a:solidFill>
              </a:rPr>
              <a:t>southern Mali and Burkina Faso, as well as the </a:t>
            </a:r>
            <a:r>
              <a:rPr lang="en-US" sz="1200" b="1" dirty="0" smtClean="0">
                <a:solidFill>
                  <a:schemeClr val="lt1"/>
                </a:solidFill>
              </a:rPr>
              <a:t>off-shore flow </a:t>
            </a:r>
            <a:r>
              <a:rPr lang="en-US" sz="1200" b="1" dirty="0" smtClean="0">
                <a:solidFill>
                  <a:schemeClr val="lt1"/>
                </a:solidFill>
              </a:rPr>
              <a:t>near Liberia</a:t>
            </a:r>
            <a:r>
              <a:rPr lang="en-US" sz="1200" b="1" dirty="0" smtClean="0">
                <a:solidFill>
                  <a:schemeClr val="lt1"/>
                </a:solidFill>
              </a:rPr>
              <a:t> </a:t>
            </a:r>
            <a:r>
              <a:rPr lang="en-US" sz="1200" b="1" dirty="0" smtClean="0">
                <a:solidFill>
                  <a:schemeClr val="lt1"/>
                </a:solidFill>
              </a:rPr>
              <a:t>may have contributed to the observed </a:t>
            </a:r>
            <a:r>
              <a:rPr lang="en-US" sz="1200" b="1" dirty="0" smtClean="0">
                <a:solidFill>
                  <a:schemeClr val="lt1"/>
                </a:solidFill>
              </a:rPr>
              <a:t>below-average </a:t>
            </a:r>
            <a:r>
              <a:rPr lang="en-US" sz="1200" b="1" dirty="0" smtClean="0">
                <a:solidFill>
                  <a:schemeClr val="lt1"/>
                </a:solidFill>
              </a:rPr>
              <a:t>rainfall in the region. At 200-hPa (right panel), anomalous confluence </a:t>
            </a:r>
            <a:r>
              <a:rPr lang="en-US" sz="1200" b="1" dirty="0" smtClean="0">
                <a:solidFill>
                  <a:schemeClr val="lt1"/>
                </a:solidFill>
              </a:rPr>
              <a:t>near South Sudan and Ethiopia may </a:t>
            </a:r>
            <a:r>
              <a:rPr lang="en-US" sz="1200" b="1" dirty="0" smtClean="0">
                <a:solidFill>
                  <a:schemeClr val="lt1"/>
                </a:solidFill>
              </a:rPr>
              <a:t>have contributed to below-average rainfall.</a:t>
            </a:r>
            <a:endParaRPr dirty="0"/>
          </a:p>
        </p:txBody>
      </p:sp>
      <p:pic>
        <p:nvPicPr>
          <p:cNvPr id="147" name="Google Shape;147;p19"/>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17" y="1474192"/>
            <a:ext cx="4114800" cy="4114800"/>
          </a:xfrm>
          <a:prstGeom prst="rect">
            <a:avLst/>
          </a:prstGeom>
          <a:noFill/>
          <a:ln>
            <a:noFill/>
          </a:ln>
        </p:spPr>
      </p:pic>
      <p:pic>
        <p:nvPicPr>
          <p:cNvPr id="148" name="Google Shape;148;p19"/>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667" y="1474192"/>
            <a:ext cx="4114800" cy="4114800"/>
          </a:xfrm>
          <a:prstGeom prst="rect">
            <a:avLst/>
          </a:prstGeom>
          <a:noFill/>
          <a:ln>
            <a:noFill/>
          </a:ln>
        </p:spPr>
      </p:pic>
      <p:sp>
        <p:nvSpPr>
          <p:cNvPr id="8" name="Google Shape;149;p19"/>
          <p:cNvSpPr/>
          <p:nvPr/>
        </p:nvSpPr>
        <p:spPr>
          <a:xfrm rot="18667888">
            <a:off x="813760" y="2935969"/>
            <a:ext cx="1075392" cy="39004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149;p19"/>
          <p:cNvSpPr/>
          <p:nvPr/>
        </p:nvSpPr>
        <p:spPr>
          <a:xfrm rot="3674218">
            <a:off x="7460438" y="2971227"/>
            <a:ext cx="509879" cy="803965"/>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20"/>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20" descr="Clickable Image"/>
          <p:cNvPicPr preferRelativeResize="0"/>
          <p:nvPr/>
        </p:nvPicPr>
        <p:blipFill rotWithShape="1">
          <a:blip r:embed="rId3">
            <a:alphaModFix/>
          </a:blip>
          <a:srcRect/>
          <a:stretch/>
        </p:blipFill>
        <p:spPr>
          <a:xfrm>
            <a:off x="1544249" y="664149"/>
            <a:ext cx="2743199" cy="2628900"/>
          </a:xfrm>
          <a:prstGeom prst="rect">
            <a:avLst/>
          </a:prstGeom>
          <a:noFill/>
          <a:ln w="38100" cap="flat" cmpd="sng">
            <a:solidFill>
              <a:srgbClr val="FFFF00"/>
            </a:solidFill>
            <a:prstDash val="solid"/>
            <a:miter lim="800000"/>
            <a:headEnd type="none" w="sm" len="sm"/>
            <a:tailEnd type="none" w="sm" len="sm"/>
          </a:ln>
        </p:spPr>
      </p:pic>
      <p:cxnSp>
        <p:nvCxnSpPr>
          <p:cNvPr id="158" name="Google Shape;158;p20"/>
          <p:cNvCxnSpPr/>
          <p:nvPr/>
        </p:nvCxnSpPr>
        <p:spPr>
          <a:xfrm flipV="1">
            <a:off x="1290484" y="1627412"/>
            <a:ext cx="462117" cy="2223180"/>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20"/>
          <p:cNvCxnSpPr/>
          <p:nvPr/>
        </p:nvCxnSpPr>
        <p:spPr>
          <a:xfrm flipH="1" flipV="1">
            <a:off x="3772452" y="1627412"/>
            <a:ext cx="1475290" cy="490854"/>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20"/>
          <p:cNvSpPr txBox="1"/>
          <p:nvPr/>
        </p:nvSpPr>
        <p:spPr>
          <a:xfrm>
            <a:off x="85725" y="6073775"/>
            <a:ext cx="8925000" cy="757090"/>
          </a:xfrm>
          <a:prstGeom prst="rect">
            <a:avLst/>
          </a:prstGeom>
          <a:noFill/>
          <a:ln>
            <a:noFill/>
          </a:ln>
        </p:spPr>
        <p:txBody>
          <a:bodyPr spcFirstLastPara="1" wrap="square" lIns="91425" tIns="45700" rIns="91425" bIns="45700" anchor="t" anchorCtr="0">
            <a:spAutoFit/>
          </a:bodyPr>
          <a:lstStyle/>
          <a:p>
            <a:pPr algn="just">
              <a:lnSpc>
                <a:spcPct val="90000"/>
              </a:lnSpc>
            </a:pPr>
            <a:r>
              <a:rPr lang="en-US" sz="1200" b="1" i="0" u="none" strike="noStrike" cap="none" dirty="0">
                <a:solidFill>
                  <a:schemeClr val="lt1"/>
                </a:solidFill>
                <a:latin typeface="Arial"/>
                <a:ea typeface="Arial"/>
                <a:cs typeface="Arial"/>
                <a:sym typeface="Arial"/>
              </a:rPr>
              <a:t>Daily evolution of rainfall over the last 90 days at selected locations shows </a:t>
            </a:r>
            <a:r>
              <a:rPr lang="en-US" sz="1200" b="1" dirty="0" smtClean="0">
                <a:solidFill>
                  <a:schemeClr val="lt1"/>
                </a:solidFill>
              </a:rPr>
              <a:t>light </a:t>
            </a:r>
            <a:r>
              <a:rPr lang="en-US" sz="1200" b="1" dirty="0">
                <a:solidFill>
                  <a:schemeClr val="lt1"/>
                </a:solidFill>
              </a:rPr>
              <a:t>to </a:t>
            </a:r>
            <a:r>
              <a:rPr lang="en-US" sz="1200" b="1" dirty="0" smtClean="0">
                <a:solidFill>
                  <a:schemeClr val="lt1"/>
                </a:solidFill>
              </a:rPr>
              <a:t>moderate </a:t>
            </a:r>
            <a:r>
              <a:rPr lang="en-US" sz="1200" b="1" dirty="0">
                <a:solidFill>
                  <a:schemeClr val="lt1"/>
                </a:solidFill>
              </a:rPr>
              <a:t>rainfall </a:t>
            </a:r>
            <a:r>
              <a:rPr lang="en-US" sz="1200" b="1" dirty="0" smtClean="0">
                <a:solidFill>
                  <a:schemeClr val="lt1"/>
                </a:solidFill>
              </a:rPr>
              <a:t>maintained </a:t>
            </a:r>
            <a:r>
              <a:rPr lang="en-US" sz="1200" b="1" dirty="0" smtClean="0">
                <a:solidFill>
                  <a:schemeClr val="lt1"/>
                </a:solidFill>
              </a:rPr>
              <a:t>moisture </a:t>
            </a:r>
            <a:r>
              <a:rPr lang="en-US" sz="1200" b="1" dirty="0">
                <a:solidFill>
                  <a:schemeClr val="lt1"/>
                </a:solidFill>
              </a:rPr>
              <a:t>surpluses over parts of </a:t>
            </a:r>
            <a:r>
              <a:rPr lang="en-US" sz="1200" b="1" dirty="0" smtClean="0">
                <a:solidFill>
                  <a:schemeClr val="lt1"/>
                </a:solidFill>
              </a:rPr>
              <a:t>Guinea (bottom left), and light rain maintained surpluses in central Ethiopia </a:t>
            </a:r>
            <a:r>
              <a:rPr lang="en-US" sz="1200" b="1" dirty="0">
                <a:solidFill>
                  <a:schemeClr val="lt1"/>
                </a:solidFill>
              </a:rPr>
              <a:t>(top right</a:t>
            </a:r>
            <a:r>
              <a:rPr lang="en-US" sz="1200" b="1" dirty="0" smtClean="0">
                <a:solidFill>
                  <a:schemeClr val="lt1"/>
                </a:solidFill>
              </a:rPr>
              <a:t>). Seasonal total rainfall remained below-average over parts of South Sudan (bottom right</a:t>
            </a:r>
            <a:r>
              <a:rPr lang="en-US" sz="1200" b="1" dirty="0" smtClean="0">
                <a:solidFill>
                  <a:schemeClr val="lt1"/>
                </a:solidFill>
              </a:rPr>
              <a:t>) despite heavier rainfall around 06 July.</a:t>
            </a:r>
            <a:endParaRPr sz="1200" b="1" i="0" u="none" strike="noStrike" cap="none" dirty="0">
              <a:solidFill>
                <a:schemeClr val="lt1"/>
              </a:solidFill>
              <a:latin typeface="Arial"/>
              <a:ea typeface="Arial"/>
              <a:cs typeface="Arial"/>
              <a:sym typeface="Arial"/>
            </a:endParaRPr>
          </a:p>
        </p:txBody>
      </p:sp>
      <p:cxnSp>
        <p:nvCxnSpPr>
          <p:cNvPr id="161" name="Google Shape;161;p20"/>
          <p:cNvCxnSpPr/>
          <p:nvPr/>
        </p:nvCxnSpPr>
        <p:spPr>
          <a:xfrm flipH="1" flipV="1">
            <a:off x="3339437" y="1743875"/>
            <a:ext cx="2133711" cy="1884120"/>
          </a:xfrm>
          <a:prstGeom prst="straightConnector1">
            <a:avLst/>
          </a:prstGeom>
          <a:noFill/>
          <a:ln w="50800" cap="flat" cmpd="sng">
            <a:solidFill>
              <a:srgbClr val="FF0000"/>
            </a:solidFill>
            <a:prstDash val="solid"/>
            <a:round/>
            <a:headEnd type="none" w="sm" len="sm"/>
            <a:tailEnd type="triangle" w="med" len="med"/>
          </a:ln>
        </p:spPr>
      </p:cxnSp>
      <p:pic>
        <p:nvPicPr>
          <p:cNvPr id="162" name="Google Shape;162;p20"/>
          <p:cNvPicPr preferRelativeResize="0"/>
          <p:nvPr/>
        </p:nvPicPr>
        <p:blipFill>
          <a:blip r:embed="rId4">
            <a:extLst>
              <a:ext uri="{28A0092B-C50C-407E-A947-70E740481C1C}">
                <a14:useLocalDpi xmlns:a14="http://schemas.microsoft.com/office/drawing/2010/main" val="0"/>
              </a:ext>
            </a:extLst>
          </a:blip>
          <a:stretch>
            <a:fillRect/>
          </a:stretch>
        </p:blipFill>
        <p:spPr>
          <a:xfrm>
            <a:off x="847064" y="3627996"/>
            <a:ext cx="3045924" cy="2369052"/>
          </a:xfrm>
          <a:prstGeom prst="rect">
            <a:avLst/>
          </a:prstGeom>
          <a:noFill/>
          <a:ln>
            <a:noFill/>
          </a:ln>
        </p:spPr>
      </p:pic>
      <p:pic>
        <p:nvPicPr>
          <p:cNvPr id="163" name="Google Shape;163;p20"/>
          <p:cNvPicPr preferRelativeResize="0"/>
          <p:nvPr/>
        </p:nvPicPr>
        <p:blipFill>
          <a:blip r:embed="rId5">
            <a:extLst>
              <a:ext uri="{28A0092B-C50C-407E-A947-70E740481C1C}">
                <a14:useLocalDpi xmlns:a14="http://schemas.microsoft.com/office/drawing/2010/main" val="0"/>
              </a:ext>
            </a:extLst>
          </a:blip>
          <a:stretch>
            <a:fillRect/>
          </a:stretch>
        </p:blipFill>
        <p:spPr>
          <a:xfrm>
            <a:off x="5330405" y="726063"/>
            <a:ext cx="3300408" cy="2566984"/>
          </a:xfrm>
          <a:prstGeom prst="rect">
            <a:avLst/>
          </a:prstGeom>
          <a:noFill/>
          <a:ln>
            <a:noFill/>
          </a:ln>
        </p:spPr>
      </p:pic>
      <p:pic>
        <p:nvPicPr>
          <p:cNvPr id="164" name="Google Shape;164;p20"/>
          <p:cNvPicPr preferRelativeResize="0"/>
          <p:nvPr/>
        </p:nvPicPr>
        <p:blipFill>
          <a:blip r:embed="rId6">
            <a:extLst>
              <a:ext uri="{28A0092B-C50C-407E-A947-70E740481C1C}">
                <a14:useLocalDpi xmlns:a14="http://schemas.microsoft.com/office/drawing/2010/main" val="0"/>
              </a:ext>
            </a:extLst>
          </a:blip>
          <a:stretch>
            <a:fillRect/>
          </a:stretch>
        </p:blipFill>
        <p:spPr>
          <a:xfrm>
            <a:off x="5330405" y="3469263"/>
            <a:ext cx="3300408" cy="2566984"/>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21"/>
          <p:cNvSpPr txBox="1"/>
          <p:nvPr/>
        </p:nvSpPr>
        <p:spPr>
          <a:xfrm>
            <a:off x="4531751" y="1519250"/>
            <a:ext cx="43074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dirty="0" smtClean="0">
                <a:solidFill>
                  <a:srgbClr val="FFFF00"/>
                </a:solidFill>
              </a:rPr>
              <a:t>18 </a:t>
            </a:r>
            <a:r>
              <a:rPr lang="en-US" sz="1600" b="1" i="0" u="none" strike="noStrike" cap="none" dirty="0" smtClean="0">
                <a:solidFill>
                  <a:srgbClr val="FFFF00"/>
                </a:solidFill>
                <a:latin typeface="Arial"/>
                <a:ea typeface="Arial"/>
                <a:cs typeface="Arial"/>
                <a:sym typeface="Arial"/>
              </a:rPr>
              <a:t>–</a:t>
            </a:r>
            <a:r>
              <a:rPr lang="LID8192"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24</a:t>
            </a:r>
            <a:r>
              <a:rPr lang="en-US"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July </a:t>
            </a:r>
            <a:r>
              <a:rPr lang="en-US" sz="1600" b="1" i="0" u="none" strike="noStrike" cap="none" dirty="0">
                <a:solidFill>
                  <a:srgbClr val="FFFF00"/>
                </a:solidFill>
                <a:latin typeface="Arial"/>
                <a:ea typeface="Arial"/>
                <a:cs typeface="Arial"/>
                <a:sym typeface="Arial"/>
              </a:rPr>
              <a:t>2023</a:t>
            </a:r>
            <a:endParaRPr sz="1600" b="0" i="0" u="none" strike="noStrike" cap="none" dirty="0">
              <a:solidFill>
                <a:schemeClr val="dk1"/>
              </a:solidFill>
              <a:latin typeface="Arial"/>
              <a:ea typeface="Arial"/>
              <a:cs typeface="Arial"/>
              <a:sym typeface="Arial"/>
            </a:endParaRPr>
          </a:p>
        </p:txBody>
      </p:sp>
      <p:sp>
        <p:nvSpPr>
          <p:cNvPr id="172" name="Google Shape;172;p21"/>
          <p:cNvSpPr txBox="1"/>
          <p:nvPr/>
        </p:nvSpPr>
        <p:spPr>
          <a:xfrm>
            <a:off x="75465" y="5229412"/>
            <a:ext cx="8889900" cy="1277232"/>
          </a:xfrm>
          <a:prstGeom prst="rect">
            <a:avLst/>
          </a:prstGeom>
          <a:noFill/>
          <a:ln>
            <a:noFill/>
          </a:ln>
        </p:spPr>
        <p:txBody>
          <a:bodyPr spcFirstLastPara="1" wrap="square" lIns="91425" tIns="45700" rIns="91425" bIns="45700" anchor="t" anchorCtr="0">
            <a:spAutoFit/>
          </a:bodyPr>
          <a:lstStyle/>
          <a:p>
            <a:pPr lvl="0" algn="just"/>
            <a:r>
              <a:rPr lang="en-US" sz="1100" b="1" i="0" u="none" strike="noStrike" cap="none" dirty="0">
                <a:solidFill>
                  <a:schemeClr val="lt1"/>
                </a:solidFill>
                <a:latin typeface="Arial"/>
                <a:ea typeface="Arial"/>
                <a:cs typeface="Arial"/>
                <a:sym typeface="Arial"/>
              </a:rPr>
              <a:t>For week-1 (left panel</a:t>
            </a:r>
            <a:r>
              <a:rPr lang="en-US" sz="1100" b="1" i="0" u="none" strike="noStrike" cap="none" dirty="0" smtClean="0">
                <a:solidFill>
                  <a:schemeClr val="lt1"/>
                </a:solidFill>
                <a:latin typeface="Arial"/>
                <a:ea typeface="Arial"/>
                <a:cs typeface="Arial"/>
                <a:sym typeface="Arial"/>
              </a:rPr>
              <a:t>), the </a:t>
            </a:r>
            <a:r>
              <a:rPr lang="en-US" sz="1100" b="1" i="0" u="none" strike="noStrike" cap="none" dirty="0">
                <a:solidFill>
                  <a:schemeClr val="lt1"/>
                </a:solidFill>
                <a:latin typeface="Arial"/>
                <a:ea typeface="Arial"/>
                <a:cs typeface="Arial"/>
                <a:sym typeface="Arial"/>
              </a:rPr>
              <a:t>GEFS forecasts indicate a moderate to high chance (over 70%) for rainfall to exceed 50 mm </a:t>
            </a:r>
            <a:r>
              <a:rPr lang="en-US" sz="1100" b="1" i="0" u="none" strike="noStrike" cap="none" dirty="0" smtClean="0">
                <a:solidFill>
                  <a:schemeClr val="lt1"/>
                </a:solidFill>
                <a:latin typeface="Arial"/>
                <a:ea typeface="Arial"/>
                <a:cs typeface="Arial"/>
                <a:sym typeface="Arial"/>
              </a:rPr>
              <a:t>over much of </a:t>
            </a:r>
            <a:r>
              <a:rPr lang="en-US" sz="1100" b="1" i="0" u="none" strike="noStrike" cap="none" dirty="0" smtClean="0">
                <a:solidFill>
                  <a:schemeClr val="lt1"/>
                </a:solidFill>
                <a:latin typeface="Arial"/>
                <a:ea typeface="Arial"/>
                <a:cs typeface="Arial"/>
                <a:sym typeface="Arial"/>
              </a:rPr>
              <a:t>southeastern Senegal, Guinea</a:t>
            </a:r>
            <a:r>
              <a:rPr lang="en-US" sz="1100" b="1" i="0" u="none" strike="noStrike" cap="none" dirty="0" smtClean="0">
                <a:solidFill>
                  <a:schemeClr val="lt1"/>
                </a:solidFill>
                <a:latin typeface="Arial"/>
                <a:ea typeface="Arial"/>
                <a:cs typeface="Arial"/>
                <a:sym typeface="Arial"/>
              </a:rPr>
              <a:t>, </a:t>
            </a:r>
            <a:r>
              <a:rPr lang="en-US" sz="1100" b="1" i="0" u="none" strike="noStrike" cap="none" dirty="0" smtClean="0">
                <a:solidFill>
                  <a:schemeClr val="lt1"/>
                </a:solidFill>
                <a:latin typeface="Arial"/>
                <a:ea typeface="Arial"/>
                <a:cs typeface="Arial"/>
                <a:sym typeface="Arial"/>
              </a:rPr>
              <a:t>Guinea-Bissau, southwestern Mali, Sierra </a:t>
            </a:r>
            <a:r>
              <a:rPr lang="en-US" sz="1100" b="1" i="0" u="none" strike="noStrike" cap="none" dirty="0" smtClean="0">
                <a:solidFill>
                  <a:schemeClr val="lt1"/>
                </a:solidFill>
                <a:latin typeface="Arial"/>
                <a:ea typeface="Arial"/>
                <a:cs typeface="Arial"/>
                <a:sym typeface="Arial"/>
              </a:rPr>
              <a:t>Leone, western </a:t>
            </a:r>
            <a:r>
              <a:rPr lang="en-US" sz="1100" b="1" i="0" u="none" strike="noStrike" cap="none" dirty="0" smtClean="0">
                <a:solidFill>
                  <a:schemeClr val="lt1"/>
                </a:solidFill>
                <a:latin typeface="Arial"/>
                <a:ea typeface="Arial"/>
                <a:cs typeface="Arial"/>
                <a:sym typeface="Arial"/>
              </a:rPr>
              <a:t>and central Liberia</a:t>
            </a:r>
            <a:r>
              <a:rPr lang="en-US" sz="1100" b="1" i="0" u="none" strike="noStrike" cap="none" dirty="0" smtClean="0">
                <a:solidFill>
                  <a:schemeClr val="lt1"/>
                </a:solidFill>
                <a:latin typeface="Arial"/>
                <a:ea typeface="Arial"/>
                <a:cs typeface="Arial"/>
                <a:sym typeface="Arial"/>
              </a:rPr>
              <a:t>, </a:t>
            </a:r>
            <a:r>
              <a:rPr lang="en-US" sz="1100" b="1" i="0" u="none" strike="noStrike" cap="none" dirty="0" smtClean="0">
                <a:solidFill>
                  <a:schemeClr val="lt1"/>
                </a:solidFill>
                <a:latin typeface="Arial"/>
                <a:ea typeface="Arial"/>
                <a:cs typeface="Arial"/>
                <a:sym typeface="Arial"/>
              </a:rPr>
              <a:t>northwestern Cote d’Ivoire, parts of </a:t>
            </a:r>
            <a:r>
              <a:rPr lang="en-US" sz="1100" b="1" dirty="0" smtClean="0">
                <a:solidFill>
                  <a:schemeClr val="lt1"/>
                </a:solidFill>
              </a:rPr>
              <a:t>central Togo, parts of </a:t>
            </a:r>
            <a:r>
              <a:rPr lang="en-US" sz="1100" b="1" i="0" u="none" strike="noStrike" cap="none" dirty="0" smtClean="0">
                <a:solidFill>
                  <a:schemeClr val="lt1"/>
                </a:solidFill>
                <a:latin typeface="Arial"/>
                <a:ea typeface="Arial"/>
                <a:cs typeface="Arial"/>
                <a:sym typeface="Arial"/>
              </a:rPr>
              <a:t>central, south-central, and southeastern </a:t>
            </a:r>
            <a:r>
              <a:rPr lang="en-US" sz="1100" b="1" i="0" u="none" strike="noStrike" cap="none" dirty="0" smtClean="0">
                <a:solidFill>
                  <a:schemeClr val="lt1"/>
                </a:solidFill>
                <a:latin typeface="Arial"/>
                <a:ea typeface="Arial"/>
                <a:cs typeface="Arial"/>
                <a:sym typeface="Arial"/>
              </a:rPr>
              <a:t>Nigeria, central and </a:t>
            </a:r>
            <a:r>
              <a:rPr lang="en-US" sz="1100" b="1" dirty="0" smtClean="0">
                <a:solidFill>
                  <a:schemeClr val="lt1"/>
                </a:solidFill>
              </a:rPr>
              <a:t>southern </a:t>
            </a:r>
            <a:r>
              <a:rPr lang="en-US" sz="1100" b="1" i="0" u="none" strike="noStrike" cap="none" dirty="0" smtClean="0">
                <a:solidFill>
                  <a:schemeClr val="lt1"/>
                </a:solidFill>
                <a:latin typeface="Arial"/>
                <a:ea typeface="Arial"/>
                <a:cs typeface="Arial"/>
                <a:sym typeface="Arial"/>
              </a:rPr>
              <a:t>Cameroon, and western Ethiopia. For week-2 (right panel), the GEFS forecasts </a:t>
            </a:r>
            <a:r>
              <a:rPr lang="en-US" sz="1100" b="1" dirty="0">
                <a:solidFill>
                  <a:schemeClr val="lt1"/>
                </a:solidFill>
              </a:rPr>
              <a:t>indicate a moderate to high chance (over 70%) for rainfall to exceed 50 mm over much </a:t>
            </a:r>
            <a:r>
              <a:rPr lang="en-US" sz="1100" b="1" dirty="0" smtClean="0">
                <a:solidFill>
                  <a:schemeClr val="lt1"/>
                </a:solidFill>
              </a:rPr>
              <a:t>of Guinea, </a:t>
            </a:r>
            <a:r>
              <a:rPr lang="en-US" sz="1100" b="1" dirty="0" smtClean="0">
                <a:solidFill>
                  <a:schemeClr val="lt1"/>
                </a:solidFill>
              </a:rPr>
              <a:t>southern Guinea-Bissau, </a:t>
            </a:r>
            <a:r>
              <a:rPr lang="en-US" sz="1100" b="1" dirty="0" smtClean="0">
                <a:solidFill>
                  <a:schemeClr val="lt1"/>
                </a:solidFill>
              </a:rPr>
              <a:t>northwestern Cote d’Ivoire, </a:t>
            </a:r>
            <a:r>
              <a:rPr lang="en-US" sz="1100" b="1" dirty="0" smtClean="0">
                <a:solidFill>
                  <a:schemeClr val="lt1"/>
                </a:solidFill>
              </a:rPr>
              <a:t>Sierra </a:t>
            </a:r>
            <a:r>
              <a:rPr lang="en-US" sz="1100" b="1" dirty="0" smtClean="0">
                <a:solidFill>
                  <a:schemeClr val="lt1"/>
                </a:solidFill>
              </a:rPr>
              <a:t>Leone, </a:t>
            </a:r>
            <a:r>
              <a:rPr lang="en-US" sz="1100" b="1" dirty="0" smtClean="0">
                <a:solidFill>
                  <a:schemeClr val="lt1"/>
                </a:solidFill>
              </a:rPr>
              <a:t>western Liberia. Parts of southwestern Mali, parts of central </a:t>
            </a:r>
            <a:r>
              <a:rPr lang="en-US" sz="1100" b="1" dirty="0" smtClean="0">
                <a:solidFill>
                  <a:schemeClr val="lt1"/>
                </a:solidFill>
              </a:rPr>
              <a:t>and southeastern Nigeria, </a:t>
            </a:r>
            <a:r>
              <a:rPr lang="en-US" sz="1100" b="1" dirty="0" smtClean="0">
                <a:solidFill>
                  <a:schemeClr val="lt1"/>
                </a:solidFill>
              </a:rPr>
              <a:t>west-central </a:t>
            </a:r>
            <a:r>
              <a:rPr lang="en-US" sz="1100" b="1" dirty="0" smtClean="0">
                <a:solidFill>
                  <a:schemeClr val="lt1"/>
                </a:solidFill>
              </a:rPr>
              <a:t>Cameroon, </a:t>
            </a:r>
            <a:r>
              <a:rPr lang="en-US" sz="1100" b="1" dirty="0" smtClean="0">
                <a:solidFill>
                  <a:schemeClr val="lt1"/>
                </a:solidFill>
              </a:rPr>
              <a:t>a small part of southwestern Sudan, and </a:t>
            </a:r>
            <a:r>
              <a:rPr lang="en-US" sz="1100" b="1" dirty="0" smtClean="0">
                <a:solidFill>
                  <a:schemeClr val="lt1"/>
                </a:solidFill>
              </a:rPr>
              <a:t>western Ethiopia. </a:t>
            </a:r>
            <a:endParaRPr dirty="0"/>
          </a:p>
        </p:txBody>
      </p:sp>
      <p:sp>
        <p:nvSpPr>
          <p:cNvPr id="173" name="Google Shape;173;p21"/>
          <p:cNvSpPr txBox="1"/>
          <p:nvPr/>
        </p:nvSpPr>
        <p:spPr>
          <a:xfrm>
            <a:off x="416459" y="1519241"/>
            <a:ext cx="3954900" cy="338700"/>
          </a:xfrm>
          <a:prstGeom prst="rect">
            <a:avLst/>
          </a:prstGeom>
          <a:noFill/>
          <a:ln>
            <a:noFill/>
          </a:ln>
        </p:spPr>
        <p:txBody>
          <a:bodyPr spcFirstLastPara="1" wrap="square" lIns="91425" tIns="45700" rIns="91425" bIns="45700" anchor="t" anchorCtr="0">
            <a:spAutoFit/>
          </a:bodyPr>
          <a:lstStyle/>
          <a:p>
            <a:pPr lvl="0" algn="ctr">
              <a:buSzPts val="1600"/>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11</a:t>
            </a:r>
            <a:r>
              <a:rPr lang="en-US" sz="1600" b="1" dirty="0" smtClean="0">
                <a:solidFill>
                  <a:srgbClr val="FFFF00"/>
                </a:solidFill>
              </a:rPr>
              <a:t> </a:t>
            </a:r>
            <a:r>
              <a:rPr lang="en-US" sz="1600" b="1" dirty="0" smtClean="0">
                <a:solidFill>
                  <a:srgbClr val="FFFF00"/>
                </a:solidFill>
              </a:rPr>
              <a:t>June –</a:t>
            </a:r>
            <a:r>
              <a:rPr lang="LID8192" sz="1600" b="1" dirty="0" smtClean="0">
                <a:solidFill>
                  <a:srgbClr val="FFFF00"/>
                </a:solidFill>
              </a:rPr>
              <a:t> </a:t>
            </a:r>
            <a:r>
              <a:rPr lang="en-US" sz="1600" b="1" dirty="0" smtClean="0">
                <a:solidFill>
                  <a:srgbClr val="FFFF00"/>
                </a:solidFill>
              </a:rPr>
              <a:t>17</a:t>
            </a:r>
            <a:r>
              <a:rPr lang="LID8192" sz="1600" b="1" dirty="0" smtClean="0">
                <a:solidFill>
                  <a:srgbClr val="FFFF00"/>
                </a:solidFill>
              </a:rPr>
              <a:t> </a:t>
            </a:r>
            <a:r>
              <a:rPr lang="LID8192" sz="1600" b="1" dirty="0" smtClean="0">
                <a:solidFill>
                  <a:srgbClr val="FFFF00"/>
                </a:solidFill>
              </a:rPr>
              <a:t>Ju</a:t>
            </a:r>
            <a:r>
              <a:rPr lang="en-US" sz="1600" b="1" dirty="0" err="1" smtClean="0">
                <a:solidFill>
                  <a:srgbClr val="FFFF00"/>
                </a:solidFill>
              </a:rPr>
              <a:t>ly</a:t>
            </a:r>
            <a:r>
              <a:rPr lang="LID8192" sz="1600" b="1" dirty="0" smtClean="0">
                <a:solidFill>
                  <a:srgbClr val="FFFF00"/>
                </a:solidFill>
              </a:rPr>
              <a:t> </a:t>
            </a:r>
            <a:r>
              <a:rPr lang="en-US" sz="1600" b="1" dirty="0" smtClean="0">
                <a:solidFill>
                  <a:srgbClr val="FFFF00"/>
                </a:solidFill>
              </a:rPr>
              <a:t>2023</a:t>
            </a:r>
            <a:endParaRPr sz="1400" b="0" i="0" u="none" strike="noStrike" cap="none" dirty="0">
              <a:solidFill>
                <a:srgbClr val="000000"/>
              </a:solidFill>
              <a:latin typeface="Arial"/>
              <a:ea typeface="Arial"/>
              <a:cs typeface="Arial"/>
              <a:sym typeface="Arial"/>
            </a:endParaRPr>
          </a:p>
        </p:txBody>
      </p:sp>
      <p:pic>
        <p:nvPicPr>
          <p:cNvPr id="174" name="Google Shape;174;p21"/>
          <p:cNvPicPr preferRelativeResize="0"/>
          <p:nvPr/>
        </p:nvPicPr>
        <p:blipFill>
          <a:blip r:embed="rId3">
            <a:extLst>
              <a:ext uri="{28A0092B-C50C-407E-A947-70E740481C1C}">
                <a14:useLocalDpi xmlns:a14="http://schemas.microsoft.com/office/drawing/2010/main" val="0"/>
              </a:ext>
            </a:extLst>
          </a:blip>
          <a:stretch>
            <a:fillRect/>
          </a:stretch>
        </p:blipFill>
        <p:spPr>
          <a:xfrm>
            <a:off x="416459" y="2077083"/>
            <a:ext cx="3982008" cy="2986506"/>
          </a:xfrm>
          <a:prstGeom prst="rect">
            <a:avLst/>
          </a:prstGeom>
          <a:noFill/>
          <a:ln>
            <a:noFill/>
          </a:ln>
        </p:spPr>
      </p:pic>
      <p:pic>
        <p:nvPicPr>
          <p:cNvPr id="175" name="Google Shape;175;p21"/>
          <p:cNvPicPr preferRelativeResize="0"/>
          <p:nvPr/>
        </p:nvPicPr>
        <p:blipFill>
          <a:blip r:embed="rId4">
            <a:extLst>
              <a:ext uri="{28A0092B-C50C-407E-A947-70E740481C1C}">
                <a14:useLocalDpi xmlns:a14="http://schemas.microsoft.com/office/drawing/2010/main" val="0"/>
              </a:ext>
            </a:extLst>
          </a:blip>
          <a:stretch>
            <a:fillRect/>
          </a:stretch>
        </p:blipFill>
        <p:spPr>
          <a:xfrm>
            <a:off x="4681814" y="2076509"/>
            <a:ext cx="3928784" cy="2946588"/>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3590</TotalTime>
  <Words>2597</Words>
  <Application>Microsoft Office PowerPoint</Application>
  <PresentationFormat>On-screen Show (4:3)</PresentationFormat>
  <Paragraphs>56</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Justin Hicks</cp:lastModifiedBy>
  <cp:revision>133</cp:revision>
  <dcterms:modified xsi:type="dcterms:W3CDTF">2023-07-10T17:20:11Z</dcterms:modified>
</cp:coreProperties>
</file>