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p:scale>
          <a:sx n="100" d="100"/>
          <a:sy n="100" d="100"/>
        </p:scale>
        <p:origin x="1314" y="2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26 </a:t>
            </a:r>
            <a:r>
              <a:rPr lang="en-US" sz="2800" b="1" dirty="0" smtClean="0">
                <a:solidFill>
                  <a:schemeClr val="lt1"/>
                </a:solidFill>
              </a:rPr>
              <a:t>June</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27 June</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03</a:t>
            </a:r>
            <a:r>
              <a:rPr lang="en-US"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15494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Mali, much of Guinea, northern Sierra Leone, southern Nigeria and Cameroon, northern parts of Gabon and Congo, southern CAR, northern and central portions of DR Congo, northeastern and southwestern South Sudan, southeastern Sudan, western and central parts of Ethiopia, southern Namibia, and western and southern parts of South Africa. In particular, there is an above 65% chance for rainfall to be above-normal over southern Mali, northern and eastern parts of DR Congo, and western Ethiopia.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eastern Liberia, much of Cote d’Ivoire, Ghana and Togo, central and southern parts of Burkina Faso, western Benin, southern Niger, northern Nigeria and Cameroon, southern Chad, northern CAR, north-central Ethiopia, and southern parts of Eritrea.</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8" cy="48719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04 – 10 </a:t>
            </a:r>
            <a:r>
              <a:rPr lang="en-US" sz="1600" b="1" dirty="0" smtClean="0">
                <a:solidFill>
                  <a:srgbClr val="FFFF00"/>
                </a:solidFill>
              </a:rPr>
              <a:t>July</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363172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eastern Guinea, western and northern parts of Cote d’Ivoire, and much of Liberia.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central and eastern parts of Nigeria, much of Cameroon, central and southern portions of CAR, western South Sudan, southeastern Sudan, western Ethiopia, northern Congo, and northern and eastern portions of DR Congo. In particular, there is an above 65% chance for rainfall to be above-normal over central Nigeria and southwestern Cameroon</a:t>
            </a: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southern Sudan, central and northern Ethiopia, Eritrea, Djibouti, and parts of South Sudan and Uganda. Rainfall was below-average over southeastern South Sudan, southwestern Ethiopia and pockets of Kenya. In southern Africa, rainfall was above-average over the southern portion of South Africa. In Central Africa, rainfall was above-average over parts of Cameroon, eastern Gabon, southern and northern Congo, parts of CAR and DRC. Below-average rainfall was observed over pockets of central Cameroon, Equatorial Guinea, western Gabon, pockets of central and northern DRC, and parts of central CAR. In West Africa, rainfall was above-average over southern and eastern Senegal, much of Guinea, southeastern Mali, Sierra Leone, eastern Liberia, southern Cote d’Ivoire, western Burkina Faso, southern Ghana, and central and southern and central Nigeria, and southeastern Niger. Below-average rainfall was observed over western Liberia, eastern Burkina Faso, southern Togo, southern Benin, and parts of eastern Nigeria.</a:t>
            </a:r>
          </a:p>
          <a:p>
            <a:pPr lvl="0" indent="-285750" algn="just">
              <a:lnSpc>
                <a:spcPct val="90000"/>
              </a:lnSpc>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southern and eastern Sudan, pockets of Ethiopia, and portions of South Sudan and Uganda. In Central Africa, rainfall was above-average over western and northern Cameroon, northern Congo, western CAR, and parts of central and northern DRC. Below-average rainfall was observed over pockets of central Cameroon, central Congo, and eastern CAR. In West Africa, above-average rainfall was observed over western Guinea, Sierra Leone, eastern Liberia, Cote d’Ivoire, western and northern Burkina Faso, southern Ghana, southeastern Mali, northern Benin, and central and southern Nigeria. Rainfall was below-average over western Mali, parts of eastern Guinea, eastern Burkina Faso, southern Benin and parts of northern and eastern Nigeria.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Week-1 outlook calls for above-normal rainfall over Guinea, southern Mali, southeastern Nigeria, southern Cameroon, northern Congo, northern DRC, parts of southern Sudan and northern South Sudan, western and central Ethiopia, and southern South Africa. In contrast, there is an increased chance for below-normal rainfall over much of Cote d’Ivoire, southern Burkina Faso, Ghana, Togo Benin, northern Nigeria, southern Niger, northern Cameroon, southern Chad, northern CAR and northeastern Ethiopia. For week-2, there is an increased chance for above-normal rainfall over eastern Nigeria, Cameroon, southern CAR, northern DRC, southwestern South Sudan and western Ethiopia. In contrast, there is an increased chance for below-normal rainfall over much of Liberia and northwestern Cote d’Ivoire.</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039567"/>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southern and eastern Sudan, pockets of Ethiopia, and portions of South Sudan and Uganda. In Central Africa, rainfall was above-average over western and northern Cameroon, northern Congo, western CAR, and parts of central and northern DRC. Below-average rainfall was observed over pockets of central Cameroon, central Congo, and eastern CAR. In West Africa, above-average rainfall was observed over western Guinea, Sierra Leone, eastern Liberia, Cote d’Ivoire, western and northern Burkina Faso, southern Ghana, southeastern Mali, northern Benin, and central and southern Nigeria. Rainfall was below-average over western Mali, parts of eastern Guinea, eastern Burkina Faso, southern Benin and parts of northern and eastern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Guinea, southern Mali, southeastern Nigeria, southern Cameroon, northern Congo, northern DRC, parts of southern Sudan and northern South Sudan, western and central Ethiopia, and southern South Africa. In contrast, there is an increased chance for below-normal rainfall over much of Cote d’Ivoire, southern Burkina Faso, Ghana, Togo Benin, northern Nigeria, southern Niger, northern Cameroon, southern Chad, northern CAR and northeastern Ethiopia. For week-2, there is an increased chance for above-normal rainfall over eastern Nigeria, Cameroon, southern CAR, northern DRC, southwestern South Sudan and western Ethiopia. In contrast, there is an increased chance for below-normal rainfall over much of Liberia and northwestern Cote d’Ivoire.</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182783"/>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of Eritrea, Ethiopia, northern and central Somalia, </a:t>
            </a:r>
            <a:r>
              <a:rPr lang="en-US" sz="950" b="1" i="0" u="none" strike="noStrike" cap="none" dirty="0" smtClean="0">
                <a:solidFill>
                  <a:schemeClr val="lt1"/>
                </a:solidFill>
                <a:latin typeface="Arial"/>
                <a:ea typeface="Arial"/>
                <a:cs typeface="Arial"/>
                <a:sym typeface="Arial"/>
              </a:rPr>
              <a:t>central and eastern Kenya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central and southern Uganda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Burundi and Rwanda.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en-US" sz="950" b="1" i="0" u="none" strike="noStrike" cap="none" dirty="0" smtClean="0">
                <a:solidFill>
                  <a:schemeClr val="lt1"/>
                </a:solidFill>
                <a:latin typeface="Arial"/>
                <a:ea typeface="Arial"/>
                <a:cs typeface="Arial"/>
                <a:sym typeface="Arial"/>
              </a:rPr>
              <a:t>,</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parts of southern Somalia,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Kenya and northern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central and northern Angola,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Zambia, parts of eastern and southern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Malawi, northern </a:t>
            </a:r>
            <a:r>
              <a:rPr lang="en-US" sz="950" b="1" i="0" u="none" strike="noStrike" cap="none" dirty="0" smtClean="0">
                <a:solidFill>
                  <a:schemeClr val="lt1"/>
                </a:solidFill>
                <a:latin typeface="Arial"/>
                <a:ea typeface="Arial"/>
                <a:cs typeface="Arial"/>
                <a:sym typeface="Arial"/>
              </a:rPr>
              <a:t>Mozambique, and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Below-average rainfall was observed 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portion of Angola</a:t>
            </a:r>
            <a:r>
              <a:rPr lang="en-US" sz="950" b="1" i="0" u="none" strike="noStrike" cap="none" dirty="0" smtClean="0">
                <a:solidFill>
                  <a:schemeClr val="lt1"/>
                </a:solidFill>
                <a:latin typeface="Arial"/>
                <a:ea typeface="Arial"/>
                <a:cs typeface="Arial"/>
                <a:sym typeface="Arial"/>
              </a:rPr>
              <a:t>, western and southern Zambia, much of </a:t>
            </a:r>
            <a:r>
              <a:rPr lang="en-US" sz="950" b="1" i="0" u="none" strike="noStrike" cap="none" dirty="0" smtClean="0">
                <a:solidFill>
                  <a:schemeClr val="lt1"/>
                </a:solidFill>
                <a:latin typeface="Arial"/>
                <a:ea typeface="Arial"/>
                <a:cs typeface="Arial"/>
                <a:sym typeface="Arial"/>
              </a:rPr>
              <a:t>Namibia and </a:t>
            </a:r>
            <a:r>
              <a:rPr lang="en-US" sz="950" b="1" i="0" u="none" strike="noStrike" cap="none" dirty="0" smtClean="0">
                <a:solidFill>
                  <a:schemeClr val="lt1"/>
                </a:solidFill>
                <a:latin typeface="Arial"/>
                <a:ea typeface="Arial"/>
                <a:cs typeface="Arial"/>
                <a:sym typeface="Arial"/>
              </a:rPr>
              <a:t>Botswana, western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 Africa, Zimbabwe, Malawi, and southern Mozambique.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parts of eastern </a:t>
            </a:r>
            <a:r>
              <a:rPr lang="en-US" sz="950" b="1" dirty="0" smtClean="0">
                <a:solidFill>
                  <a:schemeClr val="lt1"/>
                </a:solidFill>
              </a:rPr>
              <a:t>Cameroon, western and central CAR, </a:t>
            </a:r>
            <a:r>
              <a:rPr lang="en-US" sz="950" b="1" dirty="0" smtClean="0">
                <a:solidFill>
                  <a:schemeClr val="lt1"/>
                </a:solidFill>
              </a:rPr>
              <a:t>the far southern and northern </a:t>
            </a:r>
            <a:r>
              <a:rPr lang="en-US" sz="950" b="1" dirty="0" smtClean="0">
                <a:solidFill>
                  <a:schemeClr val="lt1"/>
                </a:solidFill>
              </a:rPr>
              <a:t>Congo, and </a:t>
            </a:r>
            <a:r>
              <a:rPr lang="en-US" sz="950" b="1" dirty="0" smtClean="0">
                <a:solidFill>
                  <a:schemeClr val="lt1"/>
                </a:solidFill>
              </a:rPr>
              <a:t>many parts </a:t>
            </a:r>
            <a:r>
              <a:rPr lang="en-US" sz="950" b="1" dirty="0" smtClean="0">
                <a:solidFill>
                  <a:schemeClr val="lt1"/>
                </a:solidFill>
              </a:rPr>
              <a:t>of </a:t>
            </a:r>
            <a:r>
              <a:rPr lang="en-US" sz="950" b="1" dirty="0" smtClean="0">
                <a:solidFill>
                  <a:schemeClr val="lt1"/>
                </a:solidFill>
              </a:rPr>
              <a:t>DRC</a:t>
            </a:r>
            <a:r>
              <a:rPr lang="en-US" sz="950" b="1" i="0" u="none" strike="noStrike" cap="none" dirty="0" smtClean="0">
                <a:solidFill>
                  <a:schemeClr val="lt1"/>
                </a:solidFill>
                <a:latin typeface="Arial"/>
                <a:ea typeface="Arial"/>
                <a:cs typeface="Arial"/>
                <a:sym typeface="Arial"/>
              </a:rPr>
              <a:t>. Rainfall was below-average over </a:t>
            </a:r>
            <a:r>
              <a:rPr lang="LID8192" sz="950" b="1" i="0" u="none" strike="noStrike" cap="none" dirty="0" smtClean="0">
                <a:solidFill>
                  <a:schemeClr val="lt1"/>
                </a:solidFill>
                <a:latin typeface="Arial"/>
                <a:ea typeface="Arial"/>
                <a:cs typeface="Arial"/>
                <a:sym typeface="Arial"/>
              </a:rPr>
              <a:t>many parts</a:t>
            </a:r>
            <a:r>
              <a:rPr lang="en-US" sz="950" b="1" i="0" u="none" strike="noStrike" cap="none" dirty="0" smtClean="0">
                <a:solidFill>
                  <a:schemeClr val="lt1"/>
                </a:solidFill>
                <a:latin typeface="Arial"/>
                <a:ea typeface="Arial"/>
                <a:cs typeface="Arial"/>
                <a:sym typeface="Arial"/>
              </a:rPr>
              <a:t> of Cameroon, Equatorial Guinea, much of Gabon, parts of eastern CAR, and </a:t>
            </a:r>
            <a:r>
              <a:rPr lang="en-US" sz="950" b="1" i="0" u="none" strike="noStrike" cap="none" dirty="0" smtClean="0">
                <a:solidFill>
                  <a:schemeClr val="lt1"/>
                </a:solidFill>
                <a:latin typeface="Arial"/>
                <a:ea typeface="Arial"/>
                <a:cs typeface="Arial"/>
                <a:sym typeface="Arial"/>
              </a:rPr>
              <a:t>parts of central </a:t>
            </a:r>
            <a:r>
              <a:rPr lang="en-US" sz="950" b="1" i="0" u="none" strike="noStrike" cap="none" dirty="0" smtClean="0">
                <a:solidFill>
                  <a:schemeClr val="lt1"/>
                </a:solidFill>
                <a:latin typeface="Arial"/>
                <a:ea typeface="Arial"/>
                <a:cs typeface="Arial"/>
                <a:sym typeface="Arial"/>
              </a:rPr>
              <a:t>and eastern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parts of eastern </a:t>
            </a:r>
            <a:r>
              <a:rPr lang="en-US" sz="950" b="1" i="0" u="none" strike="noStrike" cap="none" dirty="0" smtClean="0">
                <a:solidFill>
                  <a:schemeClr val="lt1"/>
                </a:solidFill>
                <a:latin typeface="Arial"/>
                <a:ea typeface="Arial"/>
                <a:cs typeface="Arial"/>
                <a:sym typeface="Arial"/>
              </a:rPr>
              <a:t>and southern Senegal</a:t>
            </a:r>
            <a:r>
              <a:rPr lang="en-US" sz="950" b="1" i="0" u="none" strike="noStrike" cap="none" dirty="0" smtClean="0">
                <a:solidFill>
                  <a:schemeClr val="lt1"/>
                </a:solidFill>
                <a:latin typeface="Arial"/>
                <a:ea typeface="Arial"/>
                <a:cs typeface="Arial"/>
                <a:sym typeface="Arial"/>
              </a:rPr>
              <a:t>, much of Guinea, Sierra Leone, Liberia, Cote d’Ivoire, </a:t>
            </a:r>
            <a:r>
              <a:rPr lang="LID8192" sz="950" b="1" i="0" u="none" strike="noStrike" cap="none" dirty="0" smtClean="0">
                <a:solidFill>
                  <a:schemeClr val="lt1"/>
                </a:solidFill>
                <a:latin typeface="Arial"/>
                <a:ea typeface="Arial"/>
                <a:cs typeface="Arial"/>
                <a:sym typeface="Arial"/>
              </a:rPr>
              <a:t>southwestern Mali, </a:t>
            </a:r>
            <a:r>
              <a:rPr lang="en-US" sz="950" b="1" i="0" u="none" strike="noStrike" cap="none" dirty="0" smtClean="0">
                <a:solidFill>
                  <a:schemeClr val="lt1"/>
                </a:solidFill>
                <a:latin typeface="Arial"/>
                <a:ea typeface="Arial"/>
                <a:cs typeface="Arial"/>
                <a:sym typeface="Arial"/>
              </a:rPr>
              <a:t>western Burkina Faso, </a:t>
            </a:r>
            <a:r>
              <a:rPr lang="en-US" sz="950" b="1" i="0" u="none" strike="noStrike" cap="none" dirty="0" smtClean="0">
                <a:solidFill>
                  <a:schemeClr val="lt1"/>
                </a:solidFill>
                <a:latin typeface="Arial"/>
                <a:ea typeface="Arial"/>
                <a:cs typeface="Arial"/>
                <a:sym typeface="Arial"/>
              </a:rPr>
              <a:t>central </a:t>
            </a:r>
            <a:r>
              <a:rPr lang="en-US" sz="950" b="1" dirty="0" smtClean="0">
                <a:solidFill>
                  <a:schemeClr val="lt1"/>
                </a:solidFill>
              </a:rPr>
              <a:t>and southern </a:t>
            </a:r>
            <a:r>
              <a:rPr lang="en-US" sz="950" b="1" i="0" u="none" strike="noStrike" cap="none" dirty="0" smtClean="0">
                <a:solidFill>
                  <a:schemeClr val="lt1"/>
                </a:solidFill>
                <a:latin typeface="Arial"/>
                <a:ea typeface="Arial"/>
                <a:cs typeface="Arial"/>
                <a:sym typeface="Arial"/>
              </a:rPr>
              <a:t>Ghana</a:t>
            </a:r>
            <a:r>
              <a:rPr lang="en-US" sz="950" b="1" i="0" u="none" strike="noStrike" cap="none" dirty="0" smtClean="0">
                <a:solidFill>
                  <a:schemeClr val="lt1"/>
                </a:solidFill>
                <a:latin typeface="Arial"/>
                <a:ea typeface="Arial"/>
                <a:cs typeface="Arial"/>
                <a:sym typeface="Arial"/>
              </a:rPr>
              <a:t>, Togo,</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Benin, and western and northern Nigeria. Below-average rainfall was observed over parts of eastern Burkina Faso</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north</a:t>
            </a:r>
            <a:r>
              <a:rPr lang="en-US" sz="950" b="1" i="0" u="none" strike="noStrike" cap="none" dirty="0" smtClean="0">
                <a:solidFill>
                  <a:schemeClr val="lt1"/>
                </a:solidFill>
                <a:latin typeface="Arial"/>
                <a:ea typeface="Arial"/>
                <a:cs typeface="Arial"/>
                <a:sym typeface="Arial"/>
              </a:rPr>
              <a:t>w</a:t>
            </a:r>
            <a:r>
              <a:rPr lang="LID8192" sz="950" b="1" i="0" u="none" strike="noStrike" cap="none" dirty="0" smtClean="0">
                <a:solidFill>
                  <a:schemeClr val="lt1"/>
                </a:solidFill>
                <a:latin typeface="Arial"/>
                <a:ea typeface="Arial"/>
                <a:cs typeface="Arial"/>
                <a:sym typeface="Arial"/>
              </a:rPr>
              <a:t>e</a:t>
            </a:r>
            <a:r>
              <a:rPr lang="en-US" sz="950" b="1" i="0" u="none" strike="noStrike" cap="none" dirty="0" err="1" smtClean="0">
                <a:solidFill>
                  <a:schemeClr val="lt1"/>
                </a:solidFill>
                <a:latin typeface="Arial"/>
                <a:ea typeface="Arial"/>
                <a:cs typeface="Arial"/>
                <a:sym typeface="Arial"/>
              </a:rPr>
              <a:t>ste</a:t>
            </a:r>
            <a:r>
              <a:rPr lang="LID8192" sz="950" b="1" i="0" u="none" strike="noStrike" cap="none" dirty="0" smtClean="0">
                <a:solidFill>
                  <a:schemeClr val="lt1"/>
                </a:solidFill>
                <a:latin typeface="Arial"/>
                <a:ea typeface="Arial"/>
                <a:cs typeface="Arial"/>
                <a:sym typeface="Arial"/>
              </a:rPr>
              <a:t>rn </a:t>
            </a:r>
            <a:r>
              <a:rPr lang="LID8192"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144888"/>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southern Sudan, central </a:t>
            </a:r>
            <a:r>
              <a:rPr lang="en-US" sz="950" b="1" i="0" u="none" strike="noStrike" cap="none" dirty="0" smtClean="0">
                <a:solidFill>
                  <a:schemeClr val="lt1"/>
                </a:solidFill>
                <a:latin typeface="Arial"/>
                <a:ea typeface="Arial"/>
                <a:cs typeface="Arial"/>
                <a:sym typeface="Arial"/>
              </a:rPr>
              <a:t>and northern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Eritrea, Djibouti</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parts of South Sudan and 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southeastern South Sudan, southwestern Ethiopia and pockets of Kenya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t>
            </a:r>
            <a:r>
              <a:rPr lang="LID8192" sz="950" b="1" i="0" u="none" strike="noStrike" cap="none" dirty="0" smtClean="0">
                <a:solidFill>
                  <a:schemeClr val="lt1"/>
                </a:solidFill>
                <a:latin typeface="Arial"/>
                <a:ea typeface="Arial"/>
                <a:cs typeface="Arial"/>
                <a:sym typeface="Arial"/>
              </a:rPr>
              <a:t>portion of South Africa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parts of Cameroon, eastern </a:t>
            </a:r>
            <a:r>
              <a:rPr lang="en-US" sz="950" b="1" i="0" u="none" strike="noStrike" cap="none" dirty="0" smtClean="0">
                <a:solidFill>
                  <a:schemeClr val="lt1"/>
                </a:solidFill>
                <a:latin typeface="Arial"/>
                <a:ea typeface="Arial"/>
                <a:cs typeface="Arial"/>
                <a:sym typeface="Arial"/>
              </a:rPr>
              <a:t>Gabon, </a:t>
            </a:r>
            <a:r>
              <a:rPr lang="en-US" sz="950" b="1" dirty="0" smtClean="0">
                <a:solidFill>
                  <a:schemeClr val="lt1"/>
                </a:solidFill>
              </a:rPr>
              <a:t>southern and northern Congo, </a:t>
            </a:r>
            <a:r>
              <a:rPr lang="LID8192" sz="950" b="1" dirty="0" smtClean="0">
                <a:solidFill>
                  <a:schemeClr val="lt1"/>
                </a:solidFill>
              </a:rPr>
              <a:t>parts of </a:t>
            </a:r>
            <a:r>
              <a:rPr lang="en-US" sz="950" b="1" dirty="0" smtClean="0">
                <a:solidFill>
                  <a:schemeClr val="lt1"/>
                </a:solidFill>
              </a:rPr>
              <a:t>CAR and </a:t>
            </a:r>
            <a:r>
              <a:rPr lang="en-US" sz="950" b="1" dirty="0" smtClean="0">
                <a:solidFill>
                  <a:schemeClr val="lt1"/>
                </a:solidFill>
              </a:rPr>
              <a:t>DRC</a:t>
            </a:r>
            <a:r>
              <a:rPr lang="en-US" sz="950" b="1" i="0" u="none" strike="noStrike" cap="none" dirty="0" smtClean="0">
                <a:solidFill>
                  <a:schemeClr val="lt1"/>
                </a:solidFill>
                <a:latin typeface="Arial"/>
                <a:ea typeface="Arial"/>
                <a:cs typeface="Arial"/>
                <a:sym typeface="Arial"/>
              </a:rPr>
              <a:t>. Below-average rainfall was observed over </a:t>
            </a:r>
            <a:r>
              <a:rPr lang="en-US" sz="950" b="1" i="0" u="none" strike="noStrike" cap="none" dirty="0" smtClean="0">
                <a:solidFill>
                  <a:schemeClr val="lt1"/>
                </a:solidFill>
                <a:latin typeface="Arial"/>
                <a:ea typeface="Arial"/>
                <a:cs typeface="Arial"/>
                <a:sym typeface="Arial"/>
              </a:rPr>
              <a:t>pockets of central Cameroon, Equatorial </a:t>
            </a:r>
            <a:r>
              <a:rPr lang="en-US" sz="950" b="1" i="0" u="none" strike="noStrike" cap="none" dirty="0" smtClean="0">
                <a:solidFill>
                  <a:schemeClr val="lt1"/>
                </a:solidFill>
                <a:latin typeface="Arial"/>
                <a:ea typeface="Arial"/>
                <a:cs typeface="Arial"/>
                <a:sym typeface="Arial"/>
              </a:rPr>
              <a:t>Guinea, western Gabon, </a:t>
            </a:r>
            <a:r>
              <a:rPr lang="en-US" sz="950" b="1" i="0" u="none" strike="noStrike" cap="none" dirty="0" smtClean="0">
                <a:solidFill>
                  <a:schemeClr val="lt1"/>
                </a:solidFill>
                <a:latin typeface="Arial"/>
                <a:ea typeface="Arial"/>
                <a:cs typeface="Arial"/>
                <a:sym typeface="Arial"/>
              </a:rPr>
              <a:t>pockets of central </a:t>
            </a:r>
            <a:r>
              <a:rPr lang="en-US" sz="950" b="1" i="0" u="none" strike="noStrike" cap="none" dirty="0" smtClean="0">
                <a:solidFill>
                  <a:schemeClr val="lt1"/>
                </a:solidFill>
                <a:latin typeface="Arial"/>
                <a:ea typeface="Arial"/>
                <a:cs typeface="Arial"/>
                <a:sym typeface="Arial"/>
              </a:rPr>
              <a:t>and northern DRC, and </a:t>
            </a:r>
            <a:r>
              <a:rPr lang="en-US" sz="950" b="1" i="0" u="none" strike="noStrike" cap="none" dirty="0" smtClean="0">
                <a:solidFill>
                  <a:schemeClr val="lt1"/>
                </a:solidFill>
                <a:latin typeface="Arial"/>
                <a:ea typeface="Arial"/>
                <a:cs typeface="Arial"/>
                <a:sym typeface="Arial"/>
              </a:rPr>
              <a:t>parts of central 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southern and eastern </a:t>
            </a:r>
            <a:r>
              <a:rPr lang="en-US" sz="950" b="1" i="0" u="none" strike="noStrike" cap="none" dirty="0" smtClean="0">
                <a:solidFill>
                  <a:schemeClr val="lt1"/>
                </a:solidFill>
                <a:latin typeface="Arial"/>
                <a:ea typeface="Arial"/>
                <a:cs typeface="Arial"/>
                <a:sym typeface="Arial"/>
              </a:rPr>
              <a:t>Senegal, much of Guinea, </a:t>
            </a:r>
            <a:r>
              <a:rPr lang="LID8192" sz="950" b="1" i="0" u="none" strike="noStrike" cap="none" dirty="0" smtClean="0">
                <a:solidFill>
                  <a:schemeClr val="lt1"/>
                </a:solidFill>
                <a:latin typeface="Arial"/>
                <a:ea typeface="Arial"/>
                <a:cs typeface="Arial"/>
                <a:sym typeface="Arial"/>
              </a:rPr>
              <a:t>south</a:t>
            </a:r>
            <a:r>
              <a:rPr lang="en-US" sz="950" b="1" i="0" u="none" strike="noStrike" cap="none" dirty="0" smtClean="0">
                <a:solidFill>
                  <a:schemeClr val="lt1"/>
                </a:solidFill>
                <a:latin typeface="Arial"/>
                <a:ea typeface="Arial"/>
                <a:cs typeface="Arial"/>
                <a:sym typeface="Arial"/>
              </a:rPr>
              <a:t>eastern</a:t>
            </a:r>
            <a:r>
              <a:rPr lang="LID8192"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Mali, Sierra Leone, </a:t>
            </a:r>
            <a:r>
              <a:rPr lang="en-US" sz="950" b="1" i="0" u="none" strike="noStrike" cap="none" dirty="0" smtClean="0">
                <a:solidFill>
                  <a:schemeClr val="lt1"/>
                </a:solidFill>
                <a:latin typeface="Arial"/>
                <a:ea typeface="Arial"/>
                <a:cs typeface="Arial"/>
                <a:sym typeface="Arial"/>
              </a:rPr>
              <a:t>eastern Liberia, southern Cote </a:t>
            </a:r>
            <a:r>
              <a:rPr lang="en-US" sz="950" b="1" i="0" u="none" strike="noStrike" cap="none" dirty="0" smtClean="0">
                <a:solidFill>
                  <a:schemeClr val="lt1"/>
                </a:solidFill>
                <a:latin typeface="Arial"/>
                <a:ea typeface="Arial"/>
                <a:cs typeface="Arial"/>
                <a:sym typeface="Arial"/>
              </a:rPr>
              <a:t>d’Ivoire, western Burkina Faso, </a:t>
            </a:r>
            <a:r>
              <a:rPr lang="en-US" sz="950" b="1" i="0" u="none" strike="noStrike" cap="none" dirty="0" smtClean="0">
                <a:solidFill>
                  <a:schemeClr val="lt1"/>
                </a:solidFill>
                <a:latin typeface="Arial"/>
                <a:ea typeface="Arial"/>
                <a:cs typeface="Arial"/>
                <a:sym typeface="Arial"/>
              </a:rPr>
              <a:t>southern Ghana, and central and southern and central </a:t>
            </a:r>
            <a:r>
              <a:rPr lang="en-US" sz="950" b="1" i="0" u="none" strike="noStrike" cap="none" dirty="0" smtClean="0">
                <a:solidFill>
                  <a:schemeClr val="lt1"/>
                </a:solidFill>
                <a:latin typeface="Arial"/>
                <a:ea typeface="Arial"/>
                <a:cs typeface="Arial"/>
                <a:sym typeface="Arial"/>
              </a:rPr>
              <a:t>Nigeria, </a:t>
            </a:r>
            <a:r>
              <a:rPr lang="en-US" sz="950" b="1" i="0" u="none" strike="noStrike" cap="none" dirty="0" smtClean="0">
                <a:solidFill>
                  <a:schemeClr val="lt1"/>
                </a:solidFill>
                <a:latin typeface="Arial"/>
                <a:ea typeface="Arial"/>
                <a:cs typeface="Arial"/>
                <a:sym typeface="Arial"/>
              </a:rPr>
              <a:t>and southeastern </a:t>
            </a:r>
            <a:r>
              <a:rPr lang="en-US" sz="950" b="1" i="0" u="none" strike="noStrike" cap="none" dirty="0" smtClean="0">
                <a:solidFill>
                  <a:schemeClr val="lt1"/>
                </a:solidFill>
                <a:latin typeface="Arial"/>
                <a:ea typeface="Arial"/>
                <a:cs typeface="Arial"/>
                <a:sym typeface="Arial"/>
              </a:rPr>
              <a:t>Niger. Below-average rainfall was observed over </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Liberia, eastern Burkina Faso,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Togo, </a:t>
            </a:r>
            <a:r>
              <a:rPr lang="en-US" sz="950" b="1" i="0" u="none" strike="noStrike" cap="none" dirty="0" smtClean="0">
                <a:solidFill>
                  <a:schemeClr val="lt1"/>
                </a:solidFill>
                <a:latin typeface="Arial"/>
                <a:ea typeface="Arial"/>
                <a:cs typeface="Arial"/>
                <a:sym typeface="Arial"/>
              </a:rPr>
              <a:t>southern Benin, and parts of eastern </a:t>
            </a:r>
            <a:r>
              <a:rPr lang="en-US" sz="950" b="1" i="0" u="none" strike="noStrike" cap="none" dirty="0" smtClean="0">
                <a:solidFill>
                  <a:schemeClr val="lt1"/>
                </a:solidFill>
                <a:latin typeface="Arial"/>
                <a:ea typeface="Arial"/>
                <a:cs typeface="Arial"/>
                <a:sym typeface="Arial"/>
              </a:rPr>
              <a:t>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southern and eastern Sudan, pockets of Ethiopia</a:t>
            </a:r>
            <a:r>
              <a:rPr lang="en-US" sz="1000" b="1" dirty="0" smtClean="0">
                <a:solidFill>
                  <a:schemeClr val="lt1"/>
                </a:solidFill>
              </a:rPr>
              <a:t>, </a:t>
            </a:r>
            <a:r>
              <a:rPr lang="en-US" sz="1000" b="1" dirty="0" smtClean="0">
                <a:solidFill>
                  <a:schemeClr val="lt1"/>
                </a:solidFill>
              </a:rPr>
              <a:t>and portions of South Sudan</a:t>
            </a:r>
            <a:r>
              <a:rPr lang="en-US" sz="1000" b="1" dirty="0">
                <a:solidFill>
                  <a:schemeClr val="lt1"/>
                </a:solidFill>
              </a:rPr>
              <a:t> </a:t>
            </a:r>
            <a:r>
              <a:rPr lang="en-US" sz="1000" b="1" dirty="0" smtClean="0">
                <a:solidFill>
                  <a:schemeClr val="lt1"/>
                </a:solidFill>
              </a:rPr>
              <a:t>and</a:t>
            </a:r>
            <a:r>
              <a:rPr lang="en-US" sz="1000" b="1" dirty="0" smtClean="0">
                <a:solidFill>
                  <a:schemeClr val="lt1"/>
                </a:solidFill>
              </a:rPr>
              <a:t> Uganda. </a:t>
            </a:r>
            <a:r>
              <a:rPr lang="en-US" sz="1000" b="1" dirty="0">
                <a:solidFill>
                  <a:schemeClr val="lt1"/>
                </a:solidFill>
              </a:rPr>
              <a:t>In Central Africa, rainfall was above-average over </a:t>
            </a:r>
            <a:r>
              <a:rPr lang="en-US" sz="1000" b="1" dirty="0" smtClean="0">
                <a:solidFill>
                  <a:schemeClr val="lt1"/>
                </a:solidFill>
              </a:rPr>
              <a:t>western and northern Cameroon, northern </a:t>
            </a:r>
            <a:r>
              <a:rPr lang="en-US" sz="1000" b="1" dirty="0" smtClean="0">
                <a:solidFill>
                  <a:schemeClr val="lt1"/>
                </a:solidFill>
              </a:rPr>
              <a:t>Congo, </a:t>
            </a:r>
            <a:r>
              <a:rPr lang="en-US" sz="1000" b="1" dirty="0" smtClean="0">
                <a:solidFill>
                  <a:schemeClr val="lt1"/>
                </a:solidFill>
              </a:rPr>
              <a:t>western CAR, and parts of central and northern DRC</a:t>
            </a:r>
            <a:r>
              <a:rPr lang="en-US" sz="1000" b="1" dirty="0" smtClean="0">
                <a:solidFill>
                  <a:schemeClr val="lt1"/>
                </a:solidFill>
              </a:rPr>
              <a:t>. </a:t>
            </a:r>
            <a:r>
              <a:rPr lang="en-US" sz="1000" b="1" dirty="0">
                <a:solidFill>
                  <a:schemeClr val="lt1"/>
                </a:solidFill>
              </a:rPr>
              <a:t>Below-average rainfall was observed over </a:t>
            </a:r>
            <a:r>
              <a:rPr lang="en-US" sz="1000" b="1" dirty="0" smtClean="0">
                <a:solidFill>
                  <a:schemeClr val="lt1"/>
                </a:solidFill>
              </a:rPr>
              <a:t>pockets of</a:t>
            </a:r>
            <a:r>
              <a:rPr lang="LID8192" sz="1000" b="1" dirty="0" smtClean="0">
                <a:solidFill>
                  <a:schemeClr val="lt1"/>
                </a:solidFill>
              </a:rPr>
              <a:t> </a:t>
            </a:r>
            <a:r>
              <a:rPr lang="en-US" sz="1000" b="1" dirty="0" smtClean="0">
                <a:solidFill>
                  <a:schemeClr val="lt1"/>
                </a:solidFill>
              </a:rPr>
              <a:t>central Cameroon, central Congo, and eastern CAR. </a:t>
            </a:r>
            <a:r>
              <a:rPr lang="en-US" sz="1000" b="1" dirty="0" smtClean="0">
                <a:solidFill>
                  <a:schemeClr val="lt1"/>
                </a:solidFill>
              </a:rPr>
              <a:t>In </a:t>
            </a:r>
            <a:r>
              <a:rPr lang="en-US" sz="1000" b="1" dirty="0">
                <a:solidFill>
                  <a:schemeClr val="lt1"/>
                </a:solidFill>
              </a:rPr>
              <a:t>West Africa, above-average rainfall was observed over </a:t>
            </a:r>
            <a:r>
              <a:rPr lang="en-US" sz="1000" b="1" dirty="0" smtClean="0">
                <a:solidFill>
                  <a:schemeClr val="lt1"/>
                </a:solidFill>
              </a:rPr>
              <a:t>western Guinea, Sierra Leone, eastern Liberia, Cote d’Ivoire, western and northern Burkina Faso, southern Ghana, southeastern Mali, northern </a:t>
            </a:r>
            <a:r>
              <a:rPr lang="en-US" sz="1000" b="1" dirty="0" smtClean="0">
                <a:solidFill>
                  <a:schemeClr val="lt1"/>
                </a:solidFill>
              </a:rPr>
              <a:t>B</a:t>
            </a:r>
            <a:r>
              <a:rPr lang="en-US" sz="1000" b="1" dirty="0" smtClean="0">
                <a:solidFill>
                  <a:schemeClr val="lt1"/>
                </a:solidFill>
              </a:rPr>
              <a:t>enin, and central and southern Nigeria. </a:t>
            </a:r>
            <a:r>
              <a:rPr lang="en-US" sz="1000" b="1" dirty="0" smtClean="0">
                <a:solidFill>
                  <a:schemeClr val="lt1"/>
                </a:solidFill>
              </a:rPr>
              <a:t>Rainfall was below-average over </a:t>
            </a:r>
            <a:r>
              <a:rPr lang="en-US" sz="1000" b="1" dirty="0" smtClean="0">
                <a:solidFill>
                  <a:schemeClr val="lt1"/>
                </a:solidFill>
              </a:rPr>
              <a:t>western Mali, parts of eastern Guinea, eastern Burkina Faso, southern Benin and parts of northern and eastern Nigeria.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lower-level convergence between westerlies and easterlies in the Gulf of Guinea </a:t>
            </a:r>
            <a:r>
              <a:rPr lang="en-US" sz="1200" b="1" dirty="0" smtClean="0">
                <a:solidFill>
                  <a:schemeClr val="lt1"/>
                </a:solidFill>
              </a:rPr>
              <a:t>may </a:t>
            </a:r>
            <a:r>
              <a:rPr lang="en-US" sz="1200" b="1" dirty="0" smtClean="0">
                <a:solidFill>
                  <a:schemeClr val="lt1"/>
                </a:solidFill>
              </a:rPr>
              <a:t>have contributed to the observed above-average rainfall in the </a:t>
            </a:r>
            <a:r>
              <a:rPr lang="en-US" sz="1200" b="1" dirty="0" smtClean="0">
                <a:solidFill>
                  <a:schemeClr val="lt1"/>
                </a:solidFill>
              </a:rPr>
              <a:t>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rot="21250271">
            <a:off x="589641" y="2972183"/>
            <a:ext cx="1887949" cy="51449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a:t>
            </a:r>
            <a:r>
              <a:rPr lang="en-US" sz="1200" b="1" dirty="0" smtClean="0">
                <a:solidFill>
                  <a:schemeClr val="lt1"/>
                </a:solidFill>
              </a:rPr>
              <a:t>oderate </a:t>
            </a:r>
            <a:r>
              <a:rPr lang="en-US" sz="1200" b="1" dirty="0">
                <a:solidFill>
                  <a:schemeClr val="lt1"/>
                </a:solidFill>
              </a:rPr>
              <a:t>to local heavy rainfall sustained moisture surpluses over parts of </a:t>
            </a:r>
            <a:r>
              <a:rPr lang="en-US" sz="1200" b="1" dirty="0" smtClean="0">
                <a:solidFill>
                  <a:schemeClr val="lt1"/>
                </a:solidFill>
              </a:rPr>
              <a:t>Guinea (bottom left) and Ethiopia </a:t>
            </a:r>
            <a:r>
              <a:rPr lang="en-US" sz="1200" b="1" dirty="0">
                <a:solidFill>
                  <a:schemeClr val="lt1"/>
                </a:solidFill>
              </a:rPr>
              <a:t>(top right</a:t>
            </a:r>
            <a:r>
              <a:rPr lang="en-US" sz="1200" b="1" dirty="0" smtClean="0">
                <a:solidFill>
                  <a:schemeClr val="lt1"/>
                </a:solidFill>
              </a:rPr>
              <a:t>). Seasonal total rainfall remained below-average </a:t>
            </a:r>
            <a:r>
              <a:rPr lang="en-US" sz="1200" b="1" dirty="0" smtClean="0">
                <a:solidFill>
                  <a:schemeClr val="lt1"/>
                </a:solidFill>
              </a:rPr>
              <a:t>over </a:t>
            </a:r>
            <a:r>
              <a:rPr lang="en-US" sz="1200" b="1" dirty="0" smtClean="0">
                <a:solidFill>
                  <a:schemeClr val="lt1"/>
                </a:solidFill>
              </a:rPr>
              <a:t>parts of </a:t>
            </a:r>
            <a:r>
              <a:rPr lang="en-US" sz="1200" b="1" dirty="0" smtClean="0">
                <a:solidFill>
                  <a:schemeClr val="lt1"/>
                </a:solidFill>
              </a:rPr>
              <a:t>South </a:t>
            </a:r>
            <a:r>
              <a:rPr lang="en-US" sz="1200" b="1" dirty="0" smtClean="0">
                <a:solidFill>
                  <a:schemeClr val="lt1"/>
                </a:solidFill>
              </a:rPr>
              <a:t>Sudan (bottom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04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10 </a:t>
            </a:r>
            <a:r>
              <a:rPr lang="en-US" sz="1600" b="1" i="0" u="none" strike="noStrike" cap="none" dirty="0" smtClean="0">
                <a:solidFill>
                  <a:srgbClr val="FFFF00"/>
                </a:solidFill>
                <a:latin typeface="Arial"/>
                <a:ea typeface="Arial"/>
                <a:cs typeface="Arial"/>
                <a:sym typeface="Arial"/>
              </a:rPr>
              <a:t>July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a:t>
            </a:r>
            <a:r>
              <a:rPr lang="en-US" sz="1100" b="1" i="0" u="none" strike="noStrike" cap="none" dirty="0" smtClean="0">
                <a:solidFill>
                  <a:schemeClr val="lt1"/>
                </a:solidFill>
                <a:latin typeface="Arial"/>
                <a:ea typeface="Arial"/>
                <a:cs typeface="Arial"/>
                <a:sym typeface="Arial"/>
              </a:rPr>
              <a:t>over much of Guinea, Sierra Leone, western Liberia, central and southeastern Nigeria, Cameroon,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27 June </a:t>
            </a:r>
            <a:r>
              <a:rPr lang="en-US" sz="1600" b="1" dirty="0" smtClean="0">
                <a:solidFill>
                  <a:srgbClr val="FFFF00"/>
                </a:solidFill>
              </a:rPr>
              <a:t>–</a:t>
            </a:r>
            <a:r>
              <a:rPr lang="LID8192" sz="1600" b="1" dirty="0" smtClean="0">
                <a:solidFill>
                  <a:srgbClr val="FFFF00"/>
                </a:solidFill>
              </a:rPr>
              <a:t> </a:t>
            </a:r>
            <a:r>
              <a:rPr lang="en-US" sz="1600" b="1" dirty="0" smtClean="0">
                <a:solidFill>
                  <a:srgbClr val="FFFF00"/>
                </a:solidFill>
              </a:rPr>
              <a:t>03</a:t>
            </a:r>
            <a:r>
              <a:rPr lang="LID8192" sz="1600" b="1" dirty="0" smtClean="0">
                <a:solidFill>
                  <a:srgbClr val="FFFF00"/>
                </a:solidFill>
              </a:rPr>
              <a:t> Ju</a:t>
            </a:r>
            <a:r>
              <a:rPr lang="en-US" sz="1600" b="1" dirty="0" err="1" smtClean="0">
                <a:solidFill>
                  <a:srgbClr val="FFFF00"/>
                </a:solidFill>
              </a:rPr>
              <a:t>ly</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1939</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107</cp:revision>
  <dcterms:modified xsi:type="dcterms:W3CDTF">2023-06-26T17:03:05Z</dcterms:modified>
</cp:coreProperties>
</file>