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18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08 </a:t>
            </a:r>
            <a:r>
              <a:rPr lang="en-US" sz="2800" b="1" dirty="0" smtClean="0">
                <a:solidFill>
                  <a:schemeClr val="lt1"/>
                </a:solidFill>
              </a:rPr>
              <a:t>May</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09 </a:t>
            </a:r>
            <a:r>
              <a:rPr lang="en-US" sz="1600" b="1" dirty="0" smtClean="0">
                <a:solidFill>
                  <a:srgbClr val="FFFF00"/>
                </a:solidFill>
              </a:rPr>
              <a:t>– </a:t>
            </a:r>
            <a:r>
              <a:rPr lang="en-US" sz="1600" b="1" dirty="0" smtClean="0">
                <a:solidFill>
                  <a:srgbClr val="FFFF00"/>
                </a:solidFill>
              </a:rPr>
              <a:t>15 </a:t>
            </a:r>
            <a:r>
              <a:rPr lang="en-US" sz="1600" b="1" dirty="0" smtClean="0">
                <a:solidFill>
                  <a:srgbClr val="FFFF00"/>
                </a:solidFill>
              </a:rPr>
              <a:t>May</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rgbClr val="000000"/>
              </a:solidFill>
              <a:latin typeface="Arial"/>
              <a:ea typeface="Arial"/>
              <a:cs typeface="Arial"/>
              <a:sym typeface="Arial"/>
            </a:endParaRPr>
          </a:p>
        </p:txBody>
      </p:sp>
      <p:sp>
        <p:nvSpPr>
          <p:cNvPr id="185" name="Google Shape;185;p22"/>
          <p:cNvSpPr txBox="1"/>
          <p:nvPr/>
        </p:nvSpPr>
        <p:spPr>
          <a:xfrm>
            <a:off x="4175403" y="1480039"/>
            <a:ext cx="4819200" cy="4154943"/>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southern Mali, western Burkina Faso, northern Cote d’Ivoire, southern and southeastern portions of Nigeria, western Cameroon, southeastern Uganda, southern Kenya, northern and eastern portions of Tanzania, eastern Ethiopia, and northern and central parts of Somalia. In particular, there is above 80% chance for rainfall to be below-normal over eastern Ethiopia, and central Somalia.</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eastern and southern parts of Gabon, central Congo, western and central parts of DR Congo, southwestern South Sudan, central Ethiopia, southern South Africa and much of Lesotho and </a:t>
            </a:r>
            <a:r>
              <a:rPr lang="en-US" sz="1200" b="1" dirty="0" err="1">
                <a:solidFill>
                  <a:schemeClr val="lt1"/>
                </a:solidFill>
              </a:rPr>
              <a:t>Eswatini</a:t>
            </a:r>
            <a:r>
              <a:rPr lang="en-US" sz="1200" b="1" dirty="0">
                <a:solidFill>
                  <a:schemeClr val="lt1"/>
                </a:solidFill>
              </a:rPr>
              <a:t>. In particular, there is above 80% chance for rainfall to be above-normal over central Ethiopia and DR Congo.</a:t>
            </a:r>
          </a:p>
          <a:p>
            <a:pPr marL="457200" marR="0" lvl="0" indent="0" algn="just" rtl="0">
              <a:lnSpc>
                <a:spcPct val="100000"/>
              </a:lnSpc>
              <a:spcBef>
                <a:spcPts val="0"/>
              </a:spcBef>
              <a:spcAft>
                <a:spcPts val="0"/>
              </a:spcAft>
              <a:buNone/>
            </a:pPr>
            <a:endParaRPr sz="1200" b="1" dirty="0">
              <a:solidFill>
                <a:schemeClr val="lt1"/>
              </a:solidFill>
            </a:endParaRPr>
          </a:p>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5"/>
            <a:ext cx="3764690" cy="48719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16 </a:t>
            </a:r>
            <a:r>
              <a:rPr lang="en-US" sz="1600" b="1" dirty="0" smtClean="0">
                <a:solidFill>
                  <a:srgbClr val="FFFF00"/>
                </a:solidFill>
              </a:rPr>
              <a:t>– </a:t>
            </a:r>
            <a:r>
              <a:rPr lang="en-US" sz="1600" b="1" dirty="0" smtClean="0">
                <a:solidFill>
                  <a:srgbClr val="FFFF00"/>
                </a:solidFill>
              </a:rPr>
              <a:t>22 </a:t>
            </a:r>
            <a:r>
              <a:rPr lang="en-US" sz="1600" b="1" dirty="0" smtClean="0">
                <a:solidFill>
                  <a:srgbClr val="FFFF00"/>
                </a:solidFill>
              </a:rPr>
              <a:t>May</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96" name="Google Shape;196;p23"/>
          <p:cNvSpPr txBox="1"/>
          <p:nvPr/>
        </p:nvSpPr>
        <p:spPr>
          <a:xfrm>
            <a:off x="4260545" y="1762812"/>
            <a:ext cx="4528500" cy="3262391"/>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southeastern Liberia, southern Cote d’Ivoire and Ghana, and northern Nigeria.</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northeastern DR Congo, much of Uganda and Rwanda, western Kenya, and northern portions of Tanzania. In particular, there is above 80% chance for rainfall to be below-normal over southeastern Uganda, southwestern Kenya, northern Tanzania.</a:t>
            </a:r>
          </a:p>
          <a:p>
            <a:pPr marL="457200" marR="0" lvl="0" indent="0" algn="just" rtl="0">
              <a:lnSpc>
                <a:spcPct val="100000"/>
              </a:lnSpc>
              <a:spcBef>
                <a:spcPts val="0"/>
              </a:spcBef>
              <a:spcAft>
                <a:spcPts val="0"/>
              </a:spcAft>
              <a:buNone/>
            </a:pPr>
            <a:endParaRPr sz="1200" b="1" dirty="0">
              <a:solidFill>
                <a:schemeClr val="lt1"/>
              </a:solidFill>
            </a:endParaRPr>
          </a:p>
          <a:p>
            <a:pPr marL="457200" marR="0" lvl="0" indent="0" algn="just" rtl="0">
              <a:lnSpc>
                <a:spcPct val="100000"/>
              </a:lnSpc>
              <a:spcBef>
                <a:spcPts val="0"/>
              </a:spcBef>
              <a:spcAft>
                <a:spcPts val="0"/>
              </a:spcAft>
              <a:buNone/>
            </a:pPr>
            <a:endParaRPr dirty="0"/>
          </a:p>
          <a:p>
            <a:pPr marL="457200" marR="0" lvl="0" indent="-228600" algn="just" rtl="0">
              <a:lnSpc>
                <a:spcPct val="100000"/>
              </a:lnSpc>
              <a:spcBef>
                <a:spcPts val="0"/>
              </a:spcBef>
              <a:spcAft>
                <a:spcPts val="0"/>
              </a:spcAft>
              <a:buClr>
                <a:schemeClr val="lt1"/>
              </a:buClr>
              <a:buSzPts val="1200"/>
              <a:buFont typeface="Arial"/>
              <a:buNone/>
            </a:pPr>
            <a:endParaRPr sz="1200" b="1" i="0" u="none" strike="noStrike" cap="none" dirty="0">
              <a:solidFill>
                <a:schemeClr val="lt1"/>
              </a:solidFill>
              <a:latin typeface="Arial"/>
              <a:ea typeface="Arial"/>
              <a:cs typeface="Arial"/>
              <a:sym typeface="Arial"/>
            </a:endParaRPr>
          </a:p>
        </p:txBody>
      </p:sp>
      <p:pic>
        <p:nvPicPr>
          <p:cNvPr id="197" name="Google Shape;197;p23"/>
          <p:cNvPicPr preferRelativeResize="0"/>
          <p:nvPr/>
        </p:nvPicPr>
        <p:blipFill>
          <a:blip r:embed="rId3">
            <a:extLst>
              <a:ext uri="{28A0092B-C50C-407E-A947-70E740481C1C}">
                <a14:useLocalDpi xmlns:a14="http://schemas.microsoft.com/office/drawing/2010/main" val="0"/>
              </a:ext>
            </a:extLst>
          </a:blip>
          <a:stretch>
            <a:fillRect/>
          </a:stretch>
        </p:blipFill>
        <p:spPr>
          <a:xfrm>
            <a:off x="197655" y="1533050"/>
            <a:ext cx="3705355" cy="47951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lvl="0" indent="-285750" algn="just">
              <a:lnSpc>
                <a:spcPct val="90000"/>
              </a:lnSpc>
              <a:spcBef>
                <a:spcPts val="0"/>
              </a:spcBef>
              <a:buClr>
                <a:schemeClr val="lt1"/>
              </a:buClr>
              <a:buSzPts val="900"/>
              <a:buFont typeface="Arial"/>
              <a:buChar char="•"/>
            </a:pPr>
            <a:r>
              <a:rPr lang="en-US" sz="1200" b="1" dirty="0">
                <a:solidFill>
                  <a:schemeClr val="lt1"/>
                </a:solidFill>
                <a:latin typeface="Arial"/>
                <a:ea typeface="Arial"/>
                <a:cs typeface="Arial"/>
                <a:sym typeface="Arial"/>
              </a:rPr>
              <a:t>Over the past 30 days, in East Africa, above-average rainfall was observed over much Ethiopia, Djibouti, many parts of Somalia, pockets of Eritrea, Kenya, southern Uganda, many parts Tanzania, Burundi, Rwanda, and northern and eastern South Sudan. Rainfall was below-average over the southern portion of South Sudan, pockets of southeastern Ethiopia and central Somalia and central Tanzania. In southern Africa, above-average rainfall was observed over parts of western and northern Angola, northeastern Zambia, northern Mozambique and eastern Madagascar. Below-average rainfall was observed over southern Angola, southern and western Zambia, much of Namibia, Botswana, Zimbabwe, South Africa, Lesotho, </a:t>
            </a:r>
            <a:r>
              <a:rPr lang="en-US" sz="1200" b="1" dirty="0" err="1">
                <a:solidFill>
                  <a:schemeClr val="lt1"/>
                </a:solidFill>
                <a:latin typeface="Arial"/>
                <a:ea typeface="Arial"/>
                <a:cs typeface="Arial"/>
                <a:sym typeface="Arial"/>
              </a:rPr>
              <a:t>Eswatini</a:t>
            </a:r>
            <a:r>
              <a:rPr lang="en-US" sz="1200" b="1" dirty="0">
                <a:solidFill>
                  <a:schemeClr val="lt1"/>
                </a:solidFill>
                <a:latin typeface="Arial"/>
                <a:ea typeface="Arial"/>
                <a:cs typeface="Arial"/>
                <a:sym typeface="Arial"/>
              </a:rPr>
              <a:t>, and central and southern Mozambique and western Madagascar. In Central Africa, rainfall was above-average over pockets of Cameroon, western and central CAR, the far southern and northern Congo, and many parts of DRC. Below-average rainfall was observed over southwestern Cameroon, Gabon, parts of western and northern DRC, and eastern CAR. In West Africa, rainfall was above-average over parts of Guinea and Liberia, southeastern Cote d’Ivoire, Ghana, Togo, Benin and western and northern Nigeria. Below-average rainfall was observed over western and central Cote d’Ivoire and southeastern Nigeria.</a:t>
            </a:r>
          </a:p>
          <a:p>
            <a:pPr marL="158750" lvl="0" indent="0" algn="just" rtl="0">
              <a:lnSpc>
                <a:spcPct val="100000"/>
              </a:lnSpc>
              <a:spcBef>
                <a:spcPts val="0"/>
              </a:spcBef>
              <a:spcAft>
                <a:spcPts val="0"/>
              </a:spcAft>
              <a:buClr>
                <a:schemeClr val="lt1"/>
              </a:buClr>
              <a:buSzPts val="1100"/>
              <a:buNone/>
            </a:pPr>
            <a:endParaRPr sz="1200" b="1" dirty="0" smtClean="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During the past 7 days, in East Africa, rainfall was above-average over much of Ethiopia, northern Somalia, Rwanda, Burundi and western Tanzania. Below-average rainfall was observed over much of South Sudan, northern Uganda, central and eastern Kenya and southern Somalia. In Central Africa, rainfall was above-average over parts of central CAR, and parts of central and eastern DRC. Below-average rainfall was observed over much of Cameroon, Equatorial Guinea, Gabon, Congo, the far eastern CAR, and parts of western DRC. In West Africa, above-average rainfall was observed over parts of Guinea, parts of Burkina Faso, and pockets of Ghana and western Nigeria. Below average rainfall was observed over parts of Liberia, southern and western Cote d’Ivoire, central Ghana and many parts of Nigeria. </a:t>
            </a:r>
          </a:p>
          <a:p>
            <a:pPr lvl="0" indent="-285750" algn="just">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The Week-1 outlook calls for below-normal rainfall over southern Mali, western Burkina Faso, northern Cote d’Ivoire, southern and southeastern portions of Nigeria, western Cameroon, southeastern Uganda, southern Kenya, northern and eastern portions of Tanzania, eastern Ethiopia, and northern and central parts of Somalia. In contrast, there is an increased chance for above-normal rainfall over eastern and southern parts of Gabon, central Congo, western and central parts of DR Congo, southwestern South Sudan, central Ethiopia, and coastal South Africa. The Week-2 outlook suggests above-normal rainfall over southeastern Liberia, southern Cote d’Ivoire and Ghana, and northern Nigeria. In contrast, northeastern DR Congo, much of Uganda and Rwanda, western Kenya, and northern portions of Tanzania. In particular, there is above 80% chance for rainfall to be below-normal over southeastern Uganda, southwestern Kenya, northern Tanzania</a:t>
            </a:r>
            <a:r>
              <a:rPr lang="en-US" sz="1200" b="1" dirty="0" smtClean="0">
                <a:solidFill>
                  <a:schemeClr val="lt1"/>
                </a:solidFill>
                <a:latin typeface="Arial"/>
                <a:ea typeface="Arial"/>
                <a:cs typeface="Arial"/>
                <a:sym typeface="Arial"/>
              </a:rPr>
              <a:t>.</a:t>
            </a:r>
            <a:endParaRPr lang="en-US" sz="1200" b="1" dirty="0">
              <a:solidFill>
                <a:schemeClr val="lt1"/>
              </a:solidFill>
              <a:latin typeface="Arial"/>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512600" y="1626196"/>
            <a:ext cx="8074194" cy="5047536"/>
          </a:xfrm>
          <a:prstGeom prst="rect">
            <a:avLst/>
          </a:prstGeom>
        </p:spPr>
        <p:txBody>
          <a:bodyPr wrap="square">
            <a:spAutoFit/>
          </a:bodyPr>
          <a:lstStyle/>
          <a:p>
            <a:pPr marL="457200" indent="-285750" algn="just">
              <a:buClr>
                <a:schemeClr val="lt1"/>
              </a:buClr>
              <a:buSzPts val="900"/>
              <a:buFont typeface="Arial"/>
              <a:buChar char="•"/>
            </a:pPr>
            <a:r>
              <a:rPr lang="en-US" b="1" dirty="0">
                <a:solidFill>
                  <a:schemeClr val="lt1"/>
                </a:solidFill>
              </a:rPr>
              <a:t>During the past 7 days, in East Africa, rainfall was above-average over much of Ethiopia, northern Somalia, Rwanda, Burundi and western Tanzania. Below-average rainfall was observed over much of South Sudan, northern Uganda, central and eastern Kenya and southern Somalia. In Central Africa, rainfall was above-average over parts of central CAR, and parts of central and eastern DRC. Below-average rainfall was observed over much of Cameroon, Equatorial Guinea, Gabon, Congo, the far eastern CAR, and parts of western DRC. In West Africa, above-average rainfall was observed over parts of Guinea, parts of Burkina Faso, and pockets of Ghana and western Nigeria. Below average rainfall was observed over parts of Liberia, southern and western Cote d’Ivoire, central Ghana and many parts of Nigeria. </a:t>
            </a:r>
          </a:p>
          <a:p>
            <a:pPr marL="457200" indent="-285750" algn="just">
              <a:buClr>
                <a:schemeClr val="lt1"/>
              </a:buClr>
              <a:buSzPts val="900"/>
              <a:buFont typeface="Arial"/>
              <a:buChar char="•"/>
            </a:pPr>
            <a:endParaRPr lang="en-US" b="1" dirty="0">
              <a:solidFill>
                <a:schemeClr val="lt1"/>
              </a:solidFill>
            </a:endParaRPr>
          </a:p>
          <a:p>
            <a:pPr marL="457200" indent="-285750" algn="just">
              <a:buClr>
                <a:schemeClr val="lt1"/>
              </a:buClr>
              <a:buSzPts val="900"/>
              <a:buFont typeface="Arial"/>
              <a:buChar char="•"/>
            </a:pPr>
            <a:r>
              <a:rPr lang="en-US" b="1" dirty="0">
                <a:solidFill>
                  <a:schemeClr val="lt1"/>
                </a:solidFill>
              </a:rPr>
              <a:t>The Week-1 outlook calls for below-normal rainfall over southern Mali, western Burkina Faso, northern Cote d’Ivoire, southern and southeastern portions of Nigeria, western Cameroon, southeastern Uganda, southern Kenya, northern and eastern portions of Tanzania, eastern Ethiopia, and northern and central parts of Somalia. In contrast, there is an increased chance for above-normal rainfall over eastern and southern parts of Gabon, central Congo, western and central parts of DR Congo, southwestern South Sudan, central Ethiopia, </a:t>
            </a:r>
            <a:r>
              <a:rPr lang="en-US" b="1" dirty="0" smtClean="0">
                <a:solidFill>
                  <a:schemeClr val="lt1"/>
                </a:solidFill>
              </a:rPr>
              <a:t>and coastal </a:t>
            </a:r>
            <a:r>
              <a:rPr lang="en-US" b="1" dirty="0">
                <a:solidFill>
                  <a:schemeClr val="lt1"/>
                </a:solidFill>
              </a:rPr>
              <a:t>South </a:t>
            </a:r>
            <a:r>
              <a:rPr lang="en-US" b="1" dirty="0" smtClean="0">
                <a:solidFill>
                  <a:schemeClr val="lt1"/>
                </a:solidFill>
              </a:rPr>
              <a:t>Africa. </a:t>
            </a:r>
            <a:r>
              <a:rPr lang="en-US" b="1" dirty="0">
                <a:solidFill>
                  <a:schemeClr val="lt1"/>
                </a:solidFill>
              </a:rPr>
              <a:t>The Week-2 outlook suggests above-normal rainfall over southeastern Liberia, southern Cote d’Ivoire and Ghana, and northern Nigeria</a:t>
            </a:r>
            <a:r>
              <a:rPr lang="en-US" b="1" dirty="0" smtClean="0">
                <a:solidFill>
                  <a:schemeClr val="lt1"/>
                </a:solidFill>
              </a:rPr>
              <a:t>. In </a:t>
            </a:r>
            <a:r>
              <a:rPr lang="en-US" b="1" dirty="0">
                <a:solidFill>
                  <a:schemeClr val="lt1"/>
                </a:solidFill>
              </a:rPr>
              <a:t>contrast, northeastern DR Congo, much of Uganda and Rwanda, western Kenya, and northern portions of Tanzania. In particular, there is above 80% chance for rainfall to be below-normal over southeastern Uganda, southwestern Kenya, northern </a:t>
            </a:r>
            <a:r>
              <a:rPr lang="en-US" b="1" dirty="0" smtClean="0">
                <a:solidFill>
                  <a:schemeClr val="lt1"/>
                </a:solidFill>
              </a:rPr>
              <a:t>Tanzania.</a:t>
            </a:r>
            <a:endParaRPr lang="en-US"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68648" y="5339957"/>
            <a:ext cx="8991600" cy="1276463"/>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90 days, in East Africa, above-average rainfall was observed over </a:t>
            </a:r>
            <a:r>
              <a:rPr lang="en-US" sz="950" b="1" i="0" u="none" strike="noStrike" cap="none" dirty="0" smtClean="0">
                <a:solidFill>
                  <a:schemeClr val="lt1"/>
                </a:solidFill>
                <a:latin typeface="Arial"/>
                <a:ea typeface="Arial"/>
                <a:cs typeface="Arial"/>
                <a:sym typeface="Arial"/>
              </a:rPr>
              <a:t>much Ethiopia</a:t>
            </a:r>
            <a:r>
              <a:rPr lang="en-US" sz="950" b="1" i="0" u="none" strike="noStrike" cap="none" dirty="0">
                <a:solidFill>
                  <a:schemeClr val="lt1"/>
                </a:solidFill>
                <a:latin typeface="Arial"/>
                <a:ea typeface="Arial"/>
                <a:cs typeface="Arial"/>
                <a:sym typeface="Arial"/>
              </a:rPr>
              <a:t>, many parts of Somalia, Djibouti, </a:t>
            </a:r>
            <a:r>
              <a:rPr lang="en-US" sz="950" b="1" i="0" u="none" strike="noStrike" cap="none" dirty="0" smtClean="0">
                <a:solidFill>
                  <a:schemeClr val="lt1"/>
                </a:solidFill>
                <a:latin typeface="Arial"/>
                <a:ea typeface="Arial"/>
                <a:cs typeface="Arial"/>
                <a:sym typeface="Arial"/>
              </a:rPr>
              <a:t>parts of </a:t>
            </a:r>
            <a:r>
              <a:rPr lang="en-US" sz="950" b="1" i="0" u="none" strike="noStrike" cap="none" dirty="0">
                <a:solidFill>
                  <a:schemeClr val="lt1"/>
                </a:solidFill>
                <a:latin typeface="Arial"/>
                <a:ea typeface="Arial"/>
                <a:cs typeface="Arial"/>
                <a:sym typeface="Arial"/>
              </a:rPr>
              <a:t>Eritrea, </a:t>
            </a:r>
            <a:r>
              <a:rPr lang="en-US" sz="950" b="1" i="0" u="none" strike="noStrike" cap="none" dirty="0" smtClean="0">
                <a:solidFill>
                  <a:schemeClr val="lt1"/>
                </a:solidFill>
                <a:latin typeface="Arial"/>
                <a:ea typeface="Arial"/>
                <a:cs typeface="Arial"/>
                <a:sym typeface="Arial"/>
              </a:rPr>
              <a:t>Kenya</a:t>
            </a:r>
            <a:r>
              <a:rPr lang="en-US" sz="950" b="1" dirty="0">
                <a:solidFill>
                  <a:schemeClr val="lt1"/>
                </a:solidFill>
              </a:rPr>
              <a:t>, </a:t>
            </a:r>
            <a:r>
              <a:rPr lang="en-US" sz="950" b="1" i="0" u="none" strike="noStrike" cap="none" dirty="0" smtClean="0">
                <a:solidFill>
                  <a:schemeClr val="lt1"/>
                </a:solidFill>
                <a:latin typeface="Arial"/>
                <a:ea typeface="Arial"/>
                <a:cs typeface="Arial"/>
                <a:sym typeface="Arial"/>
              </a:rPr>
              <a:t>Uganda</a:t>
            </a:r>
            <a:r>
              <a:rPr lang="en-US" sz="950" b="1" i="0" u="none" strike="noStrike" cap="none" dirty="0">
                <a:solidFill>
                  <a:schemeClr val="lt1"/>
                </a:solidFill>
                <a:latin typeface="Arial"/>
                <a:ea typeface="Arial"/>
                <a:cs typeface="Arial"/>
                <a:sym typeface="Arial"/>
              </a:rPr>
              <a:t>, western Tanzania, Burundi, Rwanda,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northern and </a:t>
            </a:r>
            <a:r>
              <a:rPr lang="en-US" sz="950" b="1" i="0" u="none" strike="noStrike" cap="none" dirty="0" smtClean="0">
                <a:solidFill>
                  <a:schemeClr val="lt1"/>
                </a:solidFill>
                <a:latin typeface="Arial"/>
                <a:ea typeface="Arial"/>
                <a:cs typeface="Arial"/>
                <a:sym typeface="Arial"/>
              </a:rPr>
              <a:t>southeastern </a:t>
            </a:r>
            <a:r>
              <a:rPr lang="en-US" sz="950" b="1" i="0" u="none" strike="noStrike" cap="none" dirty="0">
                <a:solidFill>
                  <a:schemeClr val="lt1"/>
                </a:solidFill>
                <a:latin typeface="Arial"/>
                <a:ea typeface="Arial"/>
                <a:cs typeface="Arial"/>
                <a:sym typeface="Arial"/>
              </a:rPr>
              <a:t>South </a:t>
            </a:r>
            <a:r>
              <a:rPr lang="en-US" sz="950" b="1" i="0" u="none" strike="noStrike" cap="none" dirty="0" smtClean="0">
                <a:solidFill>
                  <a:schemeClr val="lt1"/>
                </a:solidFill>
                <a:latin typeface="Arial"/>
                <a:ea typeface="Arial"/>
                <a:cs typeface="Arial"/>
                <a:sym typeface="Arial"/>
              </a:rPr>
              <a:t>Sudan.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southwestern South </a:t>
            </a:r>
            <a:r>
              <a:rPr lang="en-US" sz="950" b="1" i="0" u="none" strike="noStrike" cap="none" dirty="0" smtClean="0">
                <a:solidFill>
                  <a:schemeClr val="lt1"/>
                </a:solidFill>
                <a:latin typeface="Arial"/>
                <a:ea typeface="Arial"/>
                <a:cs typeface="Arial"/>
                <a:sym typeface="Arial"/>
              </a:rPr>
              <a:t>Sudan, the far southern Kenya </a:t>
            </a:r>
            <a:r>
              <a:rPr lang="en-US" sz="950" b="1" i="0" u="none" strike="noStrike" cap="none" dirty="0" smtClean="0">
                <a:solidFill>
                  <a:schemeClr val="lt1"/>
                </a:solidFill>
                <a:latin typeface="Arial"/>
                <a:ea typeface="Arial"/>
                <a:cs typeface="Arial"/>
                <a:sym typeface="Arial"/>
              </a:rPr>
              <a:t>and eastern Tanzania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en-US" sz="950" b="1" i="0" u="none" strike="noStrike" cap="none" dirty="0" smtClean="0">
                <a:solidFill>
                  <a:schemeClr val="lt1"/>
                </a:solidFill>
                <a:latin typeface="Arial"/>
                <a:ea typeface="Arial"/>
                <a:cs typeface="Arial"/>
                <a:sym typeface="Arial"/>
              </a:rPr>
              <a:t>parts of northern Angola, eastern Zambia, </a:t>
            </a:r>
            <a:r>
              <a:rPr lang="en-US" sz="950" b="1" i="0" u="none" strike="noStrike" cap="none" dirty="0" smtClean="0">
                <a:solidFill>
                  <a:schemeClr val="lt1"/>
                </a:solidFill>
                <a:latin typeface="Arial"/>
                <a:ea typeface="Arial"/>
                <a:cs typeface="Arial"/>
                <a:sym typeface="Arial"/>
              </a:rPr>
              <a:t>the far southern </a:t>
            </a:r>
            <a:r>
              <a:rPr lang="en-US" sz="950" b="1" i="0" u="none" strike="noStrike" cap="none" dirty="0" smtClean="0">
                <a:solidFill>
                  <a:schemeClr val="lt1"/>
                </a:solidFill>
                <a:latin typeface="Arial"/>
                <a:ea typeface="Arial"/>
                <a:cs typeface="Arial"/>
                <a:sym typeface="Arial"/>
              </a:rPr>
              <a:t>Botswana, eastern South Africa, Lesotho, </a:t>
            </a:r>
            <a:r>
              <a:rPr lang="en-US" sz="950" b="1" i="0" u="none" strike="noStrike" cap="none" dirty="0" err="1" smtClean="0">
                <a:solidFill>
                  <a:schemeClr val="lt1"/>
                </a:solidFill>
                <a:latin typeface="Arial"/>
                <a:ea typeface="Arial"/>
                <a:cs typeface="Arial"/>
                <a:sym typeface="Arial"/>
              </a:rPr>
              <a:t>Eswatini</a:t>
            </a:r>
            <a:r>
              <a:rPr lang="en-US" sz="950" b="1" i="0" u="none" strike="noStrike" cap="none" dirty="0" smtClean="0">
                <a:solidFill>
                  <a:schemeClr val="lt1"/>
                </a:solidFill>
                <a:latin typeface="Arial"/>
                <a:ea typeface="Arial"/>
                <a:cs typeface="Arial"/>
                <a:sym typeface="Arial"/>
              </a:rPr>
              <a:t>, much of </a:t>
            </a:r>
            <a:r>
              <a:rPr lang="en-US" sz="950" b="1" i="0" u="none" strike="noStrike" cap="none" dirty="0" smtClean="0">
                <a:solidFill>
                  <a:schemeClr val="lt1"/>
                </a:solidFill>
                <a:latin typeface="Arial"/>
                <a:ea typeface="Arial"/>
                <a:cs typeface="Arial"/>
                <a:sym typeface="Arial"/>
              </a:rPr>
              <a:t>Mozambique,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central and southern </a:t>
            </a:r>
            <a:r>
              <a:rPr lang="en-US" sz="950" b="1" i="0" u="none" strike="noStrike" cap="none" dirty="0" smtClean="0">
                <a:solidFill>
                  <a:schemeClr val="lt1"/>
                </a:solidFill>
                <a:latin typeface="Arial"/>
                <a:ea typeface="Arial"/>
                <a:cs typeface="Arial"/>
                <a:sym typeface="Arial"/>
              </a:rPr>
              <a:t>Madagascar. </a:t>
            </a:r>
            <a:r>
              <a:rPr lang="en-US" sz="950" b="1" i="0" u="none" strike="noStrike" cap="none" dirty="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southern Angola, western Zambia, much of Namibia, western and northern Botswana, western South Africa, Zimbabwe, pockets of northeastern Mozambique and northern Madagascar. </a:t>
            </a:r>
            <a:r>
              <a:rPr lang="en-US" sz="950" b="1" i="0" u="none" strike="noStrike" cap="none" dirty="0">
                <a:solidFill>
                  <a:schemeClr val="lt1"/>
                </a:solidFill>
                <a:latin typeface="Arial"/>
                <a:ea typeface="Arial"/>
                <a:cs typeface="Arial"/>
                <a:sym typeface="Arial"/>
              </a:rPr>
              <a:t>In Central Africa, rainfall was above-average over </a:t>
            </a:r>
            <a:r>
              <a:rPr lang="en-US" sz="950" b="1" dirty="0" smtClean="0">
                <a:solidFill>
                  <a:schemeClr val="lt1"/>
                </a:solidFill>
              </a:rPr>
              <a:t>parts </a:t>
            </a:r>
            <a:r>
              <a:rPr lang="en-US" sz="950" b="1" dirty="0" smtClean="0">
                <a:solidFill>
                  <a:schemeClr val="lt1"/>
                </a:solidFill>
              </a:rPr>
              <a:t>of </a:t>
            </a:r>
            <a:r>
              <a:rPr lang="en-US" sz="950" b="1" dirty="0" smtClean="0">
                <a:solidFill>
                  <a:schemeClr val="lt1"/>
                </a:solidFill>
              </a:rPr>
              <a:t>western and northern Cameroon, western </a:t>
            </a:r>
            <a:r>
              <a:rPr lang="en-US" sz="950" b="1" dirty="0" smtClean="0">
                <a:solidFill>
                  <a:schemeClr val="lt1"/>
                </a:solidFill>
              </a:rPr>
              <a:t>and </a:t>
            </a:r>
            <a:r>
              <a:rPr lang="en-US" sz="950" b="1" dirty="0" smtClean="0">
                <a:solidFill>
                  <a:schemeClr val="lt1"/>
                </a:solidFill>
              </a:rPr>
              <a:t>central CAR</a:t>
            </a:r>
            <a:r>
              <a:rPr lang="en-US" sz="950" b="1" dirty="0" smtClean="0">
                <a:solidFill>
                  <a:schemeClr val="lt1"/>
                </a:solidFill>
              </a:rPr>
              <a:t>, </a:t>
            </a:r>
            <a:r>
              <a:rPr lang="en-US" sz="950" b="1" dirty="0" smtClean="0">
                <a:solidFill>
                  <a:schemeClr val="lt1"/>
                </a:solidFill>
              </a:rPr>
              <a:t>much of Congo</a:t>
            </a:r>
            <a:r>
              <a:rPr lang="en-US" sz="950" b="1" dirty="0" smtClean="0">
                <a:solidFill>
                  <a:schemeClr val="lt1"/>
                </a:solidFill>
              </a:rPr>
              <a:t>, and the far northern and southern DRC</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much of Guinea, western Liberia, parts </a:t>
            </a:r>
            <a:r>
              <a:rPr lang="en-US" sz="950" b="1" i="0" u="none" strike="noStrike" cap="none" dirty="0" smtClean="0">
                <a:solidFill>
                  <a:schemeClr val="lt1"/>
                </a:solidFill>
                <a:latin typeface="Arial"/>
                <a:ea typeface="Arial"/>
                <a:cs typeface="Arial"/>
                <a:sym typeface="Arial"/>
              </a:rPr>
              <a:t>of Cote d’Ivoire, Ghana, Togo, </a:t>
            </a:r>
            <a:r>
              <a:rPr lang="en-US" sz="950" b="1" i="0" u="none" strike="noStrike" cap="none" dirty="0" smtClean="0">
                <a:solidFill>
                  <a:schemeClr val="lt1"/>
                </a:solidFill>
                <a:latin typeface="Arial"/>
                <a:ea typeface="Arial"/>
                <a:cs typeface="Arial"/>
                <a:sym typeface="Arial"/>
              </a:rPr>
              <a:t>Benin,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southwestern and northern </a:t>
            </a:r>
            <a:r>
              <a:rPr lang="en-US" sz="950" b="1" i="0" u="none" strike="noStrike" cap="none" dirty="0" smtClean="0">
                <a:solidFill>
                  <a:schemeClr val="lt1"/>
                </a:solidFill>
                <a:latin typeface="Arial"/>
                <a:ea typeface="Arial"/>
                <a:cs typeface="Arial"/>
                <a:sym typeface="Arial"/>
              </a:rPr>
              <a:t>Nigeria. Below-average rainfall was observed over parts of Sierra </a:t>
            </a:r>
            <a:r>
              <a:rPr lang="en-US" sz="950" b="1" i="0" u="none" strike="noStrike" cap="none" dirty="0" smtClean="0">
                <a:solidFill>
                  <a:schemeClr val="lt1"/>
                </a:solidFill>
                <a:latin typeface="Arial"/>
                <a:ea typeface="Arial"/>
                <a:cs typeface="Arial"/>
                <a:sym typeface="Arial"/>
              </a:rPr>
              <a:t>Leone, central Liberia, southwestern Cote </a:t>
            </a:r>
            <a:r>
              <a:rPr lang="en-US" sz="950" b="1" i="0" u="none" strike="noStrike" cap="none" dirty="0" smtClean="0">
                <a:solidFill>
                  <a:schemeClr val="lt1"/>
                </a:solidFill>
                <a:latin typeface="Arial"/>
                <a:ea typeface="Arial"/>
                <a:cs typeface="Arial"/>
                <a:sym typeface="Arial"/>
              </a:rPr>
              <a:t>d’Ivoire, </a:t>
            </a:r>
            <a:r>
              <a:rPr lang="en-US" sz="950" b="1" i="0" u="none" strike="noStrike" cap="none" dirty="0" smtClean="0">
                <a:solidFill>
                  <a:schemeClr val="lt1"/>
                </a:solidFill>
                <a:latin typeface="Arial"/>
                <a:ea typeface="Arial"/>
                <a:cs typeface="Arial"/>
                <a:sym typeface="Arial"/>
              </a:rPr>
              <a:t>parts of Burkina </a:t>
            </a:r>
            <a:r>
              <a:rPr lang="en-US" sz="950" b="1" i="0" u="none" strike="noStrike" cap="none" dirty="0" smtClean="0">
                <a:solidFill>
                  <a:schemeClr val="lt1"/>
                </a:solidFill>
                <a:latin typeface="Arial"/>
                <a:ea typeface="Arial"/>
                <a:cs typeface="Arial"/>
                <a:sym typeface="Arial"/>
              </a:rPr>
              <a:t>Faso and </a:t>
            </a:r>
            <a:r>
              <a:rPr lang="en-US" sz="950" b="1" i="0" u="none" strike="noStrike" cap="none" dirty="0" smtClean="0">
                <a:solidFill>
                  <a:schemeClr val="lt1"/>
                </a:solidFill>
                <a:latin typeface="Arial"/>
                <a:ea typeface="Arial"/>
                <a:cs typeface="Arial"/>
                <a:sym typeface="Arial"/>
              </a:rPr>
              <a:t>southeastern </a:t>
            </a:r>
            <a:r>
              <a:rPr lang="en-US" sz="950" b="1" i="0" u="none" strike="noStrike" cap="none" dirty="0" smtClean="0">
                <a:solidFill>
                  <a:schemeClr val="lt1"/>
                </a:solidFill>
                <a:latin typeface="Arial"/>
                <a:ea typeface="Arial"/>
                <a:cs typeface="Arial"/>
                <a:sym typeface="Arial"/>
              </a:rPr>
              <a:t>Nigeria.</a:t>
            </a:r>
            <a:endParaRPr sz="130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339957"/>
            <a:ext cx="8991600" cy="1276463"/>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much </a:t>
            </a:r>
            <a:r>
              <a:rPr lang="en-US" sz="950" b="1" i="0" u="none" strike="noStrike" cap="none" dirty="0" smtClean="0">
                <a:solidFill>
                  <a:schemeClr val="lt1"/>
                </a:solidFill>
                <a:latin typeface="Arial"/>
                <a:ea typeface="Arial"/>
                <a:cs typeface="Arial"/>
                <a:sym typeface="Arial"/>
              </a:rPr>
              <a:t>Ethiopia, Djibouti</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many parts of Somalia, pockets of </a:t>
            </a:r>
            <a:r>
              <a:rPr lang="en-US" sz="950" b="1" i="0" u="none" strike="noStrike" cap="none" dirty="0">
                <a:solidFill>
                  <a:schemeClr val="lt1"/>
                </a:solidFill>
                <a:latin typeface="Arial"/>
                <a:ea typeface="Arial"/>
                <a:cs typeface="Arial"/>
                <a:sym typeface="Arial"/>
              </a:rPr>
              <a:t>Eritrea, </a:t>
            </a:r>
            <a:r>
              <a:rPr lang="en-US" sz="950" b="1" i="0" u="none" strike="noStrike" cap="none" dirty="0" smtClean="0">
                <a:solidFill>
                  <a:schemeClr val="lt1"/>
                </a:solidFill>
                <a:latin typeface="Arial"/>
                <a:ea typeface="Arial"/>
                <a:cs typeface="Arial"/>
                <a:sym typeface="Arial"/>
              </a:rPr>
              <a:t>Kenya</a:t>
            </a:r>
            <a:r>
              <a:rPr lang="en-US" sz="950" b="1" dirty="0">
                <a:solidFill>
                  <a:schemeClr val="lt1"/>
                </a:solidFill>
              </a:rPr>
              <a:t>, </a:t>
            </a:r>
            <a:r>
              <a:rPr lang="en-US" sz="950" b="1" dirty="0" smtClean="0">
                <a:solidFill>
                  <a:schemeClr val="lt1"/>
                </a:solidFill>
              </a:rPr>
              <a:t>southern </a:t>
            </a:r>
            <a:r>
              <a:rPr lang="en-US" sz="950" b="1" i="0" u="none" strike="noStrike" cap="none" dirty="0" smtClean="0">
                <a:solidFill>
                  <a:schemeClr val="lt1"/>
                </a:solidFill>
                <a:latin typeface="Arial"/>
                <a:ea typeface="Arial"/>
                <a:cs typeface="Arial"/>
                <a:sym typeface="Arial"/>
              </a:rPr>
              <a:t>Uganda, many parts Tanzania</a:t>
            </a:r>
            <a:r>
              <a:rPr lang="en-US" sz="950" b="1" i="0" u="none" strike="noStrike" cap="none" dirty="0">
                <a:solidFill>
                  <a:schemeClr val="lt1"/>
                </a:solidFill>
                <a:latin typeface="Arial"/>
                <a:ea typeface="Arial"/>
                <a:cs typeface="Arial"/>
                <a:sym typeface="Arial"/>
              </a:rPr>
              <a:t>, Burundi, Rwanda, </a:t>
            </a:r>
            <a:r>
              <a:rPr lang="en-US" sz="950" b="1" i="0" u="none" strike="noStrike" cap="none" dirty="0" smtClean="0">
                <a:solidFill>
                  <a:schemeClr val="lt1"/>
                </a:solidFill>
                <a:latin typeface="Arial"/>
                <a:ea typeface="Arial"/>
                <a:cs typeface="Arial"/>
                <a:sym typeface="Arial"/>
              </a:rPr>
              <a:t>and northern and eastern </a:t>
            </a:r>
            <a:r>
              <a:rPr lang="en-US" sz="950" b="1" i="0" u="none" strike="noStrike" cap="none" dirty="0">
                <a:solidFill>
                  <a:schemeClr val="lt1"/>
                </a:solidFill>
                <a:latin typeface="Arial"/>
                <a:ea typeface="Arial"/>
                <a:cs typeface="Arial"/>
                <a:sym typeface="Arial"/>
              </a:rPr>
              <a:t>South </a:t>
            </a:r>
            <a:r>
              <a:rPr lang="en-US" sz="950" b="1" i="0" u="none" strike="noStrike" cap="none" dirty="0" smtClean="0">
                <a:solidFill>
                  <a:schemeClr val="lt1"/>
                </a:solidFill>
                <a:latin typeface="Arial"/>
                <a:ea typeface="Arial"/>
                <a:cs typeface="Arial"/>
                <a:sym typeface="Arial"/>
              </a:rPr>
              <a:t>Sudan.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the southern portion of South Sudan, </a:t>
            </a:r>
            <a:r>
              <a:rPr lang="en-US" sz="950" b="1" i="0" u="none" strike="noStrike" cap="none" dirty="0" smtClean="0">
                <a:solidFill>
                  <a:schemeClr val="lt1"/>
                </a:solidFill>
                <a:latin typeface="Arial"/>
                <a:ea typeface="Arial"/>
                <a:cs typeface="Arial"/>
                <a:sym typeface="Arial"/>
              </a:rPr>
              <a:t>pockets of southeastern Ethiopia and </a:t>
            </a:r>
            <a:r>
              <a:rPr lang="en-US" sz="950" b="1" i="0" u="none" strike="noStrike" cap="none" dirty="0" smtClean="0">
                <a:solidFill>
                  <a:schemeClr val="lt1"/>
                </a:solidFill>
                <a:latin typeface="Arial"/>
                <a:ea typeface="Arial"/>
                <a:cs typeface="Arial"/>
                <a:sym typeface="Arial"/>
              </a:rPr>
              <a:t>central Somalia and </a:t>
            </a:r>
            <a:r>
              <a:rPr lang="en-US" sz="950" b="1" i="0" u="none" strike="noStrike" cap="none" dirty="0" smtClean="0">
                <a:solidFill>
                  <a:schemeClr val="lt1"/>
                </a:solidFill>
                <a:latin typeface="Arial"/>
                <a:ea typeface="Arial"/>
                <a:cs typeface="Arial"/>
                <a:sym typeface="Arial"/>
              </a:rPr>
              <a:t>central </a:t>
            </a:r>
            <a:r>
              <a:rPr lang="en-US" sz="950" b="1" i="0" u="none" strike="noStrike" cap="none" dirty="0" smtClean="0">
                <a:solidFill>
                  <a:schemeClr val="lt1"/>
                </a:solidFill>
                <a:latin typeface="Arial"/>
                <a:ea typeface="Arial"/>
                <a:cs typeface="Arial"/>
                <a:sym typeface="Arial"/>
              </a:rPr>
              <a:t>Tanzania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en-US" sz="950" b="1" i="0" u="none" strike="noStrike" cap="none" dirty="0" smtClean="0">
                <a:solidFill>
                  <a:schemeClr val="lt1"/>
                </a:solidFill>
                <a:latin typeface="Arial"/>
                <a:ea typeface="Arial"/>
                <a:cs typeface="Arial"/>
                <a:sym typeface="Arial"/>
              </a:rPr>
              <a:t>parts of western and northern Angola, </a:t>
            </a:r>
            <a:r>
              <a:rPr lang="en-US" sz="950" b="1" i="0" u="none" strike="noStrike" cap="none" dirty="0" smtClean="0">
                <a:solidFill>
                  <a:schemeClr val="lt1"/>
                </a:solidFill>
                <a:latin typeface="Arial"/>
                <a:ea typeface="Arial"/>
                <a:cs typeface="Arial"/>
                <a:sym typeface="Arial"/>
              </a:rPr>
              <a:t>northeastern </a:t>
            </a:r>
            <a:r>
              <a:rPr lang="en-US" sz="950" b="1" i="0" u="none" strike="noStrike" cap="none" dirty="0" smtClean="0">
                <a:solidFill>
                  <a:schemeClr val="lt1"/>
                </a:solidFill>
                <a:latin typeface="Arial"/>
                <a:ea typeface="Arial"/>
                <a:cs typeface="Arial"/>
                <a:sym typeface="Arial"/>
              </a:rPr>
              <a:t>Zambia, </a:t>
            </a:r>
            <a:r>
              <a:rPr lang="en-US" sz="950" b="1" i="0" u="none" strike="noStrike" cap="none" dirty="0" smtClean="0">
                <a:solidFill>
                  <a:schemeClr val="lt1"/>
                </a:solidFill>
                <a:latin typeface="Arial"/>
                <a:ea typeface="Arial"/>
                <a:cs typeface="Arial"/>
                <a:sym typeface="Arial"/>
              </a:rPr>
              <a:t>northern </a:t>
            </a:r>
            <a:r>
              <a:rPr lang="en-US" sz="950" b="1" i="0" u="none" strike="noStrike" cap="none" dirty="0" smtClean="0">
                <a:solidFill>
                  <a:schemeClr val="lt1"/>
                </a:solidFill>
                <a:latin typeface="Arial"/>
                <a:ea typeface="Arial"/>
                <a:cs typeface="Arial"/>
                <a:sym typeface="Arial"/>
              </a:rPr>
              <a:t>Mozambique and </a:t>
            </a:r>
            <a:r>
              <a:rPr lang="en-US" sz="950" b="1" i="0" u="none" strike="noStrike" cap="none" dirty="0" smtClean="0">
                <a:solidFill>
                  <a:schemeClr val="lt1"/>
                </a:solidFill>
                <a:latin typeface="Arial"/>
                <a:ea typeface="Arial"/>
                <a:cs typeface="Arial"/>
                <a:sym typeface="Arial"/>
              </a:rPr>
              <a:t>eastern Madagascar</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southern Angola, southern </a:t>
            </a:r>
            <a:r>
              <a:rPr lang="en-US" sz="950" b="1" i="0" u="none" strike="noStrike" cap="none" dirty="0" smtClean="0">
                <a:solidFill>
                  <a:schemeClr val="lt1"/>
                </a:solidFill>
                <a:latin typeface="Arial"/>
                <a:ea typeface="Arial"/>
                <a:cs typeface="Arial"/>
                <a:sym typeface="Arial"/>
              </a:rPr>
              <a:t>and western Zambia</a:t>
            </a:r>
            <a:r>
              <a:rPr lang="en-US" sz="950" b="1" i="0" u="none" strike="noStrike" cap="none" dirty="0" smtClean="0">
                <a:solidFill>
                  <a:schemeClr val="lt1"/>
                </a:solidFill>
                <a:latin typeface="Arial"/>
                <a:ea typeface="Arial"/>
                <a:cs typeface="Arial"/>
                <a:sym typeface="Arial"/>
              </a:rPr>
              <a:t>, much of Namibia, Botswana, Zimbabwe, South Africa, Lesotho, </a:t>
            </a:r>
            <a:r>
              <a:rPr lang="en-US" sz="950" b="1" i="0" u="none" strike="noStrike" cap="none" dirty="0" err="1" smtClean="0">
                <a:solidFill>
                  <a:schemeClr val="lt1"/>
                </a:solidFill>
                <a:latin typeface="Arial"/>
                <a:ea typeface="Arial"/>
                <a:cs typeface="Arial"/>
                <a:sym typeface="Arial"/>
              </a:rPr>
              <a:t>Eswatini</a:t>
            </a:r>
            <a:r>
              <a:rPr lang="en-US" sz="950" b="1" i="0" u="none" strike="noStrike" cap="none" dirty="0" smtClean="0">
                <a:solidFill>
                  <a:schemeClr val="lt1"/>
                </a:solidFill>
                <a:latin typeface="Arial"/>
                <a:ea typeface="Arial"/>
                <a:cs typeface="Arial"/>
                <a:sym typeface="Arial"/>
              </a:rPr>
              <a:t>, and central and southern </a:t>
            </a:r>
            <a:r>
              <a:rPr lang="en-US" sz="950" b="1" i="0" u="none" strike="noStrike" cap="none" dirty="0" smtClean="0">
                <a:solidFill>
                  <a:schemeClr val="lt1"/>
                </a:solidFill>
                <a:latin typeface="Arial"/>
                <a:ea typeface="Arial"/>
                <a:cs typeface="Arial"/>
                <a:sym typeface="Arial"/>
              </a:rPr>
              <a:t>Mozambique and western Madagascar. </a:t>
            </a:r>
            <a:r>
              <a:rPr lang="en-US" sz="950" b="1" i="0" u="none" strike="noStrike" cap="none" dirty="0">
                <a:solidFill>
                  <a:schemeClr val="lt1"/>
                </a:solidFill>
                <a:latin typeface="Arial"/>
                <a:ea typeface="Arial"/>
                <a:cs typeface="Arial"/>
                <a:sym typeface="Arial"/>
              </a:rPr>
              <a:t>In Central Africa, rainfall was above-average over </a:t>
            </a:r>
            <a:r>
              <a:rPr lang="en-US" sz="950" b="1" dirty="0" smtClean="0">
                <a:solidFill>
                  <a:schemeClr val="lt1"/>
                </a:solidFill>
              </a:rPr>
              <a:t>pockets of Cameroon, western </a:t>
            </a:r>
            <a:r>
              <a:rPr lang="en-US" sz="950" b="1" dirty="0" smtClean="0">
                <a:solidFill>
                  <a:schemeClr val="lt1"/>
                </a:solidFill>
              </a:rPr>
              <a:t>and central CAR</a:t>
            </a:r>
            <a:r>
              <a:rPr lang="en-US" sz="950" b="1" dirty="0" smtClean="0">
                <a:solidFill>
                  <a:schemeClr val="lt1"/>
                </a:solidFill>
              </a:rPr>
              <a:t>, </a:t>
            </a:r>
            <a:r>
              <a:rPr lang="en-US" sz="950" b="1" dirty="0" smtClean="0">
                <a:solidFill>
                  <a:schemeClr val="lt1"/>
                </a:solidFill>
              </a:rPr>
              <a:t>the far southern </a:t>
            </a:r>
            <a:r>
              <a:rPr lang="en-US" sz="950" b="1" dirty="0" smtClean="0">
                <a:solidFill>
                  <a:schemeClr val="lt1"/>
                </a:solidFill>
              </a:rPr>
              <a:t>and northern Congo, and many parts of DRC</a:t>
            </a:r>
            <a:r>
              <a:rPr lang="en-US" sz="950" b="1" i="0" u="none" strike="noStrike" cap="none" dirty="0" smtClean="0">
                <a:solidFill>
                  <a:schemeClr val="lt1"/>
                </a:solidFill>
                <a:latin typeface="Arial"/>
                <a:ea typeface="Arial"/>
                <a:cs typeface="Arial"/>
                <a:sym typeface="Arial"/>
              </a:rPr>
              <a:t>. Below-average rainfall was observed over </a:t>
            </a:r>
            <a:r>
              <a:rPr lang="en-US" sz="950" b="1" i="0" u="none" strike="noStrike" cap="none" dirty="0" smtClean="0">
                <a:solidFill>
                  <a:schemeClr val="lt1"/>
                </a:solidFill>
                <a:latin typeface="Arial"/>
                <a:ea typeface="Arial"/>
                <a:cs typeface="Arial"/>
                <a:sym typeface="Arial"/>
              </a:rPr>
              <a:t>southwestern </a:t>
            </a:r>
            <a:r>
              <a:rPr lang="en-US" sz="950" b="1" i="0" u="none" strike="noStrike" cap="none" dirty="0" smtClean="0">
                <a:solidFill>
                  <a:schemeClr val="lt1"/>
                </a:solidFill>
                <a:latin typeface="Arial"/>
                <a:ea typeface="Arial"/>
                <a:cs typeface="Arial"/>
                <a:sym typeface="Arial"/>
              </a:rPr>
              <a:t>Cameroon, </a:t>
            </a:r>
            <a:r>
              <a:rPr lang="en-US" sz="950" b="1" i="0" u="none" strike="noStrike" cap="none" dirty="0" smtClean="0">
                <a:solidFill>
                  <a:schemeClr val="lt1"/>
                </a:solidFill>
                <a:latin typeface="Arial"/>
                <a:ea typeface="Arial"/>
                <a:cs typeface="Arial"/>
                <a:sym typeface="Arial"/>
              </a:rPr>
              <a:t>Gabon</a:t>
            </a:r>
            <a:r>
              <a:rPr lang="en-US" sz="950" b="1" i="0" u="none" strike="noStrike" cap="none" dirty="0" smtClean="0">
                <a:solidFill>
                  <a:schemeClr val="lt1"/>
                </a:solidFill>
                <a:latin typeface="Arial"/>
                <a:ea typeface="Arial"/>
                <a:cs typeface="Arial"/>
                <a:sym typeface="Arial"/>
              </a:rPr>
              <a:t>, parts of western </a:t>
            </a:r>
            <a:r>
              <a:rPr lang="en-US" sz="950" b="1" i="0" u="none" strike="noStrike" cap="none" dirty="0" smtClean="0">
                <a:solidFill>
                  <a:schemeClr val="lt1"/>
                </a:solidFill>
                <a:latin typeface="Arial"/>
                <a:ea typeface="Arial"/>
                <a:cs typeface="Arial"/>
                <a:sym typeface="Arial"/>
              </a:rPr>
              <a:t>and northern DRC</a:t>
            </a:r>
            <a:r>
              <a:rPr lang="en-US" sz="950" b="1" i="0" u="none" strike="noStrike" cap="none" dirty="0" smtClean="0">
                <a:solidFill>
                  <a:schemeClr val="lt1"/>
                </a:solidFill>
                <a:latin typeface="Arial"/>
                <a:ea typeface="Arial"/>
                <a:cs typeface="Arial"/>
                <a:sym typeface="Arial"/>
              </a:rPr>
              <a:t>, and eastern CAR.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parts of Guinea and Liberia, southeastern </a:t>
            </a:r>
            <a:r>
              <a:rPr lang="en-US" sz="950" b="1" i="0" u="none" strike="noStrike" cap="none" dirty="0" smtClean="0">
                <a:solidFill>
                  <a:schemeClr val="lt1"/>
                </a:solidFill>
                <a:latin typeface="Arial"/>
                <a:ea typeface="Arial"/>
                <a:cs typeface="Arial"/>
                <a:sym typeface="Arial"/>
              </a:rPr>
              <a:t>Cote d’Ivoire, Ghana, Togo, Benin and western and northern Nigeria. Below-average rainfall was observed over </a:t>
            </a:r>
            <a:r>
              <a:rPr lang="en-US" sz="950" b="1" i="0" u="none" strike="noStrike" cap="none" dirty="0" smtClean="0">
                <a:solidFill>
                  <a:schemeClr val="lt1"/>
                </a:solidFill>
                <a:latin typeface="Arial"/>
                <a:ea typeface="Arial"/>
                <a:cs typeface="Arial"/>
                <a:sym typeface="Arial"/>
              </a:rPr>
              <a:t>western and central Cote d’Ivoire </a:t>
            </a:r>
            <a:r>
              <a:rPr lang="en-US" sz="950" b="1" i="0" u="none" strike="noStrike" cap="none" dirty="0" smtClean="0">
                <a:solidFill>
                  <a:schemeClr val="lt1"/>
                </a:solidFill>
                <a:latin typeface="Arial"/>
                <a:ea typeface="Arial"/>
                <a:cs typeface="Arial"/>
                <a:sym typeface="Arial"/>
              </a:rPr>
              <a:t>and southeastern Nigeria.</a:t>
            </a:r>
            <a:endParaRPr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18"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440274"/>
            <a:ext cx="8991600" cy="101562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n-US" sz="1000" b="1" dirty="0">
                <a:solidFill>
                  <a:schemeClr val="lt1"/>
                </a:solidFill>
              </a:rPr>
              <a:t>During the past 7 days, in East Africa, rainfall was above-average over </a:t>
            </a:r>
            <a:r>
              <a:rPr lang="en-US" sz="1000" b="1" dirty="0" smtClean="0">
                <a:solidFill>
                  <a:schemeClr val="lt1"/>
                </a:solidFill>
              </a:rPr>
              <a:t>much of Ethiopia, northern Somalia, Rwanda, Burundi and western Tanzania. </a:t>
            </a:r>
            <a:r>
              <a:rPr lang="en-US" sz="1000" b="1" dirty="0">
                <a:solidFill>
                  <a:schemeClr val="lt1"/>
                </a:solidFill>
              </a:rPr>
              <a:t>Below-average rainfall was observed </a:t>
            </a:r>
            <a:r>
              <a:rPr lang="en-US" sz="1000" b="1" dirty="0" smtClean="0">
                <a:solidFill>
                  <a:schemeClr val="lt1"/>
                </a:solidFill>
              </a:rPr>
              <a:t>over </a:t>
            </a:r>
            <a:r>
              <a:rPr lang="en-US" sz="1000" b="1" dirty="0" smtClean="0">
                <a:solidFill>
                  <a:schemeClr val="lt1"/>
                </a:solidFill>
              </a:rPr>
              <a:t>much of South Sudan, northern Uganda, central and eastern Kenya and southern Somalia. </a:t>
            </a:r>
            <a:r>
              <a:rPr lang="en-US" sz="1000" b="1" dirty="0">
                <a:solidFill>
                  <a:schemeClr val="lt1"/>
                </a:solidFill>
              </a:rPr>
              <a:t>In Central Africa, rainfall was above-average over </a:t>
            </a:r>
            <a:r>
              <a:rPr lang="en-US" sz="1000" b="1" dirty="0" smtClean="0">
                <a:solidFill>
                  <a:schemeClr val="lt1"/>
                </a:solidFill>
              </a:rPr>
              <a:t>parts of central </a:t>
            </a:r>
            <a:r>
              <a:rPr lang="en-US" sz="1000" b="1" dirty="0" smtClean="0">
                <a:solidFill>
                  <a:schemeClr val="lt1"/>
                </a:solidFill>
              </a:rPr>
              <a:t>CAR, and </a:t>
            </a:r>
            <a:r>
              <a:rPr lang="en-US" sz="1000" b="1" dirty="0" smtClean="0">
                <a:solidFill>
                  <a:schemeClr val="lt1"/>
                </a:solidFill>
              </a:rPr>
              <a:t>parts </a:t>
            </a:r>
            <a:r>
              <a:rPr lang="en-US" sz="1000" b="1" dirty="0" smtClean="0">
                <a:solidFill>
                  <a:schemeClr val="lt1"/>
                </a:solidFill>
              </a:rPr>
              <a:t>of </a:t>
            </a:r>
            <a:r>
              <a:rPr lang="en-US" sz="1000" b="1" dirty="0" smtClean="0">
                <a:solidFill>
                  <a:schemeClr val="lt1"/>
                </a:solidFill>
              </a:rPr>
              <a:t>central and eastern DRC</a:t>
            </a:r>
            <a:r>
              <a:rPr lang="en-US" sz="1000" b="1" dirty="0" smtClean="0">
                <a:solidFill>
                  <a:schemeClr val="lt1"/>
                </a:solidFill>
              </a:rPr>
              <a:t>. </a:t>
            </a:r>
            <a:r>
              <a:rPr lang="en-US" sz="1000" b="1" dirty="0">
                <a:solidFill>
                  <a:schemeClr val="lt1"/>
                </a:solidFill>
              </a:rPr>
              <a:t>Below-average rainfall was observed over </a:t>
            </a:r>
            <a:r>
              <a:rPr lang="en-US" sz="1000" b="1" dirty="0" smtClean="0">
                <a:solidFill>
                  <a:schemeClr val="lt1"/>
                </a:solidFill>
              </a:rPr>
              <a:t>much of Cameroon, Equatorial Guinea, Gabon, </a:t>
            </a:r>
            <a:r>
              <a:rPr lang="en-US" sz="1000" b="1" dirty="0" smtClean="0">
                <a:solidFill>
                  <a:schemeClr val="lt1"/>
                </a:solidFill>
              </a:rPr>
              <a:t>Congo</a:t>
            </a:r>
            <a:r>
              <a:rPr lang="en-US" sz="1000" b="1" dirty="0" smtClean="0">
                <a:solidFill>
                  <a:schemeClr val="lt1"/>
                </a:solidFill>
              </a:rPr>
              <a:t>, </a:t>
            </a:r>
            <a:r>
              <a:rPr lang="en-US" sz="1000" b="1" dirty="0" smtClean="0">
                <a:solidFill>
                  <a:schemeClr val="lt1"/>
                </a:solidFill>
              </a:rPr>
              <a:t>the far eastern CAR</a:t>
            </a:r>
            <a:r>
              <a:rPr lang="en-US" sz="1000" b="1" dirty="0" smtClean="0">
                <a:solidFill>
                  <a:schemeClr val="lt1"/>
                </a:solidFill>
              </a:rPr>
              <a:t>, and </a:t>
            </a:r>
            <a:r>
              <a:rPr lang="en-US" sz="1000" b="1" dirty="0" smtClean="0">
                <a:solidFill>
                  <a:schemeClr val="lt1"/>
                </a:solidFill>
              </a:rPr>
              <a:t>parts of western </a:t>
            </a:r>
            <a:r>
              <a:rPr lang="en-US" sz="1000" b="1" dirty="0" smtClean="0">
                <a:solidFill>
                  <a:schemeClr val="lt1"/>
                </a:solidFill>
              </a:rPr>
              <a:t>DRC. </a:t>
            </a:r>
            <a:r>
              <a:rPr lang="en-US" sz="1000" b="1" dirty="0">
                <a:solidFill>
                  <a:schemeClr val="lt1"/>
                </a:solidFill>
              </a:rPr>
              <a:t>In West Africa, above-average rainfall was observed over </a:t>
            </a:r>
            <a:r>
              <a:rPr lang="en-US" sz="1000" b="1" dirty="0" smtClean="0">
                <a:solidFill>
                  <a:schemeClr val="lt1"/>
                </a:solidFill>
              </a:rPr>
              <a:t>parts of Guinea, parts of Burkina Faso, and pockets of Ghana and western Nigeria. </a:t>
            </a:r>
            <a:r>
              <a:rPr lang="en-US" sz="1000" b="1" dirty="0">
                <a:solidFill>
                  <a:schemeClr val="lt1"/>
                </a:solidFill>
              </a:rPr>
              <a:t>Below average rainfall was observed over </a:t>
            </a:r>
            <a:r>
              <a:rPr lang="en-US" sz="1000" b="1" dirty="0" smtClean="0">
                <a:solidFill>
                  <a:schemeClr val="lt1"/>
                </a:solidFill>
              </a:rPr>
              <a:t>parts of Liberia, southern and western </a:t>
            </a:r>
            <a:r>
              <a:rPr lang="en-US" sz="1000" b="1" dirty="0" smtClean="0">
                <a:solidFill>
                  <a:schemeClr val="lt1"/>
                </a:solidFill>
              </a:rPr>
              <a:t>Cote </a:t>
            </a:r>
            <a:r>
              <a:rPr lang="en-US" sz="1000" b="1" dirty="0" smtClean="0">
                <a:solidFill>
                  <a:schemeClr val="lt1"/>
                </a:solidFill>
              </a:rPr>
              <a:t>d’Ivoire, central Ghana and many parts of Nigeria. </a:t>
            </a:r>
            <a:endParaRPr sz="1200" dirty="0"/>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850-hPa level (left panel),</a:t>
            </a:r>
            <a:r>
              <a:rPr lang="en-US" sz="1200" b="1" dirty="0">
                <a:solidFill>
                  <a:schemeClr val="lt1"/>
                </a:solidFill>
              </a:rPr>
              <a:t> </a:t>
            </a:r>
            <a:r>
              <a:rPr lang="en-US" sz="1200" b="1" dirty="0" smtClean="0">
                <a:solidFill>
                  <a:schemeClr val="lt1"/>
                </a:solidFill>
              </a:rPr>
              <a:t>a</a:t>
            </a:r>
            <a:r>
              <a:rPr lang="en-US" sz="1200" b="1" i="0" u="none" strike="noStrike" cap="none" dirty="0" smtClean="0">
                <a:solidFill>
                  <a:schemeClr val="lt1"/>
                </a:solidFill>
                <a:latin typeface="Arial"/>
                <a:ea typeface="Arial"/>
                <a:cs typeface="Arial"/>
                <a:sym typeface="Arial"/>
              </a:rPr>
              <a:t>n </a:t>
            </a:r>
            <a:r>
              <a:rPr lang="en-US" sz="1200" b="1" i="0" u="none" strike="noStrike" cap="none" dirty="0" smtClean="0">
                <a:solidFill>
                  <a:schemeClr val="lt1"/>
                </a:solidFill>
                <a:latin typeface="Arial"/>
                <a:ea typeface="Arial"/>
                <a:cs typeface="Arial"/>
                <a:sym typeface="Arial"/>
              </a:rPr>
              <a:t>area of anomalous </a:t>
            </a:r>
            <a:r>
              <a:rPr lang="en-US" sz="1200" b="1" i="0" u="none" strike="noStrike" cap="none" dirty="0" smtClean="0">
                <a:solidFill>
                  <a:schemeClr val="lt1"/>
                </a:solidFill>
                <a:latin typeface="Arial"/>
                <a:ea typeface="Arial"/>
                <a:cs typeface="Arial"/>
                <a:sym typeface="Arial"/>
              </a:rPr>
              <a:t>lower-level cyclonic and upper-level anti-cyclonic flow </a:t>
            </a:r>
            <a:r>
              <a:rPr lang="en-US" sz="1200" b="1" dirty="0" smtClean="0">
                <a:solidFill>
                  <a:schemeClr val="lt1"/>
                </a:solidFill>
              </a:rPr>
              <a:t>in the Gulf of Aden region </a:t>
            </a:r>
            <a:r>
              <a:rPr lang="en-US" sz="1200" b="1" i="0" u="none" strike="noStrike" cap="none" dirty="0" smtClean="0">
                <a:solidFill>
                  <a:schemeClr val="lt1"/>
                </a:solidFill>
                <a:latin typeface="Arial"/>
                <a:ea typeface="Arial"/>
                <a:cs typeface="Arial"/>
                <a:sym typeface="Arial"/>
              </a:rPr>
              <a:t>may </a:t>
            </a:r>
            <a:r>
              <a:rPr lang="en-US" sz="1200" b="1" i="0" u="none" strike="noStrike" cap="none" dirty="0" smtClean="0">
                <a:solidFill>
                  <a:schemeClr val="lt1"/>
                </a:solidFill>
                <a:latin typeface="Arial"/>
                <a:ea typeface="Arial"/>
                <a:cs typeface="Arial"/>
                <a:sym typeface="Arial"/>
              </a:rPr>
              <a:t>have contributed to the observed above-average rainfall in the Greater Horn of Africa.</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149" name="Google Shape;149;p19"/>
          <p:cNvSpPr/>
          <p:nvPr/>
        </p:nvSpPr>
        <p:spPr>
          <a:xfrm>
            <a:off x="3383280" y="2688336"/>
            <a:ext cx="841248" cy="804671"/>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49;p19"/>
          <p:cNvSpPr/>
          <p:nvPr/>
        </p:nvSpPr>
        <p:spPr>
          <a:xfrm>
            <a:off x="7818120" y="2459736"/>
            <a:ext cx="944880" cy="804671"/>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2382449" y="1700784"/>
            <a:ext cx="104719" cy="1927211"/>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flipV="1">
            <a:off x="3703320" y="1627632"/>
            <a:ext cx="1544421" cy="490633"/>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that moderate to heavy rains sustained rainfall surpluses over parts of southern Nigeria (bottom left) and Ethiopia (top right). The seasonal total rainfall remained below-average over parts of central DRC (bottom right).</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3136393" y="2048256"/>
            <a:ext cx="2272186" cy="1735804"/>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9" cy="2566985"/>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9" cy="25669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16</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22 </a:t>
            </a:r>
            <a:r>
              <a:rPr lang="en-US" sz="1600" b="1" dirty="0">
                <a:solidFill>
                  <a:srgbClr val="FFFF00"/>
                </a:solidFill>
              </a:rPr>
              <a:t>May</a:t>
            </a:r>
            <a:r>
              <a:rPr lang="en-US" sz="1600" b="1" i="0" u="none" strike="noStrike" cap="none" dirty="0">
                <a:solidFill>
                  <a:srgbClr val="FFFF00"/>
                </a:solidFill>
                <a:latin typeface="Arial"/>
                <a:ea typeface="Arial"/>
                <a:cs typeface="Arial"/>
                <a:sym typeface="Arial"/>
              </a:rPr>
              <a:t> 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7694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For week-1 (left panel), the GEFS forecasts indicate a moderate to high chance (over 70%) for rainfall to exceed 50 mm over </a:t>
            </a:r>
            <a:r>
              <a:rPr lang="en-US" sz="1100" b="1" i="0" u="none" strike="noStrike" cap="none" dirty="0" smtClean="0">
                <a:solidFill>
                  <a:schemeClr val="lt1"/>
                </a:solidFill>
                <a:latin typeface="Arial"/>
                <a:ea typeface="Arial"/>
                <a:cs typeface="Arial"/>
                <a:sym typeface="Arial"/>
              </a:rPr>
              <a:t>parts of southern Liberia and western Cameroon, Equatorial Guinea, western Gabon, northeastern DRC, Rwanda, Burundi, northwestern Tanzania, and southwestern Ethiopia </a:t>
            </a:r>
            <a:r>
              <a:rPr lang="en-US" sz="1100" b="1" i="0" u="none" strike="noStrike" cap="none" dirty="0" smtClean="0">
                <a:solidFill>
                  <a:schemeClr val="lt1"/>
                </a:solidFill>
                <a:latin typeface="Arial"/>
                <a:ea typeface="Arial"/>
                <a:cs typeface="Arial"/>
                <a:sym typeface="Arial"/>
              </a:rPr>
              <a:t>(left panel). For week-2, there is a moderate to high chance for weekly rainfall to exceed 50mm over </a:t>
            </a:r>
            <a:r>
              <a:rPr lang="en-US" sz="1100" b="1" i="0" u="none" strike="noStrike" cap="none" dirty="0" smtClean="0">
                <a:solidFill>
                  <a:schemeClr val="lt1"/>
                </a:solidFill>
                <a:latin typeface="Arial"/>
                <a:ea typeface="Arial"/>
                <a:cs typeface="Arial"/>
                <a:sym typeface="Arial"/>
              </a:rPr>
              <a:t>much of Liberia, Cameroon, Equatorial Guinea, western Gabon and southwestern Ethiopia </a:t>
            </a:r>
            <a:r>
              <a:rPr lang="en-US" sz="1100" b="1" i="0" u="none" strike="noStrike" cap="none" dirty="0" smtClean="0">
                <a:solidFill>
                  <a:schemeClr val="lt1"/>
                </a:solidFill>
                <a:latin typeface="Arial"/>
                <a:ea typeface="Arial"/>
                <a:cs typeface="Arial"/>
                <a:sym typeface="Arial"/>
              </a:rPr>
              <a:t>(right panel</a:t>
            </a:r>
            <a:r>
              <a:rPr lang="en-US" sz="1100" b="1" i="0" u="none" strike="noStrike" cap="none" dirty="0" smtClean="0">
                <a:solidFill>
                  <a:schemeClr val="lt1"/>
                </a:solidFill>
                <a:latin typeface="Arial"/>
                <a:ea typeface="Arial"/>
                <a:cs typeface="Arial"/>
                <a:sym typeface="Arial"/>
              </a:rPr>
              <a:t>).</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a:solidFill>
                  <a:srgbClr val="FFFF00"/>
                </a:solidFill>
              </a:rPr>
              <a:t>09 – 15 May </a:t>
            </a:r>
            <a:r>
              <a:rPr lang="en-US" sz="1600" b="1" i="0" u="none" strike="noStrike" cap="none" dirty="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9" cy="2986507"/>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5" cy="2946588"/>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2028</Words>
  <Application>Microsoft Office PowerPoint</Application>
  <PresentationFormat>On-screen Show (4:3)</PresentationFormat>
  <Paragraphs>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Endalkachew Bekele</cp:lastModifiedBy>
  <cp:revision>30</cp:revision>
  <dcterms:modified xsi:type="dcterms:W3CDTF">2023-05-08T16:50:39Z</dcterms:modified>
</cp:coreProperties>
</file>