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7"/>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7"/>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1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gif"/><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gif"/><Relationship Id="rId5" Type="http://schemas.openxmlformats.org/officeDocument/2006/relationships/image" Target="../media/image10.gif"/><Relationship Id="rId6"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24 April</a:t>
            </a:r>
            <a:r>
              <a:rPr b="1" i="0" lang="en-US" sz="2800" u="none" cap="none" strike="noStrike">
                <a:solidFill>
                  <a:schemeClr val="lt1"/>
                </a:solidFill>
                <a:latin typeface="Arial"/>
                <a:ea typeface="Arial"/>
                <a:cs typeface="Arial"/>
                <a:sym typeface="Arial"/>
              </a:rPr>
              <a:t>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3"/>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25</a:t>
            </a:r>
            <a:r>
              <a:rPr b="1" i="0" lang="en-US" sz="1600" u="none" cap="none" strike="noStrike">
                <a:solidFill>
                  <a:srgbClr val="FFFF00"/>
                </a:solidFill>
                <a:latin typeface="Arial"/>
                <a:ea typeface="Arial"/>
                <a:cs typeface="Arial"/>
                <a:sym typeface="Arial"/>
              </a:rPr>
              <a:t> </a:t>
            </a:r>
            <a:r>
              <a:rPr b="1" lang="en-US" sz="1600">
                <a:solidFill>
                  <a:srgbClr val="FFFF00"/>
                </a:solidFill>
              </a:rPr>
              <a:t>Apr</a:t>
            </a:r>
            <a:r>
              <a:rPr b="1" i="0" lang="en-US" sz="1600" u="none" cap="none" strike="noStrike">
                <a:solidFill>
                  <a:srgbClr val="FFFF00"/>
                </a:solidFill>
                <a:latin typeface="Arial"/>
                <a:ea typeface="Arial"/>
                <a:cs typeface="Arial"/>
                <a:sym typeface="Arial"/>
              </a:rPr>
              <a:t> – </a:t>
            </a:r>
            <a:r>
              <a:rPr b="1" lang="en-US" sz="1600">
                <a:solidFill>
                  <a:srgbClr val="FFFF00"/>
                </a:solidFill>
              </a:rPr>
              <a:t>01</a:t>
            </a:r>
            <a:r>
              <a:rPr b="1" i="0" lang="en-US" sz="1600" u="none" cap="none" strike="noStrike">
                <a:solidFill>
                  <a:srgbClr val="FFFF00"/>
                </a:solidFill>
                <a:latin typeface="Arial"/>
                <a:ea typeface="Arial"/>
                <a:cs typeface="Arial"/>
                <a:sym typeface="Arial"/>
              </a:rPr>
              <a:t> </a:t>
            </a:r>
            <a:r>
              <a:rPr b="1" lang="en-US" sz="1600">
                <a:solidFill>
                  <a:srgbClr val="FFFF00"/>
                </a:solidFill>
              </a:rPr>
              <a:t>May</a:t>
            </a:r>
            <a:r>
              <a:rPr b="1" i="0" lang="en-US" sz="1600" u="none" cap="none" strike="noStrike">
                <a:solidFill>
                  <a:srgbClr val="FFFF00"/>
                </a:solidFill>
                <a:latin typeface="Arial"/>
                <a:ea typeface="Arial"/>
                <a:cs typeface="Arial"/>
                <a:sym typeface="Arial"/>
              </a:rPr>
              <a:t> 2023</a:t>
            </a:r>
            <a:endParaRPr b="0" i="0" sz="1600" u="none" cap="none" strike="noStrike">
              <a:solidFill>
                <a:srgbClr val="000000"/>
              </a:solidFill>
              <a:latin typeface="Arial"/>
              <a:ea typeface="Arial"/>
              <a:cs typeface="Arial"/>
              <a:sym typeface="Arial"/>
            </a:endParaRPr>
          </a:p>
        </p:txBody>
      </p:sp>
      <p:sp>
        <p:nvSpPr>
          <p:cNvPr id="185" name="Google Shape;185;p22"/>
          <p:cNvSpPr txBox="1"/>
          <p:nvPr/>
        </p:nvSpPr>
        <p:spPr>
          <a:xfrm>
            <a:off x="4175403" y="1480039"/>
            <a:ext cx="4819200" cy="37866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rtl="0" algn="just">
              <a:spcBef>
                <a:spcPts val="0"/>
              </a:spcBef>
              <a:spcAft>
                <a:spcPts val="0"/>
              </a:spcAft>
              <a:buClr>
                <a:schemeClr val="lt1"/>
              </a:buClr>
              <a:buSzPts val="1200"/>
              <a:buAutoNum type="arabicPeriod"/>
            </a:pPr>
            <a:r>
              <a:rPr b="1" lang="en-US" sz="1200">
                <a:solidFill>
                  <a:schemeClr val="lt1"/>
                </a:solidFill>
              </a:rPr>
              <a:t>Increased rainfall activity expected across central and eastern Africa. As a result, coastal areas of Ghana, Togo and Benin, southern half of Nigeria, northern half of Cameroon, CAR, Gabon, Congo, DRC, northern Tanzania, Burundi, Rwanda, Uganda, Kenya, South Sudan, and much of Ethiopia and neighboring Somalia are predicted to have above 50% chance for wetter than normal rainfall (above the upper tercile). In particular, there is an increased probability exceeding 80% for rainfall to be above normal over eastern DRC, Rwanda, Uganda, southern South Sudan and southwestern Ethiopia.</a:t>
            </a:r>
            <a:endParaRPr b="1" sz="1200">
              <a:solidFill>
                <a:schemeClr val="lt1"/>
              </a:solidFill>
            </a:endParaRPr>
          </a:p>
          <a:p>
            <a:pPr indent="0" lvl="0" marL="457200" rtl="0" algn="just">
              <a:spcBef>
                <a:spcPts val="0"/>
              </a:spcBef>
              <a:spcAft>
                <a:spcPts val="0"/>
              </a:spcAft>
              <a:buNone/>
            </a:pPr>
            <a:r>
              <a:t/>
            </a:r>
            <a:endParaRPr b="1" sz="1200">
              <a:solidFill>
                <a:schemeClr val="lt1"/>
              </a:solidFill>
            </a:endParaRPr>
          </a:p>
          <a:p>
            <a:pPr indent="-304800" lvl="0" marL="457200" rtl="0" algn="just">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drier than normal (below the lower tercile) over Sierra Leone and surrounding areas, and coastal areas of Mozambique.</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pic>
        <p:nvPicPr>
          <p:cNvPr id="186" name="Google Shape;186;p22"/>
          <p:cNvPicPr preferRelativeResize="0"/>
          <p:nvPr/>
        </p:nvPicPr>
        <p:blipFill rotWithShape="1">
          <a:blip r:embed="rId3">
            <a:alphaModFix/>
          </a:blip>
          <a:srcRect b="0" l="0" r="0" t="0"/>
          <a:stretch/>
        </p:blipFill>
        <p:spPr>
          <a:xfrm>
            <a:off x="258893" y="1590595"/>
            <a:ext cx="3764691" cy="4871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02</a:t>
            </a:r>
            <a:r>
              <a:rPr b="1" i="0" lang="en-US" sz="1600" u="none" cap="none" strike="noStrike">
                <a:solidFill>
                  <a:srgbClr val="FFFF00"/>
                </a:solidFill>
                <a:latin typeface="Arial"/>
                <a:ea typeface="Arial"/>
                <a:cs typeface="Arial"/>
                <a:sym typeface="Arial"/>
              </a:rPr>
              <a:t> </a:t>
            </a:r>
            <a:r>
              <a:rPr b="1" lang="en-US" sz="1600">
                <a:solidFill>
                  <a:srgbClr val="FFFF00"/>
                </a:solidFill>
              </a:rPr>
              <a:t>May</a:t>
            </a:r>
            <a:r>
              <a:rPr b="1" i="0" lang="en-US" sz="1600" u="none" cap="none" strike="noStrike">
                <a:solidFill>
                  <a:srgbClr val="FFFF00"/>
                </a:solidFill>
                <a:latin typeface="Arial"/>
                <a:ea typeface="Arial"/>
                <a:cs typeface="Arial"/>
                <a:sym typeface="Arial"/>
              </a:rPr>
              <a:t> –  0</a:t>
            </a:r>
            <a:r>
              <a:rPr b="1" lang="en-US" sz="1600">
                <a:solidFill>
                  <a:srgbClr val="FFFF00"/>
                </a:solidFill>
              </a:rPr>
              <a:t>8</a:t>
            </a:r>
            <a:r>
              <a:rPr b="1" i="0" lang="en-US" sz="1600" u="none" cap="none" strike="noStrike">
                <a:solidFill>
                  <a:srgbClr val="FFFF00"/>
                </a:solidFill>
                <a:latin typeface="Arial"/>
                <a:ea typeface="Arial"/>
                <a:cs typeface="Arial"/>
                <a:sym typeface="Arial"/>
              </a:rPr>
              <a:t> </a:t>
            </a:r>
            <a:r>
              <a:rPr b="1" lang="en-US" sz="1600">
                <a:solidFill>
                  <a:srgbClr val="FFFF00"/>
                </a:solidFill>
              </a:rPr>
              <a:t>May</a:t>
            </a:r>
            <a:r>
              <a:rPr b="1" i="0" lang="en-US" sz="1600" u="none" cap="none" strike="noStrike">
                <a:solidFill>
                  <a:srgbClr val="FFFF00"/>
                </a:solidFill>
                <a:latin typeface="Arial"/>
                <a:ea typeface="Arial"/>
                <a:cs typeface="Arial"/>
                <a:sym typeface="Arial"/>
              </a:rPr>
              <a:t> 2023</a:t>
            </a:r>
            <a:endParaRPr b="0" i="0" sz="1400" u="none" cap="none" strike="noStrike">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6" name="Google Shape;196;p23"/>
          <p:cNvSpPr txBox="1"/>
          <p:nvPr/>
        </p:nvSpPr>
        <p:spPr>
          <a:xfrm>
            <a:off x="4260545" y="1762812"/>
            <a:ext cx="4528500" cy="41868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indicate a continuation of increased rainfall activity from central to eastern Africa. Accordingly, the forecasts suggest above 50% chance for weekly total rainfall to be wetter than normal (above the upper tercile) from Congo Brazzaville through DRC, Burundi, Rwanda, Uganda, south Sudan, Ethiopia, and northern Somalia. In particular, the forecasts suggest enhanced probability exceeding 80% for rainfall to be above normal across central DRC, and western Uganda. Enhanced chance of rainfall (&gt;60%) also expected across southern parts of South Sudan extending to Ethiopia.</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drier than normal (below the lower tercile) over Sierra Leone, and coastal areas of southeastern Tanzania.</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a:p>
          <a:p>
            <a:pPr indent="-228600" lvl="0" marL="45720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p:txBody>
      </p:sp>
      <p:pic>
        <p:nvPicPr>
          <p:cNvPr id="197" name="Google Shape;197;p23"/>
          <p:cNvPicPr preferRelativeResize="0"/>
          <p:nvPr/>
        </p:nvPicPr>
        <p:blipFill rotWithShape="1">
          <a:blip r:embed="rId3">
            <a:alphaModFix/>
          </a:blip>
          <a:srcRect b="0" l="0" r="0" t="0"/>
          <a:stretch/>
        </p:blipFill>
        <p:spPr>
          <a:xfrm>
            <a:off x="197655" y="1533049"/>
            <a:ext cx="3705356" cy="47951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idx="1" type="body"/>
          </p:nvPr>
        </p:nvSpPr>
        <p:spPr>
          <a:xfrm>
            <a:off x="61475" y="708600"/>
            <a:ext cx="9013500" cy="6149400"/>
          </a:xfrm>
          <a:prstGeom prst="rect">
            <a:avLst/>
          </a:prstGeom>
          <a:noFill/>
          <a:ln>
            <a:noFill/>
          </a:ln>
        </p:spPr>
        <p:txBody>
          <a:bodyPr anchorCtr="0" anchor="t" bIns="45700" lIns="91425" spcFirstLastPara="1" rIns="91425" wrap="square" tIns="45700">
            <a:noAutofit/>
          </a:bodyPr>
          <a:lstStyle/>
          <a:p>
            <a:pPr indent="-285750" lvl="0" marL="457200" rtl="0" algn="just">
              <a:lnSpc>
                <a:spcPct val="90000"/>
              </a:lnSpc>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Over the past 30 days, in East Africa, above-average rainfall was observed over central, southwestern, and northeastern Ethiopia, southern and northwestern Somalia, Djibouti, eastern Eritrea, southwestern and eastern Kenya, most of Tanzania, Rwanda, Burundi, southern Uganda, southeastern and northwestern South Sudan, and southwestern Sudan. Rainfall was below-average over west-central and south-central Kenya, a small area of northeastern Tanzania, central South Sudan, west-central Somalia, and northwestern, south-central, and southeastern Ethiopia. In southern Africa, above-average rainfall was observed over northern and pockets of southeastern Mozambique, most of Malawi, northern and eastern Zambia, most of northern, western, and east-central Angola, pockets of northeastern Namibia, eastern Comoros, and most of central and northern Madagascar. Below-average rainfall was observed over much of northern, central, and southern Namibia, southern and northwestern Angola, southern Zambia, most of Zimbabwe and Botswana, most of South Africa, Lesotho, northern Eswatini, western Comoros, and parts of southern and southwestern Madagascar. In Central Africa, rainfall was above-average over most of Congo, northern, southern, and western Cameroon, southwestern Chad, central and eastern Gabon, parts of central and western CAR, and most of DRC. Rainfall was below-average over pockets of northeastern and southwestern DRC, Equatorial Guinea, western Gabon, parts of central Cameroon, Sao Tome and Principe, and east-central CAR. In West Africa, rainfall was above-average over eastern Guinea, northwestern  and south-central Liberia, southeastern Cote d’Ivoire, central and southern Ghana, central and southern Togo, central and southern Benin, southwestern, north-central, and parts of eastern Nigeria, southwestern Mali, and central Mauritania. Rainfall was below-average in eastern Liberia, parts of northern Ghana, northern Benin, northern Togo, western, central, and northern Cote d’Ivoire, south-central Nigeria, and central and southern Burkina Faso.</a:t>
            </a:r>
            <a:endParaRPr b="1" sz="900">
              <a:solidFill>
                <a:schemeClr val="lt1"/>
              </a:solidFill>
              <a:latin typeface="Arial"/>
              <a:ea typeface="Arial"/>
              <a:cs typeface="Arial"/>
              <a:sym typeface="Arial"/>
            </a:endParaRPr>
          </a:p>
          <a:p>
            <a:pPr indent="0" lvl="0" marL="0" rtl="0" algn="just">
              <a:lnSpc>
                <a:spcPct val="90000"/>
              </a:lnSpc>
              <a:spcBef>
                <a:spcPts val="0"/>
              </a:spcBef>
              <a:spcAft>
                <a:spcPts val="0"/>
              </a:spcAft>
              <a:buNone/>
            </a:pPr>
            <a:r>
              <a:t/>
            </a:r>
            <a:endParaRPr b="1" sz="900">
              <a:solidFill>
                <a:schemeClr val="lt1"/>
              </a:solidFill>
              <a:latin typeface="Arial"/>
              <a:ea typeface="Arial"/>
              <a:cs typeface="Arial"/>
              <a:sym typeface="Arial"/>
            </a:endParaRPr>
          </a:p>
          <a:p>
            <a:pPr indent="0" lvl="0" marL="0" rtl="0" algn="just">
              <a:lnSpc>
                <a:spcPct val="90000"/>
              </a:lnSpc>
              <a:spcBef>
                <a:spcPts val="0"/>
              </a:spcBef>
              <a:spcAft>
                <a:spcPts val="0"/>
              </a:spcAft>
              <a:buNone/>
            </a:pPr>
            <a:r>
              <a:t/>
            </a:r>
            <a:endParaRPr b="1" sz="900">
              <a:solidFill>
                <a:schemeClr val="lt1"/>
              </a:solidFill>
              <a:latin typeface="Arial"/>
              <a:ea typeface="Arial"/>
              <a:cs typeface="Arial"/>
              <a:sym typeface="Arial"/>
            </a:endParaRPr>
          </a:p>
          <a:p>
            <a:pPr indent="0" lvl="0" marL="158750" rtl="0" algn="just">
              <a:lnSpc>
                <a:spcPct val="100000"/>
              </a:lnSpc>
              <a:spcBef>
                <a:spcPts val="0"/>
              </a:spcBef>
              <a:spcAft>
                <a:spcPts val="0"/>
              </a:spcAft>
              <a:buClr>
                <a:schemeClr val="lt1"/>
              </a:buClr>
              <a:buSzPts val="1100"/>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7 days, in East Africa, rainfall was above-average over northeastern and parts of south-central and southwestern Ethiopia, southwestern Somalia, Djibouti, central and eastern Eritrea, eastern Rwanda, eastern Kenya, eastern and southern Tanzania, and the Lake Victoria region. Below-average rainfall was observed across south-central and northwestern Kenya, parts of southern and central South Sudan, northern and central Uganda, parts of southwestern and southeastern Ethiopia, parts of north-central and western Tanzania, northern and central Burundi, and some areas of central Somalia. In Central Africa, rainfall was above-average over western CAR, most of Cameroon, most of Congo, eastern and southern Gabon, and northwestern and south-central DRC. Below-average rainfall was observed over parts of eastern and central DRC, Equatorial Guinea, and western Gabon. In West Africa, above-average rainfall was observed over central Cote d’Ivoire, eastern Sierra Leone, west-central Ghana, southeastern Guinea, central Togo, central Benin, east-central Nigeria, and northwestern Liberia. Below average rainfall was observed over northern Cote d’Ivoire, northern Ghana, southwestern Burkina Faso, south-central Nigeria, and Sao Tome and Principe. In southern Africa, rainfall was above-average over northern Mozambique, northern Malawi, pockets of northern and central Angola, parts of central Namibia, pockets of southwestern South Africa, and pockets of northern and eastern Madagascar. In contrast, rainfall was below-average over Lesotho, western Eswatini, from north-central to southeastern South Africa, pockets of northern Madagascar, parts of northern Zimbabwe, and pockets of northwestern Angola. </a:t>
            </a:r>
            <a:endParaRPr sz="900">
              <a:latin typeface="Arial"/>
              <a:ea typeface="Arial"/>
              <a:cs typeface="Arial"/>
              <a:sym typeface="Arial"/>
            </a:endParaRPr>
          </a:p>
          <a:p>
            <a:pPr indent="0" lvl="0" marL="0" rtl="0" algn="just">
              <a:spcBef>
                <a:spcPts val="0"/>
              </a:spcBef>
              <a:spcAft>
                <a:spcPts val="0"/>
              </a:spcAft>
              <a:buNone/>
            </a:pPr>
            <a:r>
              <a:t/>
            </a:r>
            <a:endParaRPr b="1" sz="900">
              <a:solidFill>
                <a:schemeClr val="lt1"/>
              </a:solidFill>
              <a:latin typeface="Arial"/>
              <a:ea typeface="Arial"/>
              <a:cs typeface="Arial"/>
              <a:sym typeface="Arial"/>
            </a:endParaRPr>
          </a:p>
          <a:p>
            <a:pPr indent="0" lvl="0" marL="457200" rtl="0" algn="just">
              <a:lnSpc>
                <a:spcPct val="100000"/>
              </a:lnSpc>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The Week-1 outlook calls for above-average rainfall primarily over much of the Gulf of Guinea region, as well as central and western Africa. This includes regions from Liberia to central and southern Nigeria, southern Cameroon, Equatorial Guinea, Gabon, much of CAR, South Sudan, much of DRC, Lesotho, Sao Tome and Principe, northern Madagascar, Ethiopia, Uganda, Kenya, Tanzania, parts of Somalia, Rwanda,  and Burundi. Anomalies could exceed 50mm from southwestern Ethiopia to central Tanzania. In contrast, there is an increased chance for below-average rainfall over southern Guinea, Sierra Leone, central Angola, southeastern DRC, coastal Mozambique, and central and southern Madagascar. The Week-2 outlook suggests above-average rainfall over primarily central and western Africa. This includes parts of CAR, central and southern Congo, DRC, northern Angola, Rwanda, Burundi, parts of Uganda, northern and western Tanzania, western Kenya, central and southwestern Ethiopia, northern Somalia, coastal Ghana/Togo/Benin/Nigeria, eastern Sierra Leone, and southeastern Guinea. Below-average rainfall is likely over parts of central Nigeria/Cameroon, western Equatorial Guinea, western Gabon, eastern Tanzania, the Lake Victoria region, northeastern Mozambique, Comoros, and eastern Madagascar.</a:t>
            </a:r>
            <a:endParaRPr b="1" sz="900">
              <a:solidFill>
                <a:schemeClr val="lt1"/>
              </a:solidFill>
              <a:latin typeface="Arial"/>
              <a:ea typeface="Arial"/>
              <a:cs typeface="Arial"/>
              <a:sym typeface="Arial"/>
            </a:endParaRPr>
          </a:p>
          <a:p>
            <a:pPr indent="0" lvl="0" marL="0" rtl="0" algn="just">
              <a:spcBef>
                <a:spcPts val="0"/>
              </a:spcBef>
              <a:spcAft>
                <a:spcPts val="0"/>
              </a:spcAft>
              <a:buNone/>
            </a:pPr>
            <a:r>
              <a:t/>
            </a:r>
            <a:endParaRPr b="1" sz="900">
              <a:solidFill>
                <a:schemeClr val="lt1"/>
              </a:solidFill>
              <a:latin typeface="Arial"/>
              <a:ea typeface="Arial"/>
              <a:cs typeface="Arial"/>
              <a:sym typeface="Arial"/>
            </a:endParaRPr>
          </a:p>
        </p:txBody>
      </p:sp>
      <p:sp>
        <p:nvSpPr>
          <p:cNvPr id="204" name="Google Shape;204;p24"/>
          <p:cNvSpPr txBox="1"/>
          <p:nvPr>
            <p:ph idx="4294967295" type="title"/>
          </p:nvPr>
        </p:nvSpPr>
        <p:spPr>
          <a:xfrm>
            <a:off x="1086447" y="76597"/>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34537" y="228600"/>
            <a:ext cx="8430321"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15"/>
          <p:cNvSpPr/>
          <p:nvPr/>
        </p:nvSpPr>
        <p:spPr>
          <a:xfrm>
            <a:off x="72225" y="1304795"/>
            <a:ext cx="8896200" cy="37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Clr>
                <a:srgbClr val="000000"/>
              </a:buClr>
              <a:buSzPts val="1200"/>
              <a:buFont typeface="Arial"/>
              <a:buNone/>
            </a:pPr>
            <a:r>
              <a:t/>
            </a:r>
            <a:endParaRPr b="1" i="0" sz="1100" u="none" cap="none" strike="noStrike">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Char char="●"/>
            </a:pPr>
            <a:r>
              <a:rPr b="1" lang="en-US" sz="1000">
                <a:solidFill>
                  <a:schemeClr val="lt1"/>
                </a:solidFill>
              </a:rPr>
              <a:t>During the past 7 days, in East Africa, rainfall was above-average over northeastern and parts of south-central and southwestern Ethiopia, southwestern Somalia, Djibouti, central and eastern Eritrea, eastern Rwanda, eastern Kenya, eastern and southern Tanzania, and the Lake Victoria region. Below-average rainfall was observed across south-central and northwestern Kenya, parts of southern and central South Sudan, northern and central Uganda, parts of southwestern and southeastern Ethiopia, parts of north-central and western Tanzania, northern and central Burundi, and some areas of central Somalia. In Central Africa, rainfall was above-average over western CAR, most of Cameroon, most of Congo, eastern and southern Gabon, and northwestern and south-central DRC. Below-average rainfall was observed over parts of eastern and central DRC, Equatorial Guinea, and western Gabon. In West Africa, above-average rainfall was observed over central Cote d’Ivoire, eastern Sierra Leone, west-central Ghana, southeastern Guinea, central Togo, central Benin, east-central Nigeria, and northwestern Liberia. Below average rainfall was observed over northern Cote d’Ivoire, northern Ghana, southwestern Burkina Faso, south-central Nigeria, and Sao Tome and Principe. In southern Africa, rainfall was above-average over northern Mozambique, northern Malawi, pockets of northern and central Angola, parts of central Namibia, pockets of southwestern South Africa, and pockets of northern and eastern Madagascar. In contrast, rainfall was below-average over Lesotho, western Eswatini, from north-central to southeastern South Africa, pockets of northern Madagascar, parts of northern Zimbabwe, and pockets of northwestern Angola. </a:t>
            </a:r>
            <a:endParaRPr/>
          </a:p>
          <a:p>
            <a:pPr indent="-196850" lvl="0" marL="285750" marR="0" rtl="0" algn="just">
              <a:lnSpc>
                <a:spcPct val="100000"/>
              </a:lnSpc>
              <a:spcBef>
                <a:spcPts val="0"/>
              </a:spcBef>
              <a:spcAft>
                <a:spcPts val="0"/>
              </a:spcAft>
              <a:buClr>
                <a:schemeClr val="lt1"/>
              </a:buClr>
              <a:buSzPts val="1000"/>
              <a:buFont typeface="Arial"/>
              <a:buNone/>
            </a:pPr>
            <a:r>
              <a:t/>
            </a:r>
            <a:endParaRPr b="1" i="0" sz="1000" u="none" cap="none" strike="noStrike">
              <a:solidFill>
                <a:schemeClr val="lt1"/>
              </a:solidFill>
              <a:latin typeface="Arial"/>
              <a:ea typeface="Arial"/>
              <a:cs typeface="Arial"/>
              <a:sym typeface="Arial"/>
            </a:endParaRPr>
          </a:p>
          <a:p>
            <a:pPr indent="-292100" lvl="0" marL="457200" marR="0" rtl="0" algn="just">
              <a:lnSpc>
                <a:spcPct val="100000"/>
              </a:lnSpc>
              <a:spcBef>
                <a:spcPts val="0"/>
              </a:spcBef>
              <a:spcAft>
                <a:spcPts val="0"/>
              </a:spcAft>
              <a:buClr>
                <a:schemeClr val="lt1"/>
              </a:buClr>
              <a:buSzPts val="1000"/>
              <a:buChar char="●"/>
            </a:pPr>
            <a:r>
              <a:rPr b="1" lang="en-US" sz="1000">
                <a:solidFill>
                  <a:schemeClr val="lt1"/>
                </a:solidFill>
              </a:rPr>
              <a:t>The W</a:t>
            </a:r>
            <a:r>
              <a:rPr b="1" i="0" lang="en-US" sz="1000" u="none" cap="none" strike="noStrike">
                <a:solidFill>
                  <a:schemeClr val="lt1"/>
                </a:solidFill>
                <a:latin typeface="Arial"/>
                <a:ea typeface="Arial"/>
                <a:cs typeface="Arial"/>
                <a:sym typeface="Arial"/>
              </a:rPr>
              <a:t>eek-1 outlook calls for above-average rainfall primarily over </a:t>
            </a:r>
            <a:r>
              <a:rPr b="1" lang="en-US" sz="1000">
                <a:solidFill>
                  <a:schemeClr val="lt1"/>
                </a:solidFill>
              </a:rPr>
              <a:t>much of the Gulf of Guinea region, as well as central and western Africa. This includes regions from Liberia to central and southern Nigeria, southern Cameroon, Equatorial Guinea, Gabon, much of CAR, South Sudan, much of DRC, Lesotho, Sao Tome and Principe, northern Madagascar, Ethiopia, Uganda, Kenya, Tanzania, parts of Somalia, Rwanda,  and Burundi. Anomalies could exceed 50mm from southwestern Ethiopia to central Tanzania. </a:t>
            </a:r>
            <a:r>
              <a:rPr b="1" i="0" lang="en-US" sz="1000" u="none" cap="none" strike="noStrike">
                <a:solidFill>
                  <a:schemeClr val="lt1"/>
                </a:solidFill>
                <a:latin typeface="Arial"/>
                <a:ea typeface="Arial"/>
                <a:cs typeface="Arial"/>
                <a:sym typeface="Arial"/>
              </a:rPr>
              <a:t>In contrast, there is an increased chance for below-average rainfall over </a:t>
            </a:r>
            <a:r>
              <a:rPr b="1" lang="en-US" sz="1000">
                <a:solidFill>
                  <a:schemeClr val="lt1"/>
                </a:solidFill>
              </a:rPr>
              <a:t>southern Guinea, Sierra Leone, central Angola, southeastern DRC, coastal Mozambique, and central and southern Madagascar. </a:t>
            </a:r>
            <a:r>
              <a:rPr b="1" i="0" lang="en-US" sz="1000" u="none" cap="none" strike="noStrike">
                <a:solidFill>
                  <a:schemeClr val="lt1"/>
                </a:solidFill>
                <a:latin typeface="Arial"/>
                <a:ea typeface="Arial"/>
                <a:cs typeface="Arial"/>
                <a:sym typeface="Arial"/>
              </a:rPr>
              <a:t>The Week-2 outlook suggests</a:t>
            </a:r>
            <a:r>
              <a:rPr b="1" lang="en-US" sz="1000">
                <a:solidFill>
                  <a:schemeClr val="lt1"/>
                </a:solidFill>
              </a:rPr>
              <a:t> </a:t>
            </a:r>
            <a:r>
              <a:rPr b="1" i="0" lang="en-US" sz="1000" u="none" cap="none" strike="noStrike">
                <a:solidFill>
                  <a:schemeClr val="lt1"/>
                </a:solidFill>
                <a:latin typeface="Arial"/>
                <a:ea typeface="Arial"/>
                <a:cs typeface="Arial"/>
                <a:sym typeface="Arial"/>
              </a:rPr>
              <a:t>above-average rainfall over primarily central and western Africa. This incl</a:t>
            </a:r>
            <a:r>
              <a:rPr b="1" lang="en-US" sz="1000">
                <a:solidFill>
                  <a:schemeClr val="lt1"/>
                </a:solidFill>
              </a:rPr>
              <a:t>udes parts of CAR, central and southern Congo, DRC, northern Angola, Rwanda, Burundi, parts of Uganda, northern and western Tanzania, western Kenya, central and southwestern Ethiopia, northern Somalia, coastal Ghana/Togo/Benin/Nigeria, eastern Sierra Leone, and southeastern Guinea. B</a:t>
            </a:r>
            <a:r>
              <a:rPr b="1" i="0" lang="en-US" sz="1000" u="none" cap="none" strike="noStrike">
                <a:solidFill>
                  <a:schemeClr val="lt1"/>
                </a:solidFill>
                <a:latin typeface="Arial"/>
                <a:ea typeface="Arial"/>
                <a:cs typeface="Arial"/>
                <a:sym typeface="Arial"/>
              </a:rPr>
              <a:t>elow-average rainfall is likely over</a:t>
            </a:r>
            <a:r>
              <a:rPr b="1" lang="en-US" sz="1000">
                <a:solidFill>
                  <a:schemeClr val="lt1"/>
                </a:solidFill>
              </a:rPr>
              <a:t> parts of central Nigeria/Cameroon, western Equatorial Guinea, western Gabon, eastern Tanzania, the Lake Victoria region, northeastern Mozambique, Comoros, and eastern Madagascar.</a:t>
            </a:r>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4294967295" type="title"/>
          </p:nvPr>
        </p:nvSpPr>
        <p:spPr>
          <a:xfrm>
            <a:off x="677436" y="69695"/>
            <a:ext cx="7696200" cy="8140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29736" y="4362717"/>
            <a:ext cx="8991600" cy="23295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950" u="none" cap="none" strike="noStrike">
                <a:solidFill>
                  <a:schemeClr val="lt1"/>
                </a:solidFill>
                <a:latin typeface="Arial"/>
                <a:ea typeface="Arial"/>
                <a:cs typeface="Arial"/>
                <a:sym typeface="Arial"/>
              </a:rPr>
              <a:t>Over the past 90 days, in East Africa, above-average rainfall was observed over parts of central, central, eastern, and southe</a:t>
            </a:r>
            <a:r>
              <a:rPr b="1" lang="en-US" sz="950">
                <a:solidFill>
                  <a:schemeClr val="lt1"/>
                </a:solidFill>
              </a:rPr>
              <a:t>rn</a:t>
            </a:r>
            <a:r>
              <a:rPr b="1" i="0" lang="en-US" sz="950" u="none" cap="none" strike="noStrike">
                <a:solidFill>
                  <a:schemeClr val="lt1"/>
                </a:solidFill>
                <a:latin typeface="Arial"/>
                <a:ea typeface="Arial"/>
                <a:cs typeface="Arial"/>
                <a:sym typeface="Arial"/>
              </a:rPr>
              <a:t> Ethiopia, many parts of Somalia, Djibouti, ea</a:t>
            </a:r>
            <a:r>
              <a:rPr b="1" lang="en-US" sz="950">
                <a:solidFill>
                  <a:schemeClr val="lt1"/>
                </a:solidFill>
              </a:rPr>
              <a:t>ste</a:t>
            </a:r>
            <a:r>
              <a:rPr b="1" i="0" lang="en-US" sz="950" u="none" cap="none" strike="noStrike">
                <a:solidFill>
                  <a:schemeClr val="lt1"/>
                </a:solidFill>
                <a:latin typeface="Arial"/>
                <a:ea typeface="Arial"/>
                <a:cs typeface="Arial"/>
                <a:sym typeface="Arial"/>
              </a:rPr>
              <a:t>rn Eritrea, northern</a:t>
            </a:r>
            <a:r>
              <a:rPr b="1" lang="en-US" sz="950">
                <a:solidFill>
                  <a:schemeClr val="lt1"/>
                </a:solidFill>
              </a:rPr>
              <a:t>, central, </a:t>
            </a:r>
            <a:r>
              <a:rPr b="1" i="0" lang="en-US" sz="950" u="none" cap="none" strike="noStrike">
                <a:solidFill>
                  <a:schemeClr val="lt1"/>
                </a:solidFill>
                <a:latin typeface="Arial"/>
                <a:ea typeface="Arial"/>
                <a:cs typeface="Arial"/>
                <a:sym typeface="Arial"/>
              </a:rPr>
              <a:t>southwestern, and eastern Kenya</a:t>
            </a:r>
            <a:r>
              <a:rPr b="1" lang="en-US" sz="950">
                <a:solidFill>
                  <a:schemeClr val="lt1"/>
                </a:solidFill>
              </a:rPr>
              <a:t>, </a:t>
            </a:r>
            <a:r>
              <a:rPr b="1" i="0" lang="en-US" sz="950" u="none" cap="none" strike="noStrike">
                <a:solidFill>
                  <a:schemeClr val="lt1"/>
                </a:solidFill>
                <a:latin typeface="Arial"/>
                <a:ea typeface="Arial"/>
                <a:cs typeface="Arial"/>
                <a:sym typeface="Arial"/>
              </a:rPr>
              <a:t>central</a:t>
            </a:r>
            <a:r>
              <a:rPr b="1" lang="en-US" sz="950">
                <a:solidFill>
                  <a:schemeClr val="lt1"/>
                </a:solidFill>
              </a:rPr>
              <a:t> </a:t>
            </a:r>
            <a:r>
              <a:rPr b="1" i="0" lang="en-US" sz="950" u="none" cap="none" strike="noStrike">
                <a:solidFill>
                  <a:schemeClr val="lt1"/>
                </a:solidFill>
                <a:latin typeface="Arial"/>
                <a:ea typeface="Arial"/>
                <a:cs typeface="Arial"/>
                <a:sym typeface="Arial"/>
              </a:rPr>
              <a:t>and southeastern Uganda, western Tanzania, Burundi, Rwanda, southeastern South Sudan, and part</a:t>
            </a:r>
            <a:r>
              <a:rPr b="1" lang="en-US" sz="950">
                <a:solidFill>
                  <a:schemeClr val="lt1"/>
                </a:solidFill>
              </a:rPr>
              <a:t>s of </a:t>
            </a:r>
            <a:r>
              <a:rPr b="1" i="0" lang="en-US" sz="950" u="none" cap="none" strike="noStrike">
                <a:solidFill>
                  <a:schemeClr val="lt1"/>
                </a:solidFill>
                <a:latin typeface="Arial"/>
                <a:ea typeface="Arial"/>
                <a:cs typeface="Arial"/>
                <a:sym typeface="Arial"/>
              </a:rPr>
              <a:t>northwestern Sudan. Rainfall was below-average over parts of west-centr</a:t>
            </a:r>
            <a:r>
              <a:rPr b="1" lang="en-US" sz="950">
                <a:solidFill>
                  <a:schemeClr val="lt1"/>
                </a:solidFill>
              </a:rPr>
              <a:t>al</a:t>
            </a:r>
            <a:r>
              <a:rPr b="1" i="0" lang="en-US" sz="950" u="none" cap="none" strike="noStrike">
                <a:solidFill>
                  <a:schemeClr val="lt1"/>
                </a:solidFill>
                <a:latin typeface="Arial"/>
                <a:ea typeface="Arial"/>
                <a:cs typeface="Arial"/>
                <a:sym typeface="Arial"/>
              </a:rPr>
              <a:t> and northwestern Ethiopia</a:t>
            </a:r>
            <a:r>
              <a:rPr b="1" lang="en-US" sz="950">
                <a:solidFill>
                  <a:schemeClr val="lt1"/>
                </a:solidFill>
              </a:rPr>
              <a:t>, southwestern, northwestern, and east-central</a:t>
            </a:r>
            <a:r>
              <a:rPr b="1" i="0" lang="en-US" sz="950" u="none" cap="none" strike="noStrike">
                <a:solidFill>
                  <a:schemeClr val="lt1"/>
                </a:solidFill>
                <a:latin typeface="Arial"/>
                <a:ea typeface="Arial"/>
                <a:cs typeface="Arial"/>
                <a:sym typeface="Arial"/>
              </a:rPr>
              <a:t> Uganda, </a:t>
            </a:r>
            <a:r>
              <a:rPr b="1" lang="en-US" sz="950">
                <a:solidFill>
                  <a:schemeClr val="lt1"/>
                </a:solidFill>
              </a:rPr>
              <a:t>most of western and central</a:t>
            </a:r>
            <a:r>
              <a:rPr b="1" i="0" lang="en-US" sz="950" u="none" cap="none" strike="noStrike">
                <a:solidFill>
                  <a:schemeClr val="lt1"/>
                </a:solidFill>
                <a:latin typeface="Arial"/>
                <a:ea typeface="Arial"/>
                <a:cs typeface="Arial"/>
                <a:sym typeface="Arial"/>
              </a:rPr>
              <a:t> South Sudan, southe</a:t>
            </a:r>
            <a:r>
              <a:rPr b="1" lang="en-US" sz="950">
                <a:solidFill>
                  <a:schemeClr val="lt1"/>
                </a:solidFill>
              </a:rPr>
              <a:t>rn</a:t>
            </a:r>
            <a:r>
              <a:rPr b="1" i="0" lang="en-US" sz="950" u="none" cap="none" strike="noStrike">
                <a:solidFill>
                  <a:schemeClr val="lt1"/>
                </a:solidFill>
                <a:latin typeface="Arial"/>
                <a:ea typeface="Arial"/>
                <a:cs typeface="Arial"/>
                <a:sym typeface="Arial"/>
              </a:rPr>
              <a:t> Kenya, and </a:t>
            </a:r>
            <a:r>
              <a:rPr b="1" lang="en-US" sz="950">
                <a:solidFill>
                  <a:schemeClr val="lt1"/>
                </a:solidFill>
              </a:rPr>
              <a:t>eastern</a:t>
            </a:r>
            <a:r>
              <a:rPr b="1" i="0" lang="en-US" sz="950" u="none" cap="none" strike="noStrike">
                <a:solidFill>
                  <a:schemeClr val="lt1"/>
                </a:solidFill>
                <a:latin typeface="Arial"/>
                <a:ea typeface="Arial"/>
                <a:cs typeface="Arial"/>
                <a:sym typeface="Arial"/>
              </a:rPr>
              <a:t> and </a:t>
            </a:r>
            <a:r>
              <a:rPr b="1" lang="en-US" sz="950">
                <a:solidFill>
                  <a:schemeClr val="lt1"/>
                </a:solidFill>
              </a:rPr>
              <a:t>pockets of central</a:t>
            </a:r>
            <a:r>
              <a:rPr b="1" i="0" lang="en-US" sz="950" u="none" cap="none" strike="noStrike">
                <a:solidFill>
                  <a:schemeClr val="lt1"/>
                </a:solidFill>
                <a:latin typeface="Arial"/>
                <a:ea typeface="Arial"/>
                <a:cs typeface="Arial"/>
                <a:sym typeface="Arial"/>
              </a:rPr>
              <a:t> Tanzania</a:t>
            </a:r>
            <a:r>
              <a:rPr b="1" lang="en-US" sz="950">
                <a:solidFill>
                  <a:schemeClr val="lt1"/>
                </a:solidFill>
              </a:rPr>
              <a:t>.</a:t>
            </a:r>
            <a:r>
              <a:rPr b="1" i="0" lang="en-US" sz="950" u="none" cap="none" strike="noStrike">
                <a:solidFill>
                  <a:schemeClr val="lt1"/>
                </a:solidFill>
                <a:latin typeface="Arial"/>
                <a:ea typeface="Arial"/>
                <a:cs typeface="Arial"/>
                <a:sym typeface="Arial"/>
              </a:rPr>
              <a:t> In southern Africa, above-average rainfall was observed over parts of northwestern, central, and southern Mozambique, much of Malawi, eastern Zambia, pockets of central and northern Angola,</a:t>
            </a:r>
            <a:r>
              <a:rPr b="1" lang="en-US" sz="950">
                <a:solidFill>
                  <a:schemeClr val="lt1"/>
                </a:solidFill>
              </a:rPr>
              <a:t> </a:t>
            </a:r>
            <a:r>
              <a:rPr b="1" i="0" lang="en-US" sz="950" u="none" cap="none" strike="noStrike">
                <a:solidFill>
                  <a:schemeClr val="lt1"/>
                </a:solidFill>
                <a:latin typeface="Arial"/>
                <a:ea typeface="Arial"/>
                <a:cs typeface="Arial"/>
                <a:sym typeface="Arial"/>
              </a:rPr>
              <a:t>south</a:t>
            </a:r>
            <a:r>
              <a:rPr b="1" lang="en-US" sz="950">
                <a:solidFill>
                  <a:schemeClr val="lt1"/>
                </a:solidFill>
              </a:rPr>
              <a:t>-central</a:t>
            </a:r>
            <a:r>
              <a:rPr b="1" i="0" lang="en-US" sz="950" u="none" cap="none" strike="noStrike">
                <a:solidFill>
                  <a:schemeClr val="lt1"/>
                </a:solidFill>
                <a:latin typeface="Arial"/>
                <a:ea typeface="Arial"/>
                <a:cs typeface="Arial"/>
                <a:sym typeface="Arial"/>
              </a:rPr>
              <a:t> Botswana, sout</a:t>
            </a:r>
            <a:r>
              <a:rPr b="1" lang="en-US" sz="950">
                <a:solidFill>
                  <a:schemeClr val="lt1"/>
                </a:solidFill>
              </a:rPr>
              <a:t>hern Zimbabwe, </a:t>
            </a:r>
            <a:r>
              <a:rPr b="1" i="0" lang="en-US" sz="950" u="none" cap="none" strike="noStrike">
                <a:solidFill>
                  <a:schemeClr val="lt1"/>
                </a:solidFill>
                <a:latin typeface="Arial"/>
                <a:ea typeface="Arial"/>
                <a:cs typeface="Arial"/>
                <a:sym typeface="Arial"/>
              </a:rPr>
              <a:t>eastern</a:t>
            </a:r>
            <a:r>
              <a:rPr b="1" lang="en-US" sz="950">
                <a:solidFill>
                  <a:schemeClr val="lt1"/>
                </a:solidFill>
              </a:rPr>
              <a:t>, southern, and parts of central </a:t>
            </a:r>
            <a:r>
              <a:rPr b="1" i="0" lang="en-US" sz="950" u="none" cap="none" strike="noStrike">
                <a:solidFill>
                  <a:schemeClr val="lt1"/>
                </a:solidFill>
                <a:latin typeface="Arial"/>
                <a:ea typeface="Arial"/>
                <a:cs typeface="Arial"/>
                <a:sym typeface="Arial"/>
              </a:rPr>
              <a:t>South Africa, western Lesotho, </a:t>
            </a:r>
            <a:r>
              <a:rPr b="1" lang="en-US" sz="950">
                <a:solidFill>
                  <a:schemeClr val="lt1"/>
                </a:solidFill>
              </a:rPr>
              <a:t>most of </a:t>
            </a:r>
            <a:r>
              <a:rPr b="1" i="0" lang="en-US" sz="950" u="none" cap="none" strike="noStrike">
                <a:solidFill>
                  <a:schemeClr val="lt1"/>
                </a:solidFill>
                <a:latin typeface="Arial"/>
                <a:ea typeface="Arial"/>
                <a:cs typeface="Arial"/>
                <a:sym typeface="Arial"/>
              </a:rPr>
              <a:t>Eswatini, and parts of western, central, and southern</a:t>
            </a:r>
            <a:r>
              <a:rPr b="1" lang="en-US" sz="950">
                <a:solidFill>
                  <a:schemeClr val="lt1"/>
                </a:solidFill>
              </a:rPr>
              <a:t> </a:t>
            </a:r>
            <a:r>
              <a:rPr b="1" i="0" lang="en-US" sz="950" u="none" cap="none" strike="noStrike">
                <a:solidFill>
                  <a:schemeClr val="lt1"/>
                </a:solidFill>
                <a:latin typeface="Arial"/>
                <a:ea typeface="Arial"/>
                <a:cs typeface="Arial"/>
                <a:sym typeface="Arial"/>
              </a:rPr>
              <a:t>Madagascar. Below-average rainfall was observed over west</a:t>
            </a:r>
            <a:r>
              <a:rPr b="1" lang="en-US" sz="950">
                <a:solidFill>
                  <a:schemeClr val="lt1"/>
                </a:solidFill>
              </a:rPr>
              <a:t>-central</a:t>
            </a:r>
            <a:r>
              <a:rPr b="1" i="0" lang="en-US" sz="950" u="none" cap="none" strike="noStrike">
                <a:solidFill>
                  <a:schemeClr val="lt1"/>
                </a:solidFill>
                <a:latin typeface="Arial"/>
                <a:ea typeface="Arial"/>
                <a:cs typeface="Arial"/>
                <a:sym typeface="Arial"/>
              </a:rPr>
              <a:t>, southern, and eastern Angola, </a:t>
            </a:r>
            <a:r>
              <a:rPr b="1" lang="en-US" sz="950">
                <a:solidFill>
                  <a:schemeClr val="lt1"/>
                </a:solidFill>
              </a:rPr>
              <a:t>most of </a:t>
            </a:r>
            <a:r>
              <a:rPr b="1" i="0" lang="en-US" sz="950" u="none" cap="none" strike="noStrike">
                <a:solidFill>
                  <a:schemeClr val="lt1"/>
                </a:solidFill>
                <a:latin typeface="Arial"/>
                <a:ea typeface="Arial"/>
                <a:cs typeface="Arial"/>
                <a:sym typeface="Arial"/>
              </a:rPr>
              <a:t>Namibia, western, northern, and </a:t>
            </a:r>
            <a:r>
              <a:rPr b="1" lang="en-US" sz="950">
                <a:solidFill>
                  <a:schemeClr val="lt1"/>
                </a:solidFill>
              </a:rPr>
              <a:t>central</a:t>
            </a:r>
            <a:r>
              <a:rPr b="1" i="0" lang="en-US" sz="950" u="none" cap="none" strike="noStrike">
                <a:solidFill>
                  <a:schemeClr val="lt1"/>
                </a:solidFill>
                <a:latin typeface="Arial"/>
                <a:ea typeface="Arial"/>
                <a:cs typeface="Arial"/>
                <a:sym typeface="Arial"/>
              </a:rPr>
              <a:t> Botswana, much of nor</a:t>
            </a:r>
            <a:r>
              <a:rPr b="1" lang="en-US" sz="950">
                <a:solidFill>
                  <a:schemeClr val="lt1"/>
                </a:solidFill>
              </a:rPr>
              <a:t>thern and central </a:t>
            </a:r>
            <a:r>
              <a:rPr b="1" i="0" lang="en-US" sz="950" u="none" cap="none" strike="noStrike">
                <a:solidFill>
                  <a:schemeClr val="lt1"/>
                </a:solidFill>
                <a:latin typeface="Arial"/>
                <a:ea typeface="Arial"/>
                <a:cs typeface="Arial"/>
                <a:sym typeface="Arial"/>
              </a:rPr>
              <a:t>Zimbabwe, southern and western Zambia, northeastern and west-centr</a:t>
            </a:r>
            <a:r>
              <a:rPr b="1" lang="en-US" sz="950">
                <a:solidFill>
                  <a:schemeClr val="lt1"/>
                </a:solidFill>
              </a:rPr>
              <a:t>al</a:t>
            </a:r>
            <a:r>
              <a:rPr b="1" i="0" lang="en-US" sz="950" u="none" cap="none" strike="noStrike">
                <a:solidFill>
                  <a:schemeClr val="lt1"/>
                </a:solidFill>
                <a:latin typeface="Arial"/>
                <a:ea typeface="Arial"/>
                <a:cs typeface="Arial"/>
                <a:sym typeface="Arial"/>
              </a:rPr>
              <a:t> Mozambique, northeastern and </a:t>
            </a:r>
            <a:r>
              <a:rPr b="1" lang="en-US" sz="950">
                <a:solidFill>
                  <a:schemeClr val="lt1"/>
                </a:solidFill>
              </a:rPr>
              <a:t>coastal</a:t>
            </a:r>
            <a:r>
              <a:rPr b="1" i="0" lang="en-US" sz="950" u="none" cap="none" strike="noStrike">
                <a:solidFill>
                  <a:schemeClr val="lt1"/>
                </a:solidFill>
                <a:latin typeface="Arial"/>
                <a:ea typeface="Arial"/>
                <a:cs typeface="Arial"/>
                <a:sym typeface="Arial"/>
              </a:rPr>
              <a:t> </a:t>
            </a:r>
            <a:r>
              <a:rPr b="1" lang="en-US" sz="950">
                <a:solidFill>
                  <a:schemeClr val="lt1"/>
                </a:solidFill>
              </a:rPr>
              <a:t>northwestern </a:t>
            </a:r>
            <a:r>
              <a:rPr b="1" i="0" lang="en-US" sz="950" u="none" cap="none" strike="noStrike">
                <a:solidFill>
                  <a:schemeClr val="lt1"/>
                </a:solidFill>
                <a:latin typeface="Arial"/>
                <a:ea typeface="Arial"/>
                <a:cs typeface="Arial"/>
                <a:sym typeface="Arial"/>
              </a:rPr>
              <a:t>Madagascar, part</a:t>
            </a:r>
            <a:r>
              <a:rPr b="1" lang="en-US" sz="950">
                <a:solidFill>
                  <a:schemeClr val="lt1"/>
                </a:solidFill>
              </a:rPr>
              <a:t>s of northern and west-central </a:t>
            </a:r>
            <a:r>
              <a:rPr b="1" i="0" lang="en-US" sz="950" u="none" cap="none" strike="noStrike">
                <a:solidFill>
                  <a:schemeClr val="lt1"/>
                </a:solidFill>
                <a:latin typeface="Arial"/>
                <a:ea typeface="Arial"/>
                <a:cs typeface="Arial"/>
                <a:sym typeface="Arial"/>
              </a:rPr>
              <a:t>South Africa, and C</a:t>
            </a:r>
            <a:r>
              <a:rPr b="1" lang="en-US" sz="950">
                <a:solidFill>
                  <a:schemeClr val="lt1"/>
                </a:solidFill>
              </a:rPr>
              <a:t>omoros</a:t>
            </a:r>
            <a:r>
              <a:rPr b="1" i="0" lang="en-US" sz="950" u="none" cap="none" strike="noStrike">
                <a:solidFill>
                  <a:schemeClr val="lt1"/>
                </a:solidFill>
                <a:latin typeface="Arial"/>
                <a:ea typeface="Arial"/>
                <a:cs typeface="Arial"/>
                <a:sym typeface="Arial"/>
              </a:rPr>
              <a:t>. In Central Africa, rainfall was above-average over </a:t>
            </a:r>
            <a:r>
              <a:rPr b="1" lang="en-US" sz="950">
                <a:solidFill>
                  <a:schemeClr val="lt1"/>
                </a:solidFill>
              </a:rPr>
              <a:t>much</a:t>
            </a:r>
            <a:r>
              <a:rPr b="1" i="0" lang="en-US" sz="950" u="none" cap="none" strike="noStrike">
                <a:solidFill>
                  <a:schemeClr val="lt1"/>
                </a:solidFill>
                <a:latin typeface="Arial"/>
                <a:ea typeface="Arial"/>
                <a:cs typeface="Arial"/>
                <a:sym typeface="Arial"/>
              </a:rPr>
              <a:t> of Congo, parts of western</a:t>
            </a:r>
            <a:r>
              <a:rPr b="1" lang="en-US" sz="950">
                <a:solidFill>
                  <a:schemeClr val="lt1"/>
                </a:solidFill>
              </a:rPr>
              <a:t>, east</a:t>
            </a:r>
            <a:r>
              <a:rPr b="1" i="0" lang="en-US" sz="950" u="none" cap="none" strike="noStrike">
                <a:solidFill>
                  <a:schemeClr val="lt1"/>
                </a:solidFill>
                <a:latin typeface="Arial"/>
                <a:ea typeface="Arial"/>
                <a:cs typeface="Arial"/>
                <a:sym typeface="Arial"/>
              </a:rPr>
              <a:t>ern, and north</a:t>
            </a:r>
            <a:r>
              <a:rPr b="1" lang="en-US" sz="950">
                <a:solidFill>
                  <a:schemeClr val="lt1"/>
                </a:solidFill>
              </a:rPr>
              <a:t>ern</a:t>
            </a:r>
            <a:r>
              <a:rPr b="1" i="0" lang="en-US" sz="950" u="none" cap="none" strike="noStrike">
                <a:solidFill>
                  <a:schemeClr val="lt1"/>
                </a:solidFill>
                <a:latin typeface="Arial"/>
                <a:ea typeface="Arial"/>
                <a:cs typeface="Arial"/>
                <a:sym typeface="Arial"/>
              </a:rPr>
              <a:t> DRC, north-central</a:t>
            </a:r>
            <a:r>
              <a:rPr b="1" lang="en-US" sz="950">
                <a:solidFill>
                  <a:schemeClr val="lt1"/>
                </a:solidFill>
              </a:rPr>
              <a:t>, </a:t>
            </a:r>
            <a:r>
              <a:rPr b="1" i="0" lang="en-US" sz="950" u="none" cap="none" strike="noStrike">
                <a:solidFill>
                  <a:schemeClr val="lt1"/>
                </a:solidFill>
                <a:latin typeface="Arial"/>
                <a:ea typeface="Arial"/>
                <a:cs typeface="Arial"/>
                <a:sym typeface="Arial"/>
              </a:rPr>
              <a:t>western, and southeastern Cameroon, southwestern Chad, p</a:t>
            </a:r>
            <a:r>
              <a:rPr b="1" lang="en-US" sz="950">
                <a:solidFill>
                  <a:schemeClr val="lt1"/>
                </a:solidFill>
              </a:rPr>
              <a:t>ockets</a:t>
            </a:r>
            <a:r>
              <a:rPr b="1" i="0" lang="en-US" sz="950" u="none" cap="none" strike="noStrike">
                <a:solidFill>
                  <a:schemeClr val="lt1"/>
                </a:solidFill>
                <a:latin typeface="Arial"/>
                <a:ea typeface="Arial"/>
                <a:cs typeface="Arial"/>
                <a:sym typeface="Arial"/>
              </a:rPr>
              <a:t> of southern and eastern Gabon, and northern and southern CAR. Rainfall was below-average over southern Cameroon, western and northern Gabon, Equatorial Guinea, Sao Tome and Pri</a:t>
            </a:r>
            <a:r>
              <a:rPr b="1" lang="en-US" sz="950">
                <a:solidFill>
                  <a:schemeClr val="lt1"/>
                </a:solidFill>
              </a:rPr>
              <a:t>ncipe, east-central </a:t>
            </a:r>
            <a:r>
              <a:rPr b="1" i="0" lang="en-US" sz="950" u="none" cap="none" strike="noStrike">
                <a:solidFill>
                  <a:schemeClr val="lt1"/>
                </a:solidFill>
                <a:latin typeface="Arial"/>
                <a:ea typeface="Arial"/>
                <a:cs typeface="Arial"/>
                <a:sym typeface="Arial"/>
              </a:rPr>
              <a:t>CAR, and portions of central and southern DRC. In West Africa, rainfall was above-average over parts of easter</a:t>
            </a:r>
            <a:r>
              <a:rPr b="1" lang="en-US" sz="950">
                <a:solidFill>
                  <a:schemeClr val="lt1"/>
                </a:solidFill>
              </a:rPr>
              <a:t>n</a:t>
            </a:r>
            <a:r>
              <a:rPr b="1" i="0" lang="en-US" sz="950" u="none" cap="none" strike="noStrike">
                <a:solidFill>
                  <a:schemeClr val="lt1"/>
                </a:solidFill>
                <a:latin typeface="Arial"/>
                <a:ea typeface="Arial"/>
                <a:cs typeface="Arial"/>
                <a:sym typeface="Arial"/>
              </a:rPr>
              <a:t> Guinea</a:t>
            </a:r>
            <a:r>
              <a:rPr b="1" lang="en-US" sz="950">
                <a:solidFill>
                  <a:schemeClr val="lt1"/>
                </a:solidFill>
              </a:rPr>
              <a:t>, southeastern and northwestern</a:t>
            </a:r>
            <a:r>
              <a:rPr b="1" i="0" lang="en-US" sz="950" u="none" cap="none" strike="noStrike">
                <a:solidFill>
                  <a:schemeClr val="lt1"/>
                </a:solidFill>
                <a:latin typeface="Arial"/>
                <a:ea typeface="Arial"/>
                <a:cs typeface="Arial"/>
                <a:sym typeface="Arial"/>
              </a:rPr>
              <a:t> Liberia, </a:t>
            </a:r>
            <a:r>
              <a:rPr b="1" lang="en-US" sz="950">
                <a:solidFill>
                  <a:schemeClr val="lt1"/>
                </a:solidFill>
              </a:rPr>
              <a:t>southeastern</a:t>
            </a:r>
            <a:r>
              <a:rPr b="1" i="0" lang="en-US" sz="950" u="none" cap="none" strike="noStrike">
                <a:solidFill>
                  <a:schemeClr val="lt1"/>
                </a:solidFill>
                <a:latin typeface="Arial"/>
                <a:ea typeface="Arial"/>
                <a:cs typeface="Arial"/>
                <a:sym typeface="Arial"/>
              </a:rPr>
              <a:t> and parts of central Cote d’Ivoire, southern parts of Ghana, central and southern Togo, central and southwestern Benin, parts of south</a:t>
            </a:r>
            <a:r>
              <a:rPr b="1" lang="en-US" sz="950">
                <a:solidFill>
                  <a:schemeClr val="lt1"/>
                </a:solidFill>
              </a:rPr>
              <a:t>ern</a:t>
            </a:r>
            <a:r>
              <a:rPr b="1" i="0" lang="en-US" sz="950" u="none" cap="none" strike="noStrike">
                <a:solidFill>
                  <a:schemeClr val="lt1"/>
                </a:solidFill>
                <a:latin typeface="Arial"/>
                <a:ea typeface="Arial"/>
                <a:cs typeface="Arial"/>
                <a:sym typeface="Arial"/>
              </a:rPr>
              <a:t> and </a:t>
            </a:r>
            <a:r>
              <a:rPr b="1" lang="en-US" sz="950">
                <a:solidFill>
                  <a:schemeClr val="lt1"/>
                </a:solidFill>
              </a:rPr>
              <a:t>eastern</a:t>
            </a:r>
            <a:r>
              <a:rPr b="1" i="0" lang="en-US" sz="950" u="none" cap="none" strike="noStrike">
                <a:solidFill>
                  <a:schemeClr val="lt1"/>
                </a:solidFill>
                <a:latin typeface="Arial"/>
                <a:ea typeface="Arial"/>
                <a:cs typeface="Arial"/>
                <a:sym typeface="Arial"/>
              </a:rPr>
              <a:t> Nigeria,</a:t>
            </a:r>
            <a:r>
              <a:rPr b="1" lang="en-US" sz="950">
                <a:solidFill>
                  <a:schemeClr val="lt1"/>
                </a:solidFill>
              </a:rPr>
              <a:t> central Mauritania, </a:t>
            </a:r>
            <a:r>
              <a:rPr b="1" i="0" lang="en-US" sz="950" u="none" cap="none" strike="noStrike">
                <a:solidFill>
                  <a:schemeClr val="lt1"/>
                </a:solidFill>
                <a:latin typeface="Arial"/>
                <a:ea typeface="Arial"/>
                <a:cs typeface="Arial"/>
                <a:sym typeface="Arial"/>
              </a:rPr>
              <a:t>and </a:t>
            </a:r>
            <a:r>
              <a:rPr b="1" lang="en-US" sz="950">
                <a:solidFill>
                  <a:schemeClr val="lt1"/>
                </a:solidFill>
              </a:rPr>
              <a:t>southwestern Mali.</a:t>
            </a:r>
            <a:r>
              <a:rPr b="1" i="0" lang="en-US" sz="950" u="none" cap="none" strike="noStrike">
                <a:solidFill>
                  <a:schemeClr val="lt1"/>
                </a:solidFill>
                <a:latin typeface="Arial"/>
                <a:ea typeface="Arial"/>
                <a:cs typeface="Arial"/>
                <a:sym typeface="Arial"/>
              </a:rPr>
              <a:t> In contrast, below-average rainfall was observed over </a:t>
            </a:r>
            <a:r>
              <a:rPr b="1" lang="en-US" sz="950">
                <a:solidFill>
                  <a:schemeClr val="lt1"/>
                </a:solidFill>
              </a:rPr>
              <a:t>northern</a:t>
            </a:r>
            <a:r>
              <a:rPr b="1" i="0" lang="en-US" sz="950" u="none" cap="none" strike="noStrike">
                <a:solidFill>
                  <a:schemeClr val="lt1"/>
                </a:solidFill>
                <a:latin typeface="Arial"/>
                <a:ea typeface="Arial"/>
                <a:cs typeface="Arial"/>
                <a:sym typeface="Arial"/>
              </a:rPr>
              <a:t> Sierra Leone, </a:t>
            </a:r>
            <a:r>
              <a:rPr b="1" lang="en-US" sz="950">
                <a:solidFill>
                  <a:schemeClr val="lt1"/>
                </a:solidFill>
              </a:rPr>
              <a:t>northeastern and </a:t>
            </a:r>
            <a:r>
              <a:rPr b="1" i="0" lang="en-US" sz="950" u="none" cap="none" strike="noStrike">
                <a:solidFill>
                  <a:schemeClr val="lt1"/>
                </a:solidFill>
                <a:latin typeface="Arial"/>
                <a:ea typeface="Arial"/>
                <a:cs typeface="Arial"/>
                <a:sym typeface="Arial"/>
              </a:rPr>
              <a:t>central Liberia, northern, east-central,</a:t>
            </a:r>
            <a:r>
              <a:rPr b="1" lang="en-US" sz="950">
                <a:solidFill>
                  <a:schemeClr val="lt1"/>
                </a:solidFill>
              </a:rPr>
              <a:t> and southwestern</a:t>
            </a:r>
            <a:r>
              <a:rPr b="1" i="0" lang="en-US" sz="950" u="none" cap="none" strike="noStrike">
                <a:solidFill>
                  <a:schemeClr val="lt1"/>
                </a:solidFill>
                <a:latin typeface="Arial"/>
                <a:ea typeface="Arial"/>
                <a:cs typeface="Arial"/>
                <a:sym typeface="Arial"/>
              </a:rPr>
              <a:t> Cote d’Ivoire,</a:t>
            </a:r>
            <a:r>
              <a:rPr b="1" lang="en-US" sz="950">
                <a:solidFill>
                  <a:schemeClr val="lt1"/>
                </a:solidFill>
              </a:rPr>
              <a:t> northern</a:t>
            </a:r>
            <a:r>
              <a:rPr b="1" i="0" lang="en-US" sz="950" u="none" cap="none" strike="noStrike">
                <a:solidFill>
                  <a:schemeClr val="lt1"/>
                </a:solidFill>
                <a:latin typeface="Arial"/>
                <a:ea typeface="Arial"/>
                <a:cs typeface="Arial"/>
                <a:sym typeface="Arial"/>
              </a:rPr>
              <a:t> Ghana, northern and southeastern Benin, northern Togo, central Nigeria, and south</a:t>
            </a:r>
            <a:r>
              <a:rPr b="1" lang="en-US" sz="950">
                <a:solidFill>
                  <a:schemeClr val="lt1"/>
                </a:solidFill>
              </a:rPr>
              <a:t>ern</a:t>
            </a:r>
            <a:r>
              <a:rPr b="1" i="0" lang="en-US" sz="950" u="none" cap="none" strike="noStrike">
                <a:solidFill>
                  <a:schemeClr val="lt1"/>
                </a:solidFill>
                <a:latin typeface="Arial"/>
                <a:ea typeface="Arial"/>
                <a:cs typeface="Arial"/>
                <a:sym typeface="Arial"/>
              </a:rPr>
              <a:t> Burkina Faso. </a:t>
            </a:r>
            <a:endParaRPr sz="1300"/>
          </a:p>
        </p:txBody>
      </p:sp>
      <p:pic>
        <p:nvPicPr>
          <p:cNvPr id="113" name="Google Shape;113;p16"/>
          <p:cNvPicPr preferRelativeResize="0"/>
          <p:nvPr/>
        </p:nvPicPr>
        <p:blipFill rotWithShape="1">
          <a:blip r:embed="rId3">
            <a:alphaModFix/>
          </a:blip>
          <a:srcRect b="0" l="0" r="0" t="0"/>
          <a:stretch/>
        </p:blipFill>
        <p:spPr>
          <a:xfrm>
            <a:off x="955371" y="812725"/>
            <a:ext cx="3501427" cy="3501427"/>
          </a:xfrm>
          <a:prstGeom prst="rect">
            <a:avLst/>
          </a:prstGeom>
          <a:noFill/>
          <a:ln>
            <a:noFill/>
          </a:ln>
        </p:spPr>
      </p:pic>
      <p:pic>
        <p:nvPicPr>
          <p:cNvPr id="114" name="Google Shape;114;p16"/>
          <p:cNvPicPr preferRelativeResize="0"/>
          <p:nvPr/>
        </p:nvPicPr>
        <p:blipFill rotWithShape="1">
          <a:blip r:embed="rId4">
            <a:alphaModFix/>
          </a:blip>
          <a:srcRect b="0" l="0" r="0" t="0"/>
          <a:stretch/>
        </p:blipFill>
        <p:spPr>
          <a:xfrm>
            <a:off x="4525536" y="812725"/>
            <a:ext cx="3501427" cy="3501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17"/>
          <p:cNvSpPr txBox="1"/>
          <p:nvPr/>
        </p:nvSpPr>
        <p:spPr>
          <a:xfrm>
            <a:off x="66906" y="4517576"/>
            <a:ext cx="8991600" cy="21702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000" u="none" cap="none" strike="noStrike">
                <a:solidFill>
                  <a:schemeClr val="lt1"/>
                </a:solidFill>
                <a:latin typeface="Arial"/>
                <a:ea typeface="Arial"/>
                <a:cs typeface="Arial"/>
                <a:sym typeface="Arial"/>
              </a:rPr>
              <a:t>Over the past 30 days, in East Africa, above-average rainfall was observed over central, southw</a:t>
            </a:r>
            <a:r>
              <a:rPr b="1" lang="en-US" sz="1000">
                <a:solidFill>
                  <a:schemeClr val="lt1"/>
                </a:solidFill>
              </a:rPr>
              <a:t>est</a:t>
            </a:r>
            <a:r>
              <a:rPr b="1" i="0" lang="en-US" sz="1000" u="none" cap="none" strike="noStrike">
                <a:solidFill>
                  <a:schemeClr val="lt1"/>
                </a:solidFill>
                <a:latin typeface="Arial"/>
                <a:ea typeface="Arial"/>
                <a:cs typeface="Arial"/>
                <a:sym typeface="Arial"/>
              </a:rPr>
              <a:t>ern, and northeastern Ethiopia, </a:t>
            </a:r>
            <a:r>
              <a:rPr b="1" lang="en-US" sz="1000">
                <a:solidFill>
                  <a:schemeClr val="lt1"/>
                </a:solidFill>
              </a:rPr>
              <a:t>southern and northwestern</a:t>
            </a:r>
            <a:r>
              <a:rPr b="1" i="0" lang="en-US" sz="1000" u="none" cap="none" strike="noStrike">
                <a:solidFill>
                  <a:schemeClr val="lt1"/>
                </a:solidFill>
                <a:latin typeface="Arial"/>
                <a:ea typeface="Arial"/>
                <a:cs typeface="Arial"/>
                <a:sym typeface="Arial"/>
              </a:rPr>
              <a:t> Somalia, Djibouti, east</a:t>
            </a:r>
            <a:r>
              <a:rPr b="1" lang="en-US" sz="1000">
                <a:solidFill>
                  <a:schemeClr val="lt1"/>
                </a:solidFill>
              </a:rPr>
              <a:t>e</a:t>
            </a:r>
            <a:r>
              <a:rPr b="1" i="0" lang="en-US" sz="1000" u="none" cap="none" strike="noStrike">
                <a:solidFill>
                  <a:schemeClr val="lt1"/>
                </a:solidFill>
                <a:latin typeface="Arial"/>
                <a:ea typeface="Arial"/>
                <a:cs typeface="Arial"/>
                <a:sym typeface="Arial"/>
              </a:rPr>
              <a:t>rn Eritrea, southwestern</a:t>
            </a:r>
            <a:r>
              <a:rPr b="1" lang="en-US" sz="1000">
                <a:solidFill>
                  <a:schemeClr val="lt1"/>
                </a:solidFill>
              </a:rPr>
              <a:t> and eastern</a:t>
            </a:r>
            <a:r>
              <a:rPr b="1" i="0" lang="en-US" sz="1000" u="none" cap="none" strike="noStrike">
                <a:solidFill>
                  <a:schemeClr val="lt1"/>
                </a:solidFill>
                <a:latin typeface="Arial"/>
                <a:ea typeface="Arial"/>
                <a:cs typeface="Arial"/>
                <a:sym typeface="Arial"/>
              </a:rPr>
              <a:t> Kenya, </a:t>
            </a:r>
            <a:r>
              <a:rPr b="1" lang="en-US" sz="1000">
                <a:solidFill>
                  <a:schemeClr val="lt1"/>
                </a:solidFill>
              </a:rPr>
              <a:t>most of </a:t>
            </a:r>
            <a:r>
              <a:rPr b="1" i="0" lang="en-US" sz="1000" u="none" cap="none" strike="noStrike">
                <a:solidFill>
                  <a:schemeClr val="lt1"/>
                </a:solidFill>
                <a:latin typeface="Arial"/>
                <a:ea typeface="Arial"/>
                <a:cs typeface="Arial"/>
                <a:sym typeface="Arial"/>
              </a:rPr>
              <a:t>Tanzania, Rwanda, Burundi, </a:t>
            </a:r>
            <a:r>
              <a:rPr b="1" lang="en-US" sz="1000">
                <a:solidFill>
                  <a:schemeClr val="lt1"/>
                </a:solidFill>
              </a:rPr>
              <a:t>southern </a:t>
            </a:r>
            <a:r>
              <a:rPr b="1" i="0" lang="en-US" sz="1000" u="none" cap="none" strike="noStrike">
                <a:solidFill>
                  <a:schemeClr val="lt1"/>
                </a:solidFill>
                <a:latin typeface="Arial"/>
                <a:ea typeface="Arial"/>
                <a:cs typeface="Arial"/>
                <a:sym typeface="Arial"/>
              </a:rPr>
              <a:t>Uganda, southeastern and </a:t>
            </a:r>
            <a:r>
              <a:rPr b="1" lang="en-US" sz="1000">
                <a:solidFill>
                  <a:schemeClr val="lt1"/>
                </a:solidFill>
              </a:rPr>
              <a:t>north</a:t>
            </a:r>
            <a:r>
              <a:rPr b="1" i="0" lang="en-US" sz="1000" u="none" cap="none" strike="noStrike">
                <a:solidFill>
                  <a:schemeClr val="lt1"/>
                </a:solidFill>
                <a:latin typeface="Arial"/>
                <a:ea typeface="Arial"/>
                <a:cs typeface="Arial"/>
                <a:sym typeface="Arial"/>
              </a:rPr>
              <a:t>western</a:t>
            </a:r>
            <a:r>
              <a:rPr b="1" lang="en-US" sz="1000">
                <a:solidFill>
                  <a:schemeClr val="lt1"/>
                </a:solidFill>
              </a:rPr>
              <a:t> </a:t>
            </a:r>
            <a:r>
              <a:rPr b="1" i="0" lang="en-US" sz="1000" u="none" cap="none" strike="noStrike">
                <a:solidFill>
                  <a:schemeClr val="lt1"/>
                </a:solidFill>
                <a:latin typeface="Arial"/>
                <a:ea typeface="Arial"/>
                <a:cs typeface="Arial"/>
                <a:sym typeface="Arial"/>
              </a:rPr>
              <a:t>South Sudan, and </a:t>
            </a:r>
            <a:r>
              <a:rPr b="1" lang="en-US" sz="1000">
                <a:solidFill>
                  <a:schemeClr val="lt1"/>
                </a:solidFill>
              </a:rPr>
              <a:t>south</a:t>
            </a:r>
            <a:r>
              <a:rPr b="1" i="0" lang="en-US" sz="1000" u="none" cap="none" strike="noStrike">
                <a:solidFill>
                  <a:schemeClr val="lt1"/>
                </a:solidFill>
                <a:latin typeface="Arial"/>
                <a:ea typeface="Arial"/>
                <a:cs typeface="Arial"/>
                <a:sym typeface="Arial"/>
              </a:rPr>
              <a:t>western Sudan. Rainfall was below-average over </a:t>
            </a:r>
            <a:r>
              <a:rPr b="1" lang="en-US" sz="1000">
                <a:solidFill>
                  <a:schemeClr val="lt1"/>
                </a:solidFill>
              </a:rPr>
              <a:t>west-central and south-central </a:t>
            </a:r>
            <a:r>
              <a:rPr b="1" i="0" lang="en-US" sz="1000" u="none" cap="none" strike="noStrike">
                <a:solidFill>
                  <a:schemeClr val="lt1"/>
                </a:solidFill>
                <a:latin typeface="Arial"/>
                <a:ea typeface="Arial"/>
                <a:cs typeface="Arial"/>
                <a:sym typeface="Arial"/>
              </a:rPr>
              <a:t>Kenya, a small area of northeastern Tanzania, central South </a:t>
            </a:r>
            <a:r>
              <a:rPr b="1" lang="en-US" sz="1000">
                <a:solidFill>
                  <a:schemeClr val="lt1"/>
                </a:solidFill>
              </a:rPr>
              <a:t>Sudan, west-central Somalia, </a:t>
            </a:r>
            <a:r>
              <a:rPr b="1" i="0" lang="en-US" sz="1000" u="none" cap="none" strike="noStrike">
                <a:solidFill>
                  <a:schemeClr val="lt1"/>
                </a:solidFill>
                <a:latin typeface="Arial"/>
                <a:ea typeface="Arial"/>
                <a:cs typeface="Arial"/>
                <a:sym typeface="Arial"/>
              </a:rPr>
              <a:t>and </a:t>
            </a:r>
            <a:r>
              <a:rPr b="1" lang="en-US" sz="1000">
                <a:solidFill>
                  <a:schemeClr val="lt1"/>
                </a:solidFill>
              </a:rPr>
              <a:t>northwestern, south-central, and southeastern </a:t>
            </a:r>
            <a:r>
              <a:rPr b="1" i="0" lang="en-US" sz="1000" u="none" cap="none" strike="noStrike">
                <a:solidFill>
                  <a:schemeClr val="lt1"/>
                </a:solidFill>
                <a:latin typeface="Arial"/>
                <a:ea typeface="Arial"/>
                <a:cs typeface="Arial"/>
                <a:sym typeface="Arial"/>
              </a:rPr>
              <a:t>Ethiopia. In southern Africa, above-average rainfall was observed over northern and poc</a:t>
            </a:r>
            <a:r>
              <a:rPr b="1" lang="en-US" sz="1000">
                <a:solidFill>
                  <a:schemeClr val="lt1"/>
                </a:solidFill>
              </a:rPr>
              <a:t>kets of </a:t>
            </a:r>
            <a:r>
              <a:rPr b="1" i="0" lang="en-US" sz="1000" u="none" cap="none" strike="noStrike">
                <a:solidFill>
                  <a:schemeClr val="lt1"/>
                </a:solidFill>
                <a:latin typeface="Arial"/>
                <a:ea typeface="Arial"/>
                <a:cs typeface="Arial"/>
                <a:sym typeface="Arial"/>
              </a:rPr>
              <a:t>southeastern Mozambique, most of Malawi, northern and eastern Zambia, </a:t>
            </a:r>
            <a:r>
              <a:rPr b="1" lang="en-US" sz="1000">
                <a:solidFill>
                  <a:schemeClr val="lt1"/>
                </a:solidFill>
              </a:rPr>
              <a:t>most of northern, western, and east-central </a:t>
            </a:r>
            <a:r>
              <a:rPr b="1" i="0" lang="en-US" sz="1000" u="none" cap="none" strike="noStrike">
                <a:solidFill>
                  <a:schemeClr val="lt1"/>
                </a:solidFill>
                <a:latin typeface="Arial"/>
                <a:ea typeface="Arial"/>
                <a:cs typeface="Arial"/>
                <a:sym typeface="Arial"/>
              </a:rPr>
              <a:t>Angola, pockets of northeastern Namibia, eastern Comoros</a:t>
            </a:r>
            <a:r>
              <a:rPr b="1" lang="en-US" sz="1000">
                <a:solidFill>
                  <a:schemeClr val="lt1"/>
                </a:solidFill>
              </a:rPr>
              <a:t>, </a:t>
            </a:r>
            <a:r>
              <a:rPr b="1" i="0" lang="en-US" sz="1000" u="none" cap="none" strike="noStrike">
                <a:solidFill>
                  <a:schemeClr val="lt1"/>
                </a:solidFill>
                <a:latin typeface="Arial"/>
                <a:ea typeface="Arial"/>
                <a:cs typeface="Arial"/>
                <a:sym typeface="Arial"/>
              </a:rPr>
              <a:t>and most of central and </a:t>
            </a:r>
            <a:r>
              <a:rPr b="1" lang="en-US" sz="1000">
                <a:solidFill>
                  <a:schemeClr val="lt1"/>
                </a:solidFill>
              </a:rPr>
              <a:t>northern</a:t>
            </a:r>
            <a:r>
              <a:rPr b="1" i="0" lang="en-US" sz="1000" u="none" cap="none" strike="noStrike">
                <a:solidFill>
                  <a:schemeClr val="lt1"/>
                </a:solidFill>
                <a:latin typeface="Arial"/>
                <a:ea typeface="Arial"/>
                <a:cs typeface="Arial"/>
                <a:sym typeface="Arial"/>
              </a:rPr>
              <a:t> Madagascar. Below-average rainfall was observed over much of northern, cen</a:t>
            </a:r>
            <a:r>
              <a:rPr b="1" lang="en-US" sz="1000">
                <a:solidFill>
                  <a:schemeClr val="lt1"/>
                </a:solidFill>
              </a:rPr>
              <a:t>tral, and southern </a:t>
            </a:r>
            <a:r>
              <a:rPr b="1" i="0" lang="en-US" sz="1000" u="none" cap="none" strike="noStrike">
                <a:solidFill>
                  <a:schemeClr val="lt1"/>
                </a:solidFill>
                <a:latin typeface="Arial"/>
                <a:ea typeface="Arial"/>
                <a:cs typeface="Arial"/>
                <a:sym typeface="Arial"/>
              </a:rPr>
              <a:t>Namibia, southern and northwestern Angola, southern Zambia, </a:t>
            </a:r>
            <a:r>
              <a:rPr b="1" lang="en-US" sz="1000">
                <a:solidFill>
                  <a:schemeClr val="lt1"/>
                </a:solidFill>
              </a:rPr>
              <a:t>most</a:t>
            </a:r>
            <a:r>
              <a:rPr b="1" i="0" lang="en-US" sz="1000" u="none" cap="none" strike="noStrike">
                <a:solidFill>
                  <a:schemeClr val="lt1"/>
                </a:solidFill>
                <a:latin typeface="Arial"/>
                <a:ea typeface="Arial"/>
                <a:cs typeface="Arial"/>
                <a:sym typeface="Arial"/>
              </a:rPr>
              <a:t> of Zimbabwe and Botswana, </a:t>
            </a:r>
            <a:r>
              <a:rPr b="1" lang="en-US" sz="1000">
                <a:solidFill>
                  <a:schemeClr val="lt1"/>
                </a:solidFill>
              </a:rPr>
              <a:t>most of </a:t>
            </a:r>
            <a:r>
              <a:rPr b="1" i="0" lang="en-US" sz="1000" u="none" cap="none" strike="noStrike">
                <a:solidFill>
                  <a:schemeClr val="lt1"/>
                </a:solidFill>
                <a:latin typeface="Arial"/>
                <a:ea typeface="Arial"/>
                <a:cs typeface="Arial"/>
                <a:sym typeface="Arial"/>
              </a:rPr>
              <a:t>South Africa, Lesotho, no</a:t>
            </a:r>
            <a:r>
              <a:rPr b="1" lang="en-US" sz="1000">
                <a:solidFill>
                  <a:schemeClr val="lt1"/>
                </a:solidFill>
              </a:rPr>
              <a:t>rthern </a:t>
            </a:r>
            <a:r>
              <a:rPr b="1" i="0" lang="en-US" sz="1000" u="none" cap="none" strike="noStrike">
                <a:solidFill>
                  <a:schemeClr val="lt1"/>
                </a:solidFill>
                <a:latin typeface="Arial"/>
                <a:ea typeface="Arial"/>
                <a:cs typeface="Arial"/>
                <a:sym typeface="Arial"/>
              </a:rPr>
              <a:t>Eswatini, western Comoros, and </a:t>
            </a:r>
            <a:r>
              <a:rPr b="1" lang="en-US" sz="1000">
                <a:solidFill>
                  <a:schemeClr val="lt1"/>
                </a:solidFill>
              </a:rPr>
              <a:t>parts of</a:t>
            </a:r>
            <a:r>
              <a:rPr b="1" i="0" lang="en-US" sz="1000" u="none" cap="none" strike="noStrike">
                <a:solidFill>
                  <a:schemeClr val="lt1"/>
                </a:solidFill>
                <a:latin typeface="Arial"/>
                <a:ea typeface="Arial"/>
                <a:cs typeface="Arial"/>
                <a:sym typeface="Arial"/>
              </a:rPr>
              <a:t> </a:t>
            </a:r>
            <a:r>
              <a:rPr b="1" lang="en-US" sz="1000">
                <a:solidFill>
                  <a:schemeClr val="lt1"/>
                </a:solidFill>
              </a:rPr>
              <a:t>southern and south</a:t>
            </a:r>
            <a:r>
              <a:rPr b="1" i="0" lang="en-US" sz="1000" u="none" cap="none" strike="noStrike">
                <a:solidFill>
                  <a:schemeClr val="lt1"/>
                </a:solidFill>
                <a:latin typeface="Arial"/>
                <a:ea typeface="Arial"/>
                <a:cs typeface="Arial"/>
                <a:sym typeface="Arial"/>
              </a:rPr>
              <a:t>west</a:t>
            </a:r>
            <a:r>
              <a:rPr b="1" lang="en-US" sz="1000">
                <a:solidFill>
                  <a:schemeClr val="lt1"/>
                </a:solidFill>
              </a:rPr>
              <a:t>ern</a:t>
            </a:r>
            <a:r>
              <a:rPr b="1" i="0" lang="en-US" sz="1000" u="none" cap="none" strike="noStrike">
                <a:solidFill>
                  <a:schemeClr val="lt1"/>
                </a:solidFill>
                <a:latin typeface="Arial"/>
                <a:ea typeface="Arial"/>
                <a:cs typeface="Arial"/>
                <a:sym typeface="Arial"/>
              </a:rPr>
              <a:t> Madagascar. In Central Africa, rainfall was above-average over</a:t>
            </a:r>
            <a:r>
              <a:rPr b="1" lang="en-US" sz="1000">
                <a:solidFill>
                  <a:schemeClr val="lt1"/>
                </a:solidFill>
              </a:rPr>
              <a:t> most of </a:t>
            </a:r>
            <a:r>
              <a:rPr b="1" i="0" lang="en-US" sz="1000" u="none" cap="none" strike="noStrike">
                <a:solidFill>
                  <a:schemeClr val="lt1"/>
                </a:solidFill>
                <a:latin typeface="Arial"/>
                <a:ea typeface="Arial"/>
                <a:cs typeface="Arial"/>
                <a:sym typeface="Arial"/>
              </a:rPr>
              <a:t>Congo, </a:t>
            </a:r>
            <a:r>
              <a:rPr b="1" lang="en-US" sz="1000">
                <a:solidFill>
                  <a:schemeClr val="lt1"/>
                </a:solidFill>
              </a:rPr>
              <a:t>northern, southern, and </a:t>
            </a:r>
            <a:r>
              <a:rPr b="1" i="0" lang="en-US" sz="1000" u="none" cap="none" strike="noStrike">
                <a:solidFill>
                  <a:schemeClr val="lt1"/>
                </a:solidFill>
                <a:latin typeface="Arial"/>
                <a:ea typeface="Arial"/>
                <a:cs typeface="Arial"/>
                <a:sym typeface="Arial"/>
              </a:rPr>
              <a:t>western Cameroon, southwestern Chad, </a:t>
            </a:r>
            <a:r>
              <a:rPr b="1" lang="en-US" sz="1000">
                <a:solidFill>
                  <a:schemeClr val="lt1"/>
                </a:solidFill>
              </a:rPr>
              <a:t>central</a:t>
            </a:r>
            <a:r>
              <a:rPr b="1" i="0" lang="en-US" sz="1000" u="none" cap="none" strike="noStrike">
                <a:solidFill>
                  <a:schemeClr val="lt1"/>
                </a:solidFill>
                <a:latin typeface="Arial"/>
                <a:ea typeface="Arial"/>
                <a:cs typeface="Arial"/>
                <a:sym typeface="Arial"/>
              </a:rPr>
              <a:t> and eastern Gabon, parts of central</a:t>
            </a:r>
            <a:r>
              <a:rPr b="1" lang="en-US" sz="1000">
                <a:solidFill>
                  <a:schemeClr val="lt1"/>
                </a:solidFill>
              </a:rPr>
              <a:t> and </a:t>
            </a:r>
            <a:r>
              <a:rPr b="1" lang="en-US" sz="1000">
                <a:solidFill>
                  <a:schemeClr val="lt1"/>
                </a:solidFill>
              </a:rPr>
              <a:t>western</a:t>
            </a:r>
            <a:r>
              <a:rPr b="1" i="0" lang="en-US" sz="1000" u="none" cap="none" strike="noStrike">
                <a:solidFill>
                  <a:schemeClr val="lt1"/>
                </a:solidFill>
                <a:latin typeface="Arial"/>
                <a:ea typeface="Arial"/>
                <a:cs typeface="Arial"/>
                <a:sym typeface="Arial"/>
              </a:rPr>
              <a:t> </a:t>
            </a:r>
            <a:r>
              <a:rPr b="1" i="0" lang="en-US" sz="1000" u="none" cap="none" strike="noStrike">
                <a:solidFill>
                  <a:schemeClr val="lt1"/>
                </a:solidFill>
                <a:latin typeface="Arial"/>
                <a:ea typeface="Arial"/>
                <a:cs typeface="Arial"/>
                <a:sym typeface="Arial"/>
              </a:rPr>
              <a:t>CAR, and most of DRC. Rainfall was below-average over</a:t>
            </a:r>
            <a:r>
              <a:rPr b="1" lang="en-US" sz="1000">
                <a:solidFill>
                  <a:schemeClr val="lt1"/>
                </a:solidFill>
              </a:rPr>
              <a:t> pockets of northeastern and southwestern </a:t>
            </a:r>
            <a:r>
              <a:rPr b="1" i="0" lang="en-US" sz="1000" u="none" cap="none" strike="noStrike">
                <a:solidFill>
                  <a:schemeClr val="lt1"/>
                </a:solidFill>
                <a:latin typeface="Arial"/>
                <a:ea typeface="Arial"/>
                <a:cs typeface="Arial"/>
                <a:sym typeface="Arial"/>
              </a:rPr>
              <a:t>DRC, Equatorial Guinea, western</a:t>
            </a:r>
            <a:r>
              <a:rPr b="1" lang="en-US" sz="1000">
                <a:solidFill>
                  <a:schemeClr val="lt1"/>
                </a:solidFill>
              </a:rPr>
              <a:t> </a:t>
            </a:r>
            <a:r>
              <a:rPr b="1" i="0" lang="en-US" sz="1000" u="none" cap="none" strike="noStrike">
                <a:solidFill>
                  <a:schemeClr val="lt1"/>
                </a:solidFill>
                <a:latin typeface="Arial"/>
                <a:ea typeface="Arial"/>
                <a:cs typeface="Arial"/>
                <a:sym typeface="Arial"/>
              </a:rPr>
              <a:t>Gabon, </a:t>
            </a:r>
            <a:r>
              <a:rPr b="1" lang="en-US" sz="1000">
                <a:solidFill>
                  <a:schemeClr val="lt1"/>
                </a:solidFill>
              </a:rPr>
              <a:t>parts of central</a:t>
            </a:r>
            <a:r>
              <a:rPr b="1" i="0" lang="en-US" sz="1000" u="none" cap="none" strike="noStrike">
                <a:solidFill>
                  <a:schemeClr val="lt1"/>
                </a:solidFill>
                <a:latin typeface="Arial"/>
                <a:ea typeface="Arial"/>
                <a:cs typeface="Arial"/>
                <a:sym typeface="Arial"/>
              </a:rPr>
              <a:t> Cameroon, Sao Tome and Principe, and </a:t>
            </a:r>
            <a:r>
              <a:rPr b="1" lang="en-US" sz="1000">
                <a:solidFill>
                  <a:schemeClr val="lt1"/>
                </a:solidFill>
              </a:rPr>
              <a:t>east-central</a:t>
            </a:r>
            <a:r>
              <a:rPr b="1" i="0" lang="en-US" sz="1000" u="none" cap="none" strike="noStrike">
                <a:solidFill>
                  <a:schemeClr val="lt1"/>
                </a:solidFill>
                <a:latin typeface="Arial"/>
                <a:ea typeface="Arial"/>
                <a:cs typeface="Arial"/>
                <a:sym typeface="Arial"/>
              </a:rPr>
              <a:t> CAR. In West Africa, rainfall was above-average over eastern Guine</a:t>
            </a:r>
            <a:r>
              <a:rPr b="1" lang="en-US" sz="1000">
                <a:solidFill>
                  <a:schemeClr val="lt1"/>
                </a:solidFill>
              </a:rPr>
              <a:t>a, northwestern  and south-central </a:t>
            </a:r>
            <a:r>
              <a:rPr b="1" i="0" lang="en-US" sz="1000" u="none" cap="none" strike="noStrike">
                <a:solidFill>
                  <a:schemeClr val="lt1"/>
                </a:solidFill>
                <a:latin typeface="Arial"/>
                <a:ea typeface="Arial"/>
                <a:cs typeface="Arial"/>
                <a:sym typeface="Arial"/>
              </a:rPr>
              <a:t>Liberia,</a:t>
            </a:r>
            <a:r>
              <a:rPr b="1" lang="en-US" sz="1000">
                <a:solidFill>
                  <a:schemeClr val="lt1"/>
                </a:solidFill>
              </a:rPr>
              <a:t> southeastern </a:t>
            </a:r>
            <a:r>
              <a:rPr b="1" i="0" lang="en-US" sz="1000" u="none" cap="none" strike="noStrike">
                <a:solidFill>
                  <a:schemeClr val="lt1"/>
                </a:solidFill>
                <a:latin typeface="Arial"/>
                <a:ea typeface="Arial"/>
                <a:cs typeface="Arial"/>
                <a:sym typeface="Arial"/>
              </a:rPr>
              <a:t>Cote d’Ivoire, central and </a:t>
            </a:r>
            <a:r>
              <a:rPr b="1" lang="en-US" sz="1000">
                <a:solidFill>
                  <a:schemeClr val="lt1"/>
                </a:solidFill>
              </a:rPr>
              <a:t>southern</a:t>
            </a:r>
            <a:r>
              <a:rPr b="1" i="0" lang="en-US" sz="1000" u="none" cap="none" strike="noStrike">
                <a:solidFill>
                  <a:schemeClr val="lt1"/>
                </a:solidFill>
                <a:latin typeface="Arial"/>
                <a:ea typeface="Arial"/>
                <a:cs typeface="Arial"/>
                <a:sym typeface="Arial"/>
              </a:rPr>
              <a:t> Ghana, central and southern Togo</a:t>
            </a:r>
            <a:r>
              <a:rPr b="1" lang="en-US" sz="1000">
                <a:solidFill>
                  <a:schemeClr val="lt1"/>
                </a:solidFill>
              </a:rPr>
              <a:t>, central and southern </a:t>
            </a:r>
            <a:r>
              <a:rPr b="1" i="0" lang="en-US" sz="1000" u="none" cap="none" strike="noStrike">
                <a:solidFill>
                  <a:schemeClr val="lt1"/>
                </a:solidFill>
                <a:latin typeface="Arial"/>
                <a:ea typeface="Arial"/>
                <a:cs typeface="Arial"/>
                <a:sym typeface="Arial"/>
              </a:rPr>
              <a:t>Benin, southwestern, north-central, and parts of </a:t>
            </a:r>
            <a:r>
              <a:rPr b="1" lang="en-US" sz="1000">
                <a:solidFill>
                  <a:schemeClr val="lt1"/>
                </a:solidFill>
              </a:rPr>
              <a:t>eastern</a:t>
            </a:r>
            <a:r>
              <a:rPr b="1" i="0" lang="en-US" sz="1000" u="none" cap="none" strike="noStrike">
                <a:solidFill>
                  <a:schemeClr val="lt1"/>
                </a:solidFill>
                <a:latin typeface="Arial"/>
                <a:ea typeface="Arial"/>
                <a:cs typeface="Arial"/>
                <a:sym typeface="Arial"/>
              </a:rPr>
              <a:t> Nigeria, southwestern Mali, and central Mauritania. Rainfall was below-average </a:t>
            </a:r>
            <a:r>
              <a:rPr b="1" lang="en-US" sz="1000">
                <a:solidFill>
                  <a:schemeClr val="lt1"/>
                </a:solidFill>
              </a:rPr>
              <a:t>in eastern </a:t>
            </a:r>
            <a:r>
              <a:rPr b="1" i="0" lang="en-US" sz="1000" u="none" cap="none" strike="noStrike">
                <a:solidFill>
                  <a:schemeClr val="lt1"/>
                </a:solidFill>
                <a:latin typeface="Arial"/>
                <a:ea typeface="Arial"/>
                <a:cs typeface="Arial"/>
                <a:sym typeface="Arial"/>
              </a:rPr>
              <a:t>Liberia, </a:t>
            </a:r>
            <a:r>
              <a:rPr b="1" lang="en-US" sz="1000">
                <a:solidFill>
                  <a:schemeClr val="lt1"/>
                </a:solidFill>
              </a:rPr>
              <a:t>parts of northern</a:t>
            </a:r>
            <a:r>
              <a:rPr b="1" i="0" lang="en-US" sz="1000" u="none" cap="none" strike="noStrike">
                <a:solidFill>
                  <a:schemeClr val="lt1"/>
                </a:solidFill>
                <a:latin typeface="Arial"/>
                <a:ea typeface="Arial"/>
                <a:cs typeface="Arial"/>
                <a:sym typeface="Arial"/>
              </a:rPr>
              <a:t> Ghana, </a:t>
            </a:r>
            <a:r>
              <a:rPr b="1" lang="en-US" sz="1000">
                <a:solidFill>
                  <a:schemeClr val="lt1"/>
                </a:solidFill>
              </a:rPr>
              <a:t>northern</a:t>
            </a:r>
            <a:r>
              <a:rPr b="1" i="0" lang="en-US" sz="1000" u="none" cap="none" strike="noStrike">
                <a:solidFill>
                  <a:schemeClr val="lt1"/>
                </a:solidFill>
                <a:latin typeface="Arial"/>
                <a:ea typeface="Arial"/>
                <a:cs typeface="Arial"/>
                <a:sym typeface="Arial"/>
              </a:rPr>
              <a:t> Benin,</a:t>
            </a:r>
            <a:r>
              <a:rPr b="1" lang="en-US" sz="1000">
                <a:solidFill>
                  <a:schemeClr val="lt1"/>
                </a:solidFill>
              </a:rPr>
              <a:t> northern Togo,</a:t>
            </a:r>
            <a:r>
              <a:rPr b="1" i="0" lang="en-US" sz="1000" u="none" cap="none" strike="noStrike">
                <a:solidFill>
                  <a:schemeClr val="lt1"/>
                </a:solidFill>
                <a:latin typeface="Arial"/>
                <a:ea typeface="Arial"/>
                <a:cs typeface="Arial"/>
                <a:sym typeface="Arial"/>
              </a:rPr>
              <a:t> </a:t>
            </a:r>
            <a:r>
              <a:rPr b="1" lang="en-US" sz="1000">
                <a:solidFill>
                  <a:schemeClr val="lt1"/>
                </a:solidFill>
              </a:rPr>
              <a:t>western, central, and northern </a:t>
            </a:r>
            <a:r>
              <a:rPr b="1" i="0" lang="en-US" sz="1000" u="none" cap="none" strike="noStrike">
                <a:solidFill>
                  <a:schemeClr val="lt1"/>
                </a:solidFill>
                <a:latin typeface="Arial"/>
                <a:ea typeface="Arial"/>
                <a:cs typeface="Arial"/>
                <a:sym typeface="Arial"/>
              </a:rPr>
              <a:t>Cote d</a:t>
            </a:r>
            <a:r>
              <a:rPr b="1" lang="en-US" sz="1000">
                <a:solidFill>
                  <a:schemeClr val="lt1"/>
                </a:solidFill>
              </a:rPr>
              <a:t>’Ivoire, south-central Nigeria, and central and southern Burkina Faso</a:t>
            </a:r>
            <a:r>
              <a:rPr b="1" i="0" lang="en-US" sz="1000" u="none" cap="none" strike="noStrike">
                <a:solidFill>
                  <a:schemeClr val="lt1"/>
                </a:solidFill>
                <a:latin typeface="Arial"/>
                <a:ea typeface="Arial"/>
                <a:cs typeface="Arial"/>
                <a:sym typeface="Arial"/>
              </a:rPr>
              <a:t>.</a:t>
            </a:r>
            <a:endParaRPr b="1" i="0" sz="1000" u="none" cap="none" strike="noStrike">
              <a:solidFill>
                <a:schemeClr val="lt1"/>
              </a:solidFill>
              <a:latin typeface="Arial"/>
              <a:ea typeface="Arial"/>
              <a:cs typeface="Arial"/>
              <a:sym typeface="Arial"/>
            </a:endParaRPr>
          </a:p>
        </p:txBody>
      </p:sp>
      <p:pic>
        <p:nvPicPr>
          <p:cNvPr id="122" name="Google Shape;122;p17"/>
          <p:cNvPicPr preferRelativeResize="0"/>
          <p:nvPr/>
        </p:nvPicPr>
        <p:blipFill rotWithShape="1">
          <a:blip r:embed="rId3">
            <a:alphaModFix/>
          </a:blip>
          <a:srcRect b="0" l="0" r="0" t="0"/>
          <a:stretch/>
        </p:blipFill>
        <p:spPr>
          <a:xfrm>
            <a:off x="699380" y="838200"/>
            <a:ext cx="3640309" cy="3640309"/>
          </a:xfrm>
          <a:prstGeom prst="rect">
            <a:avLst/>
          </a:prstGeom>
          <a:noFill/>
          <a:ln>
            <a:noFill/>
          </a:ln>
        </p:spPr>
      </p:pic>
      <p:pic>
        <p:nvPicPr>
          <p:cNvPr id="123" name="Google Shape;123;p17"/>
          <p:cNvPicPr preferRelativeResize="0"/>
          <p:nvPr/>
        </p:nvPicPr>
        <p:blipFill rotWithShape="1">
          <a:blip r:embed="rId4">
            <a:alphaModFix/>
          </a:blip>
          <a:srcRect b="0" l="0" r="0" t="0"/>
          <a:stretch/>
        </p:blipFill>
        <p:spPr>
          <a:xfrm>
            <a:off x="4456568" y="838199"/>
            <a:ext cx="3640309" cy="36403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683799" y="121730"/>
            <a:ext cx="7696200" cy="754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18"/>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18"/>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18"/>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18"/>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18"/>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18"/>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18"/>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18"/>
          <p:cNvSpPr txBox="1"/>
          <p:nvPr/>
        </p:nvSpPr>
        <p:spPr>
          <a:xfrm>
            <a:off x="79248" y="4642606"/>
            <a:ext cx="8991600" cy="20934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000">
                <a:solidFill>
                  <a:schemeClr val="lt1"/>
                </a:solidFill>
              </a:rPr>
              <a:t>During the past 7 days, in East Africa, rainfall was above-average over northeastern and parts of south-central and southwestern Ethiopia, southwestern Somalia, Djibouti, central and eastern Eritrea, eastern Rwanda, eastern Kenya, eastern and southern Tanzania, and the Lake Victoria region. Below-average rainfall was observed across south-central and northwestern Kenya, parts of southern and central South Sudan, northern and central Uganda, parts of southwestern and southeastern Ethiopia, parts of north-central and western Tanzania, northern and central Burundi, and some areas of central Somalia. In Central Africa, rainfall was above-average over western CAR, most of Cameroon, most of Congo, eastern and southern Gabon, and northwestern and south-central DRC. Below-average rainfall was observed over parts of eastern and central DRC, Equatorial Guinea, and western Gabon. In West Africa, above-average rainfall was observed over central Cote d’Ivoire, eastern Sierra Leone, west-central Ghana, southeastern Guinea, central Togo, central Benin, east-central Nigeria, and northwestern Liberia. Below average rainfall was observed over northern Cote d’Ivoire, northern Ghana, southwestern Burkina Faso, south-central Nigeria, and Sao Tome and Principe. In southern Africa, rainfall was above-average over northern Mozambique, northern Malawi, pockets of northern and central Angola, parts of central Namibia, pockets of southwestern South Africa, and pockets of northern and eastern Madagascar. In contrast, rainfall was below-average over Lesotho, western Eswatini, from north-central to southeastern South Africa, pockets of northern Madagascar, parts of northern Zimbabwe, and pockets of northwestern Angola. </a:t>
            </a:r>
            <a:endParaRPr sz="1200"/>
          </a:p>
        </p:txBody>
      </p:sp>
      <p:pic>
        <p:nvPicPr>
          <p:cNvPr id="138" name="Google Shape;138;p18"/>
          <p:cNvPicPr preferRelativeResize="0"/>
          <p:nvPr/>
        </p:nvPicPr>
        <p:blipFill rotWithShape="1">
          <a:blip r:embed="rId3">
            <a:alphaModFix/>
          </a:blip>
          <a:srcRect b="0" l="0" r="0" t="0"/>
          <a:stretch/>
        </p:blipFill>
        <p:spPr>
          <a:xfrm>
            <a:off x="536418" y="908404"/>
            <a:ext cx="3673444" cy="3673444"/>
          </a:xfrm>
          <a:prstGeom prst="rect">
            <a:avLst/>
          </a:prstGeom>
          <a:noFill/>
          <a:ln>
            <a:noFill/>
          </a:ln>
        </p:spPr>
      </p:pic>
      <p:pic>
        <p:nvPicPr>
          <p:cNvPr id="139" name="Google Shape;139;p18"/>
          <p:cNvPicPr preferRelativeResize="0"/>
          <p:nvPr/>
        </p:nvPicPr>
        <p:blipFill rotWithShape="1">
          <a:blip r:embed="rId4">
            <a:alphaModFix/>
          </a:blip>
          <a:srcRect b="0" l="0" r="0" t="0"/>
          <a:stretch/>
        </p:blipFill>
        <p:spPr>
          <a:xfrm>
            <a:off x="4362261" y="908404"/>
            <a:ext cx="3691549" cy="3691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(left panel),</a:t>
            </a:r>
            <a:r>
              <a:rPr b="1" lang="en-US" sz="1200">
                <a:solidFill>
                  <a:schemeClr val="lt1"/>
                </a:solidFill>
              </a:rPr>
              <a:t> </a:t>
            </a:r>
            <a:r>
              <a:rPr b="1" i="0" lang="en-US" sz="1200" u="none" cap="none" strike="noStrike">
                <a:solidFill>
                  <a:schemeClr val="lt1"/>
                </a:solidFill>
                <a:latin typeface="Arial"/>
                <a:ea typeface="Arial"/>
                <a:cs typeface="Arial"/>
                <a:sym typeface="Arial"/>
              </a:rPr>
              <a:t>conflue</a:t>
            </a:r>
            <a:r>
              <a:rPr b="1" lang="en-US" sz="1200">
                <a:solidFill>
                  <a:schemeClr val="lt1"/>
                </a:solidFill>
              </a:rPr>
              <a:t>nce/convergence </a:t>
            </a:r>
            <a:r>
              <a:rPr b="1" i="0" lang="en-US" sz="1200" u="none" cap="none" strike="noStrike">
                <a:solidFill>
                  <a:schemeClr val="lt1"/>
                </a:solidFill>
                <a:latin typeface="Arial"/>
                <a:ea typeface="Arial"/>
                <a:cs typeface="Arial"/>
                <a:sym typeface="Arial"/>
              </a:rPr>
              <a:t>was observed </a:t>
            </a:r>
            <a:r>
              <a:rPr b="1" lang="en-US" sz="1200">
                <a:solidFill>
                  <a:schemeClr val="lt1"/>
                </a:solidFill>
              </a:rPr>
              <a:t>in Cameroon, CAR, and Congo (associated with anomalous cyclonic flow), contributing to above normal rainfall</a:t>
            </a:r>
            <a:r>
              <a:rPr b="1" i="0" lang="en-US" sz="1200" u="none" cap="none" strike="noStrike">
                <a:solidFill>
                  <a:schemeClr val="lt1"/>
                </a:solidFill>
                <a:latin typeface="Arial"/>
                <a:ea typeface="Arial"/>
                <a:cs typeface="Arial"/>
                <a:sym typeface="Arial"/>
              </a:rPr>
              <a:t>. </a:t>
            </a:r>
            <a:r>
              <a:rPr b="1" lang="en-US" sz="1200">
                <a:solidFill>
                  <a:schemeClr val="lt1"/>
                </a:solidFill>
              </a:rPr>
              <a:t>Upper-level divergence was present at 200-hPa (right panel) from eastern Kenya to eastern Tanzania, also contributing to the above normal rainfall in that region.</a:t>
            </a:r>
            <a:r>
              <a:rPr b="1" i="0" lang="en-US" sz="1200" u="none" cap="none" strike="noStrike">
                <a:solidFill>
                  <a:schemeClr val="lt1"/>
                </a:solidFill>
                <a:latin typeface="Arial"/>
                <a:ea typeface="Arial"/>
                <a:cs typeface="Arial"/>
                <a:sym typeface="Arial"/>
              </a:rPr>
              <a:t> </a:t>
            </a:r>
            <a:endParaRPr/>
          </a:p>
        </p:txBody>
      </p:sp>
      <p:pic>
        <p:nvPicPr>
          <p:cNvPr id="147" name="Google Shape;147;p19"/>
          <p:cNvPicPr preferRelativeResize="0"/>
          <p:nvPr/>
        </p:nvPicPr>
        <p:blipFill rotWithShape="1">
          <a:blip r:embed="rId3">
            <a:alphaModFix/>
          </a:blip>
          <a:srcRect b="0" l="0" r="0" t="0"/>
          <a:stretch/>
        </p:blipFill>
        <p:spPr>
          <a:xfrm>
            <a:off x="557161" y="1607428"/>
            <a:ext cx="3846908" cy="3846908"/>
          </a:xfrm>
          <a:prstGeom prst="rect">
            <a:avLst/>
          </a:prstGeom>
          <a:noFill/>
          <a:ln>
            <a:noFill/>
          </a:ln>
        </p:spPr>
      </p:pic>
      <p:pic>
        <p:nvPicPr>
          <p:cNvPr id="148" name="Google Shape;148;p19"/>
          <p:cNvPicPr preferRelativeResize="0"/>
          <p:nvPr/>
        </p:nvPicPr>
        <p:blipFill rotWithShape="1">
          <a:blip r:embed="rId4">
            <a:alphaModFix/>
          </a:blip>
          <a:srcRect b="0" l="0" r="0" t="0"/>
          <a:stretch/>
        </p:blipFill>
        <p:spPr>
          <a:xfrm>
            <a:off x="4592372" y="1617932"/>
            <a:ext cx="3836404" cy="3836404"/>
          </a:xfrm>
          <a:prstGeom prst="rect">
            <a:avLst/>
          </a:prstGeom>
          <a:noFill/>
          <a:ln>
            <a:noFill/>
          </a:ln>
        </p:spPr>
      </p:pic>
      <p:sp>
        <p:nvSpPr>
          <p:cNvPr id="149" name="Google Shape;149;p19"/>
          <p:cNvSpPr/>
          <p:nvPr/>
        </p:nvSpPr>
        <p:spPr>
          <a:xfrm rot="1584746">
            <a:off x="2042248" y="3151250"/>
            <a:ext cx="805926" cy="284697"/>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rot="6554262">
            <a:off x="7185668" y="3581332"/>
            <a:ext cx="805796" cy="284446"/>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20"/>
          <p:cNvPicPr preferRelativeResize="0"/>
          <p:nvPr/>
        </p:nvPicPr>
        <p:blipFill rotWithShape="1">
          <a:blip r:embed="rId3">
            <a:alphaModFix/>
          </a:blip>
          <a:srcRect b="0" l="0" r="0" t="0"/>
          <a:stretch/>
        </p:blipFill>
        <p:spPr>
          <a:xfrm>
            <a:off x="1544249" y="664149"/>
            <a:ext cx="2743199"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20"/>
          <p:cNvCxnSpPr/>
          <p:nvPr/>
        </p:nvCxnSpPr>
        <p:spPr>
          <a:xfrm flipH="1" rot="10800000">
            <a:off x="2382449" y="2214095"/>
            <a:ext cx="1409100" cy="14139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20"/>
          <p:cNvCxnSpPr/>
          <p:nvPr/>
        </p:nvCxnSpPr>
        <p:spPr>
          <a:xfrm rot="10800000">
            <a:off x="3892989" y="1698171"/>
            <a:ext cx="1354752" cy="420093"/>
          </a:xfrm>
          <a:prstGeom prst="straightConnector1">
            <a:avLst/>
          </a:prstGeom>
          <a:noFill/>
          <a:ln cap="flat" cmpd="sng" w="50800">
            <a:solidFill>
              <a:srgbClr val="FF0000"/>
            </a:solidFill>
            <a:prstDash val="solid"/>
            <a:round/>
            <a:headEnd len="sm" w="sm" type="none"/>
            <a:tailEnd len="med" w="med" type="triangle"/>
          </a:ln>
        </p:spPr>
      </p:cxnSp>
      <p:sp>
        <p:nvSpPr>
          <p:cNvPr id="160" name="Google Shape;160;p20"/>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200" u="none" cap="none" strike="noStrike">
                <a:solidFill>
                  <a:schemeClr val="lt1"/>
                </a:solidFill>
                <a:latin typeface="Arial"/>
                <a:ea typeface="Arial"/>
                <a:cs typeface="Arial"/>
                <a:sym typeface="Arial"/>
              </a:rPr>
              <a:t>Daily evolution of rainfall over the last 90 days at selected locations shows </a:t>
            </a:r>
            <a:r>
              <a:rPr b="1" lang="en-US" sz="1200">
                <a:solidFill>
                  <a:schemeClr val="lt1"/>
                </a:solidFill>
              </a:rPr>
              <a:t>slightly decreased rainfall </a:t>
            </a:r>
            <a:r>
              <a:rPr b="1" i="0" lang="en-US" sz="1200" u="none" cap="none" strike="noStrike">
                <a:solidFill>
                  <a:schemeClr val="lt1"/>
                </a:solidFill>
                <a:latin typeface="Arial"/>
                <a:ea typeface="Arial"/>
                <a:cs typeface="Arial"/>
                <a:sym typeface="Arial"/>
              </a:rPr>
              <a:t>deficits over parts of northeastern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(bottom left) and </a:t>
            </a:r>
            <a:r>
              <a:rPr b="1" lang="en-US" sz="1200">
                <a:solidFill>
                  <a:schemeClr val="lt1"/>
                </a:solidFill>
              </a:rPr>
              <a:t>increasing rainfall deficits over Equatoria Guinea</a:t>
            </a:r>
            <a:r>
              <a:rPr b="1" i="0" lang="en-US" sz="1200" u="none" cap="none" strike="noStrike">
                <a:solidFill>
                  <a:schemeClr val="lt1"/>
                </a:solidFill>
                <a:latin typeface="Arial"/>
                <a:ea typeface="Arial"/>
                <a:cs typeface="Arial"/>
                <a:sym typeface="Arial"/>
              </a:rPr>
              <a:t> (bottom right). </a:t>
            </a:r>
            <a:r>
              <a:rPr b="1" lang="en-US" sz="1200">
                <a:solidFill>
                  <a:schemeClr val="lt1"/>
                </a:solidFill>
              </a:rPr>
              <a:t>Near-normal</a:t>
            </a:r>
            <a:r>
              <a:rPr b="1" i="0" lang="en-US" sz="1200" u="none" cap="none" strike="noStrike">
                <a:solidFill>
                  <a:schemeClr val="lt1"/>
                </a:solidFill>
                <a:latin typeface="Arial"/>
                <a:ea typeface="Arial"/>
                <a:cs typeface="Arial"/>
                <a:sym typeface="Arial"/>
              </a:rPr>
              <a:t> rainfall also resulted in </a:t>
            </a:r>
            <a:r>
              <a:rPr b="1" lang="en-US" sz="1200">
                <a:solidFill>
                  <a:schemeClr val="lt1"/>
                </a:solidFill>
              </a:rPr>
              <a:t>continuing</a:t>
            </a:r>
            <a:r>
              <a:rPr b="1" i="0" lang="en-US" sz="1200" u="none" cap="none" strike="noStrike">
                <a:solidFill>
                  <a:schemeClr val="lt1"/>
                </a:solidFill>
                <a:latin typeface="Arial"/>
                <a:ea typeface="Arial"/>
                <a:cs typeface="Arial"/>
                <a:sym typeface="Arial"/>
              </a:rPr>
              <a:t> moisture surpluses over parts of eastern and northeastern Ethiopia (top right).</a:t>
            </a:r>
            <a:endParaRPr b="1" i="0" sz="1200" u="none" cap="none" strike="noStrike">
              <a:solidFill>
                <a:schemeClr val="lt1"/>
              </a:solidFill>
              <a:latin typeface="Arial"/>
              <a:ea typeface="Arial"/>
              <a:cs typeface="Arial"/>
              <a:sym typeface="Arial"/>
            </a:endParaRPr>
          </a:p>
        </p:txBody>
      </p:sp>
      <p:cxnSp>
        <p:nvCxnSpPr>
          <p:cNvPr id="161" name="Google Shape;161;p20"/>
          <p:cNvCxnSpPr/>
          <p:nvPr/>
        </p:nvCxnSpPr>
        <p:spPr>
          <a:xfrm rot="10800000">
            <a:off x="2643141" y="1962650"/>
            <a:ext cx="2604600" cy="1731600"/>
          </a:xfrm>
          <a:prstGeom prst="straightConnector1">
            <a:avLst/>
          </a:prstGeom>
          <a:noFill/>
          <a:ln cap="flat" cmpd="sng" w="50800">
            <a:solidFill>
              <a:srgbClr val="FF0000"/>
            </a:solidFill>
            <a:prstDash val="solid"/>
            <a:round/>
            <a:headEnd len="sm" w="sm" type="none"/>
            <a:tailEnd len="med" w="med" type="triangle"/>
          </a:ln>
        </p:spPr>
      </p:cxnSp>
      <p:pic>
        <p:nvPicPr>
          <p:cNvPr id="162" name="Google Shape;162;p20"/>
          <p:cNvPicPr preferRelativeResize="0"/>
          <p:nvPr/>
        </p:nvPicPr>
        <p:blipFill rotWithShape="1">
          <a:blip r:embed="rId4">
            <a:alphaModFix/>
          </a:blip>
          <a:srcRect b="0" l="0" r="0" t="0"/>
          <a:stretch/>
        </p:blipFill>
        <p:spPr>
          <a:xfrm>
            <a:off x="847064" y="3627995"/>
            <a:ext cx="3045924" cy="2369054"/>
          </a:xfrm>
          <a:prstGeom prst="rect">
            <a:avLst/>
          </a:prstGeom>
          <a:noFill/>
          <a:ln>
            <a:noFill/>
          </a:ln>
        </p:spPr>
      </p:pic>
      <p:pic>
        <p:nvPicPr>
          <p:cNvPr id="163" name="Google Shape;163;p20"/>
          <p:cNvPicPr preferRelativeResize="0"/>
          <p:nvPr/>
        </p:nvPicPr>
        <p:blipFill rotWithShape="1">
          <a:blip r:embed="rId5">
            <a:alphaModFix/>
          </a:blip>
          <a:srcRect b="0" l="0" r="0" t="0"/>
          <a:stretch/>
        </p:blipFill>
        <p:spPr>
          <a:xfrm>
            <a:off x="5330405" y="726063"/>
            <a:ext cx="3300410" cy="2566986"/>
          </a:xfrm>
          <a:prstGeom prst="rect">
            <a:avLst/>
          </a:prstGeom>
          <a:noFill/>
          <a:ln>
            <a:noFill/>
          </a:ln>
        </p:spPr>
      </p:pic>
      <p:pic>
        <p:nvPicPr>
          <p:cNvPr id="164" name="Google Shape;164;p20"/>
          <p:cNvPicPr preferRelativeResize="0"/>
          <p:nvPr/>
        </p:nvPicPr>
        <p:blipFill rotWithShape="1">
          <a:blip r:embed="rId6">
            <a:alphaModFix/>
          </a:blip>
          <a:srcRect b="0" l="0" r="0" t="0"/>
          <a:stretch/>
        </p:blipFill>
        <p:spPr>
          <a:xfrm>
            <a:off x="5330405" y="3469263"/>
            <a:ext cx="3300410" cy="25669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02 May </a:t>
            </a:r>
            <a:r>
              <a:rPr b="1" i="0" lang="en-US" sz="1600" u="none" cap="none" strike="noStrike">
                <a:solidFill>
                  <a:srgbClr val="FFFF00"/>
                </a:solidFill>
                <a:latin typeface="Arial"/>
                <a:ea typeface="Arial"/>
                <a:cs typeface="Arial"/>
                <a:sym typeface="Arial"/>
              </a:rPr>
              <a:t>– </a:t>
            </a:r>
            <a:r>
              <a:rPr b="1" lang="en-US" sz="1600">
                <a:solidFill>
                  <a:srgbClr val="FFFF00"/>
                </a:solidFill>
              </a:rPr>
              <a:t>08</a:t>
            </a:r>
            <a:r>
              <a:rPr b="1" i="0" lang="en-US" sz="1600" u="none" cap="none" strike="noStrike">
                <a:solidFill>
                  <a:srgbClr val="FFFF00"/>
                </a:solidFill>
                <a:latin typeface="Arial"/>
                <a:ea typeface="Arial"/>
                <a:cs typeface="Arial"/>
                <a:sym typeface="Arial"/>
              </a:rPr>
              <a:t> </a:t>
            </a:r>
            <a:r>
              <a:rPr b="1" lang="en-US" sz="1600">
                <a:solidFill>
                  <a:srgbClr val="FFFF00"/>
                </a:solidFill>
              </a:rPr>
              <a:t>May</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sp>
        <p:nvSpPr>
          <p:cNvPr id="172" name="Google Shape;172;p21"/>
          <p:cNvSpPr txBox="1"/>
          <p:nvPr/>
        </p:nvSpPr>
        <p:spPr>
          <a:xfrm>
            <a:off x="75465" y="5229412"/>
            <a:ext cx="8889900" cy="1616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100" u="none" cap="none" strike="noStrike">
                <a:solidFill>
                  <a:schemeClr val="lt1"/>
                </a:solidFill>
                <a:latin typeface="Arial"/>
                <a:ea typeface="Arial"/>
                <a:cs typeface="Arial"/>
                <a:sym typeface="Arial"/>
              </a:rPr>
              <a:t>For week-1 (left panel), the GEFS forecasts indicate a moderate to high chance (over 70%) for rainfall to exceed 50 mm over southeastern Liberia, Equatorial Guinea, much of western and central Gabon, </a:t>
            </a:r>
            <a:r>
              <a:rPr b="1" lang="en-US" sz="1100">
                <a:solidFill>
                  <a:schemeClr val="lt1"/>
                </a:solidFill>
              </a:rPr>
              <a:t>southwestern</a:t>
            </a:r>
            <a:r>
              <a:rPr b="1" i="0" lang="en-US" sz="1100" u="none" cap="none" strike="noStrike">
                <a:solidFill>
                  <a:schemeClr val="lt1"/>
                </a:solidFill>
                <a:latin typeface="Arial"/>
                <a:ea typeface="Arial"/>
                <a:cs typeface="Arial"/>
                <a:sym typeface="Arial"/>
              </a:rPr>
              <a:t> and west-central Congo, west-central a</a:t>
            </a:r>
            <a:r>
              <a:rPr b="1" lang="en-US" sz="1100">
                <a:solidFill>
                  <a:schemeClr val="lt1"/>
                </a:solidFill>
              </a:rPr>
              <a:t>nd parts of southern</a:t>
            </a:r>
            <a:r>
              <a:rPr b="1" i="0" lang="en-US" sz="1100" u="none" cap="none" strike="noStrike">
                <a:solidFill>
                  <a:schemeClr val="lt1"/>
                </a:solidFill>
                <a:latin typeface="Arial"/>
                <a:ea typeface="Arial"/>
                <a:cs typeface="Arial"/>
                <a:sym typeface="Arial"/>
              </a:rPr>
              <a:t> Cameroon, </a:t>
            </a:r>
            <a:r>
              <a:rPr b="1" lang="en-US" sz="1100">
                <a:solidFill>
                  <a:schemeClr val="lt1"/>
                </a:solidFill>
              </a:rPr>
              <a:t>eastern </a:t>
            </a:r>
            <a:r>
              <a:rPr b="1" i="0" lang="en-US" sz="1100" u="none" cap="none" strike="noStrike">
                <a:solidFill>
                  <a:schemeClr val="lt1"/>
                </a:solidFill>
                <a:latin typeface="Arial"/>
                <a:ea typeface="Arial"/>
                <a:cs typeface="Arial"/>
                <a:sym typeface="Arial"/>
              </a:rPr>
              <a:t>DRC, Burundi, Rwanda, nort</a:t>
            </a:r>
            <a:r>
              <a:rPr b="1" lang="en-US" sz="1100">
                <a:solidFill>
                  <a:schemeClr val="lt1"/>
                </a:solidFill>
              </a:rPr>
              <a:t>hern, west-central, east-central, and south-central </a:t>
            </a:r>
            <a:r>
              <a:rPr b="1" i="0" lang="en-US" sz="1100" u="none" cap="none" strike="noStrike">
                <a:solidFill>
                  <a:schemeClr val="lt1"/>
                </a:solidFill>
                <a:latin typeface="Arial"/>
                <a:ea typeface="Arial"/>
                <a:cs typeface="Arial"/>
                <a:sym typeface="Arial"/>
              </a:rPr>
              <a:t>Tanzania (eas</a:t>
            </a:r>
            <a:r>
              <a:rPr b="1" lang="en-US" sz="1100">
                <a:solidFill>
                  <a:schemeClr val="lt1"/>
                </a:solidFill>
              </a:rPr>
              <a:t>t of the higher elevations)</a:t>
            </a:r>
            <a:r>
              <a:rPr b="1" i="0" lang="en-US" sz="1100" u="none" cap="none" strike="noStrike">
                <a:solidFill>
                  <a:schemeClr val="lt1"/>
                </a:solidFill>
                <a:latin typeface="Arial"/>
                <a:ea typeface="Arial"/>
                <a:cs typeface="Arial"/>
                <a:sym typeface="Arial"/>
              </a:rPr>
              <a:t>, </a:t>
            </a:r>
            <a:r>
              <a:rPr b="1" lang="en-US" sz="1100">
                <a:solidFill>
                  <a:schemeClr val="lt1"/>
                </a:solidFill>
              </a:rPr>
              <a:t>the Lake Victoria region, southwestern and coastal Kenya, most of Uganda, south-central and southwestern Ethiopia, parts of southern Somalia, and along the Jos Plateau (as well as southeastern parts) of Nigeria</a:t>
            </a:r>
            <a:r>
              <a:rPr b="1" i="0" lang="en-US" sz="1100" u="none" cap="none" strike="noStrike">
                <a:solidFill>
                  <a:schemeClr val="lt1"/>
                </a:solidFill>
                <a:latin typeface="Arial"/>
                <a:ea typeface="Arial"/>
                <a:cs typeface="Arial"/>
                <a:sym typeface="Arial"/>
              </a:rPr>
              <a:t>. For week-2 (right panel), the</a:t>
            </a:r>
            <a:r>
              <a:rPr b="1" lang="en-US" sz="1100">
                <a:solidFill>
                  <a:schemeClr val="lt1"/>
                </a:solidFill>
              </a:rPr>
              <a:t> </a:t>
            </a:r>
            <a:r>
              <a:rPr b="1" i="0" lang="en-US" sz="1100" u="none" cap="none" strike="noStrike">
                <a:solidFill>
                  <a:schemeClr val="lt1"/>
                </a:solidFill>
                <a:latin typeface="Arial"/>
                <a:ea typeface="Arial"/>
                <a:cs typeface="Arial"/>
                <a:sym typeface="Arial"/>
              </a:rPr>
              <a:t>GEFS forecasts indicate a moderate to high chance (over 70%) for rainfall to exceed 50 mm over central and eastern Equatorial Guinea,</a:t>
            </a:r>
            <a:r>
              <a:rPr b="1" lang="en-US" sz="1100">
                <a:solidFill>
                  <a:schemeClr val="lt1"/>
                </a:solidFill>
              </a:rPr>
              <a:t> </a:t>
            </a:r>
            <a:r>
              <a:rPr b="1" i="0" lang="en-US" sz="1100" u="none" cap="none" strike="noStrike">
                <a:solidFill>
                  <a:schemeClr val="lt1"/>
                </a:solidFill>
                <a:latin typeface="Arial"/>
                <a:ea typeface="Arial"/>
                <a:cs typeface="Arial"/>
                <a:sym typeface="Arial"/>
              </a:rPr>
              <a:t>northern and south</a:t>
            </a:r>
            <a:r>
              <a:rPr b="1" lang="en-US" sz="1100">
                <a:solidFill>
                  <a:schemeClr val="lt1"/>
                </a:solidFill>
              </a:rPr>
              <a:t>-central </a:t>
            </a:r>
            <a:r>
              <a:rPr b="1" i="0" lang="en-US" sz="1100" u="none" cap="none" strike="noStrike">
                <a:solidFill>
                  <a:schemeClr val="lt1"/>
                </a:solidFill>
                <a:latin typeface="Arial"/>
                <a:ea typeface="Arial"/>
                <a:cs typeface="Arial"/>
                <a:sym typeface="Arial"/>
              </a:rPr>
              <a:t>Gabon, parts of southern Congo along the border of Gabon), west-</a:t>
            </a:r>
            <a:r>
              <a:rPr b="1" lang="en-US" sz="1100">
                <a:solidFill>
                  <a:schemeClr val="lt1"/>
                </a:solidFill>
              </a:rPr>
              <a:t>central</a:t>
            </a:r>
            <a:r>
              <a:rPr b="1" i="0" lang="en-US" sz="1100" u="none" cap="none" strike="noStrike">
                <a:solidFill>
                  <a:schemeClr val="lt1"/>
                </a:solidFill>
                <a:latin typeface="Arial"/>
                <a:ea typeface="Arial"/>
                <a:cs typeface="Arial"/>
                <a:sym typeface="Arial"/>
              </a:rPr>
              <a:t> and</a:t>
            </a:r>
            <a:r>
              <a:rPr b="1" lang="en-US" sz="1100">
                <a:solidFill>
                  <a:schemeClr val="lt1"/>
                </a:solidFill>
              </a:rPr>
              <a:t> southwestern</a:t>
            </a:r>
            <a:r>
              <a:rPr b="1" i="0" lang="en-US" sz="1100" u="none" cap="none" strike="noStrike">
                <a:solidFill>
                  <a:schemeClr val="lt1"/>
                </a:solidFill>
                <a:latin typeface="Arial"/>
                <a:ea typeface="Arial"/>
                <a:cs typeface="Arial"/>
                <a:sym typeface="Arial"/>
              </a:rPr>
              <a:t> Cameroon, eastern DRC</a:t>
            </a:r>
            <a:r>
              <a:rPr b="1" lang="en-US" sz="1100">
                <a:solidFill>
                  <a:schemeClr val="lt1"/>
                </a:solidFill>
              </a:rPr>
              <a:t>, southwestern and eastern Uganda, Rwanda, Burundi, northwestern </a:t>
            </a:r>
            <a:r>
              <a:rPr b="1" i="0" lang="en-US" sz="1100" u="none" cap="none" strike="noStrike">
                <a:solidFill>
                  <a:schemeClr val="lt1"/>
                </a:solidFill>
                <a:latin typeface="Arial"/>
                <a:ea typeface="Arial"/>
                <a:cs typeface="Arial"/>
                <a:sym typeface="Arial"/>
              </a:rPr>
              <a:t>Tanzania, </a:t>
            </a:r>
            <a:r>
              <a:rPr b="1" lang="en-US" sz="1100">
                <a:solidFill>
                  <a:schemeClr val="lt1"/>
                </a:solidFill>
              </a:rPr>
              <a:t>southwestern Kenya, southwestern and east-central Ethiopia, and southeastern Nigeria</a:t>
            </a:r>
            <a:r>
              <a:rPr b="1" i="0" lang="en-US" sz="1100" u="none" cap="none" strike="noStrike">
                <a:solidFill>
                  <a:schemeClr val="lt1"/>
                </a:solidFill>
                <a:latin typeface="Arial"/>
                <a:ea typeface="Arial"/>
                <a:cs typeface="Arial"/>
                <a:sym typeface="Arial"/>
              </a:rPr>
              <a:t>. </a:t>
            </a:r>
            <a:endParaRPr/>
          </a:p>
        </p:txBody>
      </p:sp>
      <p:sp>
        <p:nvSpPr>
          <p:cNvPr id="173" name="Google Shape;173;p21"/>
          <p:cNvSpPr txBox="1"/>
          <p:nvPr/>
        </p:nvSpPr>
        <p:spPr>
          <a:xfrm>
            <a:off x="416459" y="1519241"/>
            <a:ext cx="3954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25 Apr</a:t>
            </a:r>
            <a:r>
              <a:rPr b="1" i="0" lang="en-US" sz="1600" u="none" cap="none" strike="noStrike">
                <a:solidFill>
                  <a:srgbClr val="FFFF00"/>
                </a:solidFill>
                <a:latin typeface="Arial"/>
                <a:ea typeface="Arial"/>
                <a:cs typeface="Arial"/>
                <a:sym typeface="Arial"/>
              </a:rPr>
              <a:t> – </a:t>
            </a:r>
            <a:r>
              <a:rPr b="1" lang="en-US" sz="1600">
                <a:solidFill>
                  <a:srgbClr val="FFFF00"/>
                </a:solidFill>
              </a:rPr>
              <a:t>01</a:t>
            </a:r>
            <a:r>
              <a:rPr b="1" i="0" lang="en-US" sz="1600" u="none" cap="none" strike="noStrike">
                <a:solidFill>
                  <a:srgbClr val="FFFF00"/>
                </a:solidFill>
                <a:latin typeface="Arial"/>
                <a:ea typeface="Arial"/>
                <a:cs typeface="Arial"/>
                <a:sym typeface="Arial"/>
              </a:rPr>
              <a:t> </a:t>
            </a:r>
            <a:r>
              <a:rPr b="1" lang="en-US" sz="1600">
                <a:solidFill>
                  <a:srgbClr val="FFFF00"/>
                </a:solidFill>
              </a:rPr>
              <a:t>May </a:t>
            </a:r>
            <a:r>
              <a:rPr b="1" i="0" lang="en-US" sz="1600" u="none" cap="none" strike="noStrike">
                <a:solidFill>
                  <a:srgbClr val="FFFF00"/>
                </a:solidFill>
                <a:latin typeface="Arial"/>
                <a:ea typeface="Arial"/>
                <a:cs typeface="Arial"/>
                <a:sym typeface="Arial"/>
              </a:rPr>
              <a:t>2023</a:t>
            </a:r>
            <a:endParaRPr b="0" i="0" sz="1400" u="none" cap="none" strike="noStrike">
              <a:solidFill>
                <a:srgbClr val="000000"/>
              </a:solidFill>
              <a:latin typeface="Arial"/>
              <a:ea typeface="Arial"/>
              <a:cs typeface="Arial"/>
              <a:sym typeface="Arial"/>
            </a:endParaRPr>
          </a:p>
        </p:txBody>
      </p:sp>
      <p:pic>
        <p:nvPicPr>
          <p:cNvPr id="174" name="Google Shape;174;p21"/>
          <p:cNvPicPr preferRelativeResize="0"/>
          <p:nvPr/>
        </p:nvPicPr>
        <p:blipFill rotWithShape="1">
          <a:blip r:embed="rId3">
            <a:alphaModFix/>
          </a:blip>
          <a:srcRect b="0" l="0" r="0" t="0"/>
          <a:stretch/>
        </p:blipFill>
        <p:spPr>
          <a:xfrm>
            <a:off x="416459" y="2077083"/>
            <a:ext cx="3982010" cy="2986508"/>
          </a:xfrm>
          <a:prstGeom prst="rect">
            <a:avLst/>
          </a:prstGeom>
          <a:noFill/>
          <a:ln>
            <a:noFill/>
          </a:ln>
        </p:spPr>
      </p:pic>
      <p:pic>
        <p:nvPicPr>
          <p:cNvPr id="175" name="Google Shape;175;p21"/>
          <p:cNvPicPr preferRelativeResize="0"/>
          <p:nvPr/>
        </p:nvPicPr>
        <p:blipFill rotWithShape="1">
          <a:blip r:embed="rId4">
            <a:alphaModFix/>
          </a:blip>
          <a:srcRect b="0" l="0" r="0" t="0"/>
          <a:stretch/>
        </p:blipFill>
        <p:spPr>
          <a:xfrm>
            <a:off x="4681813" y="2076509"/>
            <a:ext cx="3928788" cy="2946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