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9" name="Google Shape;179;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80" name="Google Shape;180;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91" name="Google Shape;191;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202" name="Google Shape;202;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4" name="Google Shape;154;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 name="Google Shape;168;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69" name="Google Shape;169;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7"/>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7"/>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1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gif"/><Relationship Id="rId5" Type="http://schemas.openxmlformats.org/officeDocument/2006/relationships/image" Target="../media/image4.gif"/><Relationship Id="rId6"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17</a:t>
            </a:r>
            <a:r>
              <a:rPr b="1" i="0" lang="en-US" sz="2800" u="none" cap="none" strike="noStrike">
                <a:solidFill>
                  <a:schemeClr val="lt1"/>
                </a:solidFill>
                <a:latin typeface="Arial"/>
                <a:ea typeface="Arial"/>
                <a:cs typeface="Arial"/>
                <a:sym typeface="Arial"/>
              </a:rPr>
              <a:t> </a:t>
            </a:r>
            <a:r>
              <a:rPr b="1" lang="en-US" sz="2800">
                <a:solidFill>
                  <a:schemeClr val="lt1"/>
                </a:solidFill>
              </a:rPr>
              <a:t>April</a:t>
            </a:r>
            <a:r>
              <a:rPr b="1" i="0" lang="en-US" sz="2800" u="none" cap="none" strike="noStrike">
                <a:solidFill>
                  <a:schemeClr val="lt1"/>
                </a:solidFill>
                <a:latin typeface="Arial"/>
                <a:ea typeface="Arial"/>
                <a:cs typeface="Arial"/>
                <a:sym typeface="Arial"/>
              </a:rPr>
              <a:t> 2023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Arial"/>
                <a:ea typeface="Arial"/>
                <a:cs typeface="Arial"/>
                <a:sym typeface="Arial"/>
                <a:hlinkClick r:id="rId3"/>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3" name="Google Shape;183;p22"/>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4" name="Google Shape;184;p22"/>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5" name="Google Shape;185;p22"/>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18</a:t>
            </a:r>
            <a:r>
              <a:rPr b="1" i="0" lang="en-US" sz="1600" u="none" cap="none" strike="noStrike">
                <a:solidFill>
                  <a:srgbClr val="FFFF00"/>
                </a:solidFill>
                <a:latin typeface="Arial"/>
                <a:ea typeface="Arial"/>
                <a:cs typeface="Arial"/>
                <a:sym typeface="Arial"/>
              </a:rPr>
              <a:t> </a:t>
            </a:r>
            <a:r>
              <a:rPr b="1" lang="en-US" sz="1600">
                <a:solidFill>
                  <a:srgbClr val="FFFF00"/>
                </a:solidFill>
              </a:rPr>
              <a:t>Apr</a:t>
            </a:r>
            <a:r>
              <a:rPr b="1" i="0" lang="en-US" sz="1600" u="none" cap="none" strike="noStrike">
                <a:solidFill>
                  <a:srgbClr val="FFFF00"/>
                </a:solidFill>
                <a:latin typeface="Arial"/>
                <a:ea typeface="Arial"/>
                <a:cs typeface="Arial"/>
                <a:sym typeface="Arial"/>
              </a:rPr>
              <a:t> – </a:t>
            </a:r>
            <a:r>
              <a:rPr b="1" lang="en-US" sz="1600">
                <a:solidFill>
                  <a:srgbClr val="FFFF00"/>
                </a:solidFill>
              </a:rPr>
              <a:t>24</a:t>
            </a:r>
            <a:r>
              <a:rPr b="1" i="0" lang="en-US" sz="1600" u="none" cap="none" strike="noStrike">
                <a:solidFill>
                  <a:srgbClr val="FFFF00"/>
                </a:solidFill>
                <a:latin typeface="Arial"/>
                <a:ea typeface="Arial"/>
                <a:cs typeface="Arial"/>
                <a:sym typeface="Arial"/>
              </a:rPr>
              <a:t> Apr 2023</a:t>
            </a:r>
            <a:endParaRPr b="0" i="0" sz="1600" u="none" cap="none" strike="noStrike">
              <a:solidFill>
                <a:srgbClr val="000000"/>
              </a:solidFill>
              <a:latin typeface="Arial"/>
              <a:ea typeface="Arial"/>
              <a:cs typeface="Arial"/>
              <a:sym typeface="Arial"/>
            </a:endParaRPr>
          </a:p>
        </p:txBody>
      </p:sp>
      <p:sp>
        <p:nvSpPr>
          <p:cNvPr id="186" name="Google Shape;186;p22"/>
          <p:cNvSpPr txBox="1"/>
          <p:nvPr/>
        </p:nvSpPr>
        <p:spPr>
          <a:xfrm>
            <a:off x="4175403" y="1480039"/>
            <a:ext cx="4819200" cy="41559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rtl="0" algn="just">
              <a:spcBef>
                <a:spcPts val="0"/>
              </a:spcBef>
              <a:spcAft>
                <a:spcPts val="0"/>
              </a:spcAft>
              <a:buClr>
                <a:schemeClr val="lt1"/>
              </a:buClr>
              <a:buSzPts val="1200"/>
              <a:buAutoNum type="arabicPeriod"/>
            </a:pPr>
            <a:r>
              <a:rPr b="1" lang="en-US" sz="1200">
                <a:solidFill>
                  <a:schemeClr val="lt1"/>
                </a:solidFill>
              </a:rPr>
              <a:t>The wet conditions that covered much of central, western and eastern Africa is forecasted to weaken in the coming week. As a result, a few areas in Cameroon, coastal areas from Gabon to DRC, northern Angola, a few areas of central and southern DRC, eastern Tanzania and southeastern Kenya, and isolated areas in South Africa are predicted to have above 50% chance for weekly rainfall to be wetter than normal (above the upper tercile). In particular, there is an enhanced probability exceeding 80% for rainfall to be above normal over southeastern Tanzania and northern Angola.</a:t>
            </a:r>
            <a:endParaRPr b="1" sz="1200">
              <a:solidFill>
                <a:schemeClr val="lt1"/>
              </a:solidFill>
            </a:endParaRPr>
          </a:p>
          <a:p>
            <a:pPr indent="0" lvl="0" marL="457200" rtl="0" algn="just">
              <a:spcBef>
                <a:spcPts val="0"/>
              </a:spcBef>
              <a:spcAft>
                <a:spcPts val="0"/>
              </a:spcAft>
              <a:buNone/>
            </a:pPr>
            <a:r>
              <a:t/>
            </a:r>
            <a:endParaRPr b="1" sz="1200">
              <a:solidFill>
                <a:schemeClr val="lt1"/>
              </a:solidFill>
            </a:endParaRPr>
          </a:p>
          <a:p>
            <a:pPr indent="-304800" lvl="0" marL="457200" rtl="0" algn="just">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drier than normal (below the lower tercile) over parts of South Sudan, north-central Somalia and southern Mozambique.</a:t>
            </a:r>
            <a:endParaRPr b="1" sz="1200">
              <a:solidFill>
                <a:schemeClr val="lt1"/>
              </a:solidFill>
            </a:endParaRPr>
          </a:p>
          <a:p>
            <a:pPr indent="0" lvl="0" marL="457200" rtl="0" algn="just">
              <a:spcBef>
                <a:spcPts val="0"/>
              </a:spcBef>
              <a:spcAft>
                <a:spcPts val="0"/>
              </a:spcAft>
              <a:buNone/>
            </a:pPr>
            <a:r>
              <a:t/>
            </a:r>
            <a:endParaRPr b="1" sz="1200">
              <a:solidFill>
                <a:schemeClr val="lt1"/>
              </a:solidFill>
            </a:endParaRPr>
          </a:p>
          <a:p>
            <a:pPr indent="0" lvl="0" marL="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pic>
        <p:nvPicPr>
          <p:cNvPr id="187" name="Google Shape;187;p22"/>
          <p:cNvPicPr preferRelativeResize="0"/>
          <p:nvPr/>
        </p:nvPicPr>
        <p:blipFill rotWithShape="1">
          <a:blip r:embed="rId3">
            <a:alphaModFix/>
          </a:blip>
          <a:srcRect b="0" l="0" r="0" t="0"/>
          <a:stretch/>
        </p:blipFill>
        <p:spPr>
          <a:xfrm>
            <a:off x="258893" y="1590595"/>
            <a:ext cx="3764691" cy="48719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4" name="Google Shape;194;p23"/>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5" name="Google Shape;195;p23"/>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25</a:t>
            </a:r>
            <a:r>
              <a:rPr b="1" i="0" lang="en-US" sz="1600" u="none" cap="none" strike="noStrike">
                <a:solidFill>
                  <a:srgbClr val="FFFF00"/>
                </a:solidFill>
                <a:latin typeface="Arial"/>
                <a:ea typeface="Arial"/>
                <a:cs typeface="Arial"/>
                <a:sym typeface="Arial"/>
              </a:rPr>
              <a:t> Apr –  01 </a:t>
            </a:r>
            <a:r>
              <a:rPr b="1" lang="en-US" sz="1600">
                <a:solidFill>
                  <a:srgbClr val="FFFF00"/>
                </a:solidFill>
              </a:rPr>
              <a:t>May</a:t>
            </a:r>
            <a:r>
              <a:rPr b="1" i="0" lang="en-US" sz="1600" u="none" cap="none" strike="noStrike">
                <a:solidFill>
                  <a:srgbClr val="FFFF00"/>
                </a:solidFill>
                <a:latin typeface="Arial"/>
                <a:ea typeface="Arial"/>
                <a:cs typeface="Arial"/>
                <a:sym typeface="Arial"/>
              </a:rPr>
              <a:t> 2023</a:t>
            </a:r>
            <a:endParaRPr b="0" i="0" sz="1400" u="none" cap="none" strike="noStrike">
              <a:solidFill>
                <a:srgbClr val="000000"/>
              </a:solidFill>
              <a:latin typeface="Arial"/>
              <a:ea typeface="Arial"/>
              <a:cs typeface="Arial"/>
              <a:sym typeface="Arial"/>
            </a:endParaRPr>
          </a:p>
        </p:txBody>
      </p:sp>
      <p:sp>
        <p:nvSpPr>
          <p:cNvPr id="196" name="Google Shape;196;p23"/>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7" name="Google Shape;197;p23"/>
          <p:cNvSpPr txBox="1"/>
          <p:nvPr/>
        </p:nvSpPr>
        <p:spPr>
          <a:xfrm>
            <a:off x="4260545" y="1762812"/>
            <a:ext cx="4528500" cy="40020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indicate a general increase in rainfall activity from central to eastern Africa. Accordingly, the forecasts indicate above 50% chance for weekly total rainfall to be wetter than normal (above the upper tercile) from the Gulf of Guinea extending to central and eastern Africa. In particular, the forecasts suggest enhanced probability exceeding 80% for rainfall to be above normal over the coastal areas of Congo-Brazzaville, much of central and northern DRC, and northern Ethiopia.</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forecasts indicate above 50% chance for weekly rainfall to be below-normal (below the lower tercile) over Guinea, Sierra Leone, and northern Ivory Coast.</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0" lvl="0" marL="457200" marR="0" rtl="0" algn="just">
              <a:lnSpc>
                <a:spcPct val="100000"/>
              </a:lnSpc>
              <a:spcBef>
                <a:spcPts val="0"/>
              </a:spcBef>
              <a:spcAft>
                <a:spcPts val="0"/>
              </a:spcAft>
              <a:buNone/>
            </a:pPr>
            <a:r>
              <a:t/>
            </a:r>
            <a:endParaRPr/>
          </a:p>
          <a:p>
            <a:pPr indent="-228600" lvl="0" marL="45720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p:txBody>
      </p:sp>
      <p:pic>
        <p:nvPicPr>
          <p:cNvPr id="198" name="Google Shape;198;p23"/>
          <p:cNvPicPr preferRelativeResize="0"/>
          <p:nvPr/>
        </p:nvPicPr>
        <p:blipFill rotWithShape="1">
          <a:blip r:embed="rId3">
            <a:alphaModFix/>
          </a:blip>
          <a:srcRect b="0" l="0" r="0" t="0"/>
          <a:stretch/>
        </p:blipFill>
        <p:spPr>
          <a:xfrm>
            <a:off x="197655" y="1533049"/>
            <a:ext cx="3705356" cy="47951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idx="1" type="body"/>
          </p:nvPr>
        </p:nvSpPr>
        <p:spPr>
          <a:xfrm>
            <a:off x="61475" y="708600"/>
            <a:ext cx="9013500" cy="6149400"/>
          </a:xfrm>
          <a:prstGeom prst="rect">
            <a:avLst/>
          </a:prstGeom>
          <a:noFill/>
          <a:ln>
            <a:noFill/>
          </a:ln>
        </p:spPr>
        <p:txBody>
          <a:bodyPr anchorCtr="0" anchor="t" bIns="45700" lIns="91425" spcFirstLastPara="1" rIns="91425" wrap="square" tIns="45700">
            <a:noAutofit/>
          </a:bodyPr>
          <a:lstStyle/>
          <a:p>
            <a:pPr indent="-285750" lvl="0" marL="457200" rtl="0" algn="just">
              <a:lnSpc>
                <a:spcPct val="90000"/>
              </a:lnSpc>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Over the past 30 days, in East Africa, above-average rainfall was observed over central, southern, and eastern Ethiopia, much of Somalia, Djibouti, eastern Eritrea, southwestern, northern, and central Kenya, western, southern, and much of northern Tanzania, Rwanda, Burundi, most of Uganda, southeastern and southwestern South Sudan, and pockets of northwestern Sudan. Rainfall was below-average over southeastern Kenya, northeastern Tanzania, pockets of south-central South Sudan, southeastern Somalia, and parts of west-central Ethiopia. In southern Africa, above-average rainfall was observed over northern and pockets of southeastern Mozambique, most of Malawi, northern and eastern Zambia, most of northern,  western, and east-central Angola, southwestern and southeastern South Africa, western Lesotho, and most of central and northern Madagascar. Below-average rainfall was observed over much of Namibia, southern Angola, southern Zambia, most of Zimbabwe and Botswana, northern and eastern South Africa, northern and southern Eswatini, western Comoros, and parts of southern and west-central Madagascar. In Central Africa, rainfall was above-average over northern and southern Congo, northern, southern, and western Cameroon, southwestern Chad, central Gabon, parts of central, northern, western, and southern CAR, and most of northern, southern, western, and eastern DRC. Rainfall was below-average over parts of central and northeastern DRC, western Equatorial Guinea, western and north-central Gabon, parts of central Cameroon, and east-central CAR. In West Africa, rainfall was above-average over eastern Guinea, northern Liberia, northern, central, and southeastern Cote d’Ivoire, central and southern Ghana, central and southern Togo, central and southern Benin, southern and parts of eastern Nigeria, southwestern Mali, central Mauritania, and western Burkina Faso. Rainfall was below-average in eastern Liberia, parts of northern Ghana, northern Benin, southwestern Cote d’Ivoire, and central Nigeria.</a:t>
            </a:r>
            <a:endParaRPr b="1" sz="900">
              <a:solidFill>
                <a:schemeClr val="lt1"/>
              </a:solidFill>
              <a:latin typeface="Arial"/>
              <a:ea typeface="Arial"/>
              <a:cs typeface="Arial"/>
              <a:sym typeface="Arial"/>
            </a:endParaRPr>
          </a:p>
          <a:p>
            <a:pPr indent="0" lvl="0" marL="0" rtl="0" algn="just">
              <a:lnSpc>
                <a:spcPct val="90000"/>
              </a:lnSpc>
              <a:spcBef>
                <a:spcPts val="0"/>
              </a:spcBef>
              <a:spcAft>
                <a:spcPts val="0"/>
              </a:spcAft>
              <a:buNone/>
            </a:pPr>
            <a:r>
              <a:t/>
            </a:r>
            <a:endParaRPr b="1" sz="900">
              <a:solidFill>
                <a:schemeClr val="lt1"/>
              </a:solidFill>
              <a:latin typeface="Arial"/>
              <a:ea typeface="Arial"/>
              <a:cs typeface="Arial"/>
              <a:sym typeface="Arial"/>
            </a:endParaRPr>
          </a:p>
          <a:p>
            <a:pPr indent="0" lvl="0" marL="158750" rtl="0" algn="just">
              <a:lnSpc>
                <a:spcPct val="100000"/>
              </a:lnSpc>
              <a:spcBef>
                <a:spcPts val="0"/>
              </a:spcBef>
              <a:spcAft>
                <a:spcPts val="0"/>
              </a:spcAft>
              <a:buClr>
                <a:schemeClr val="lt1"/>
              </a:buClr>
              <a:buSzPts val="1100"/>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7 days, in East Africa, rainfall was above-average over southwestern and north-central Ethiopia, parts of southeastern Somalia, Djibouti, central Eritrea, eastern Rwanda, eastern Burundi, parts central Kenya, west-central and east-central South Sudan, and central, western, and southern Tanzania.  Below-average rainfall was observed across southeastern and western Kenya, parts of southern South Sudan, northern, central, and eastern Uganda, south-central and northeastern Ethiopia, parts of northern and east-central Tanzania, Djibouti, and some areas of southern and northwestern Somalia. In Central Africa, rainfall was above-average over most of CAR, pockets of central Cameroon, northern and east-central Congo, and northwestern, southwestern, east-central, and southeastern DRC. Below-average rainfall was observed over parts of northeastern and west-central DRC, Equatorial Guinea, Gabon, parts of southern and western Congo, and pockets of western and south-central Cameroon. In West Africa, above-average rainfall was observed over southeastern Cote d’Ivoire, eastern Sierra Leone, central Ghana, eastern Guinea, central and southern Togo, southern Benin, southwestern and northeastern Nigeria, southwestern Mali, central Mauritania, and most of Liberia. Below average rainfall was observed over southwestern, central, and northeastern Cote d’Ivoire, northern Ghana, southern Burkina Faso, and central and southeastern Nigeria. In southern Africa, rainfall was above-average over northern and southeastern Mozambique, northern and central Malawi, eastern Zambia, much of western and northern Angola, parts of east-central Namibia, pockets of southeastern and north-central South Africa, eastern Lesotho, pockets of west-central and south-central Botswana, and northern and west-central Madagascar. In contrast, rainfall was below-average over central Namibia, eastern Lesotho, and coastal east-central and southern Madagascar.</a:t>
            </a:r>
            <a:endParaRPr sz="900">
              <a:latin typeface="Arial"/>
              <a:ea typeface="Arial"/>
              <a:cs typeface="Arial"/>
              <a:sym typeface="Arial"/>
            </a:endParaRPr>
          </a:p>
          <a:p>
            <a:pPr indent="0" lvl="0" marL="457200" rtl="0" algn="just">
              <a:lnSpc>
                <a:spcPct val="100000"/>
              </a:lnSpc>
              <a:spcBef>
                <a:spcPts val="0"/>
              </a:spcBef>
              <a:spcAft>
                <a:spcPts val="0"/>
              </a:spcAft>
              <a:buNone/>
            </a:pPr>
            <a:r>
              <a:t/>
            </a:r>
            <a:endParaRPr b="1" sz="900">
              <a:solidFill>
                <a:schemeClr val="lt1"/>
              </a:solidFill>
              <a:latin typeface="Arial"/>
              <a:ea typeface="Arial"/>
              <a:cs typeface="Arial"/>
              <a:sym typeface="Arial"/>
            </a:endParaRPr>
          </a:p>
          <a:p>
            <a:pPr indent="0" lvl="0" marL="457200" rtl="0" algn="just">
              <a:lnSpc>
                <a:spcPct val="100000"/>
              </a:lnSpc>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The Week-1 outlook calls for above-average rainfall over central Ethiopia, northeastern and south-central Kenya, western, southern, and eastern Tanzania, central Uganda, parts of central CAR, Liberia, southeastern Guinea, southern Sierra Leone,  west-central Cameroon, southern and eastern DRC, Rwanda, Burundi, northern and eastern parts of Zambia, northern Mozambique, most of northern Angola, northern and central Malawi, and coastal northeastern Madagascar. In contrast, there is an increased chance for below-average rainfall over northern Cote d’Ivoire, northern and southern Ghana, northern and southern Togo, northern and southern Benin, southern Nigeria, southwestern Cameroon, northern and southern Congo, northeastern Gabon, west-central and southeastern Ethiopia, central South Sudan, central and southeastern Somalia, southeastern Uganda, Lesotho, Eswatini, much of central and southeastern South Africa, and northern Madagascar. The Week-2 outlook suggests above-average rainfall over central Togo and Benin, central and southern Nigeria, and most of Central and Western Africa – especially the region from eastern DRC to western Ethiopia. Below-average rainfall is likely over southern Guinea, Sierra Leone, and coastal Mozambique.</a:t>
            </a:r>
            <a:endParaRPr b="1" sz="900">
              <a:solidFill>
                <a:schemeClr val="lt1"/>
              </a:solidFill>
              <a:latin typeface="Arial"/>
              <a:ea typeface="Arial"/>
              <a:cs typeface="Arial"/>
              <a:sym typeface="Arial"/>
            </a:endParaRPr>
          </a:p>
          <a:p>
            <a:pPr indent="0" lvl="0" marL="914400" rtl="0" algn="just">
              <a:spcBef>
                <a:spcPts val="0"/>
              </a:spcBef>
              <a:spcAft>
                <a:spcPts val="0"/>
              </a:spcAft>
              <a:buNone/>
            </a:pPr>
            <a:r>
              <a:t/>
            </a:r>
            <a:endParaRPr b="1" sz="900">
              <a:solidFill>
                <a:schemeClr val="lt1"/>
              </a:solidFill>
              <a:latin typeface="Arial"/>
              <a:ea typeface="Arial"/>
              <a:cs typeface="Arial"/>
              <a:sym typeface="Arial"/>
            </a:endParaRPr>
          </a:p>
        </p:txBody>
      </p:sp>
      <p:sp>
        <p:nvSpPr>
          <p:cNvPr id="205" name="Google Shape;205;p24"/>
          <p:cNvSpPr txBox="1"/>
          <p:nvPr>
            <p:ph idx="4294967295" type="title"/>
          </p:nvPr>
        </p:nvSpPr>
        <p:spPr>
          <a:xfrm>
            <a:off x="1086447" y="76597"/>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34537" y="228600"/>
            <a:ext cx="8430321"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15"/>
          <p:cNvSpPr/>
          <p:nvPr/>
        </p:nvSpPr>
        <p:spPr>
          <a:xfrm>
            <a:off x="72225" y="1304795"/>
            <a:ext cx="8896200" cy="37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Clr>
                <a:srgbClr val="000000"/>
              </a:buClr>
              <a:buSzPts val="1200"/>
              <a:buFont typeface="Arial"/>
              <a:buNone/>
            </a:pPr>
            <a:r>
              <a:t/>
            </a:r>
            <a:endParaRPr b="1" i="0" sz="1100" u="none" cap="none" strike="noStrike">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Char char="●"/>
            </a:pPr>
            <a:r>
              <a:rPr b="1" lang="en-US" sz="1000">
                <a:solidFill>
                  <a:schemeClr val="lt1"/>
                </a:solidFill>
              </a:rPr>
              <a:t>During the past 7 days, in East Africa, rainfall was above-average over southwestern and north-central Ethiopia, parts of southeastern Somalia, Djibouti, central Eritrea, eastern Rwanda, eastern Burundi, parts central Kenya, west-central and east-central South Sudan, and central, western, and southern Tanzania.  Below-average rainfall was observed across southeastern and western Kenya, parts of southern South Sudan, northern, central, and eastern Uganda, south-central and northeastern Ethiopia, parts of northern and east-central Tanzania, Djibouti, and some areas of southern and northwestern Somalia. In Central Africa, rainfall was above-average over most of CAR, pockets of central Cameroon, northern and east-central Congo, and northwestern, southwestern, east-central, and southeastern DRC. Below-average rainfall was observed over parts of northeastern and west-central DRC, Equatorial Guinea, Gabon, parts of southern and western Congo, and pockets of western and south-central Cameroon. In West Africa, above-average rainfall was observed over southeastern Cote d’Ivoire, eastern Sierra Leone, central Ghana, eastern Guinea, central and southern Togo, southern Benin, southwestern and northeastern Nigeria, southwestern Mali, central Mauritania, and most of Liberia. Below average rainfall was observed over southwestern, central, and northeastern Cote d’Ivoire, northern Ghana, southern Burkina Faso, and central and southeastern Nigeria. In southern Africa, rainfall was above-average over northern and southeastern Mozambique, northern and central Malawi, eastern Zambia, much of western and northern Angola, parts of east-central Namibia, pockets of southeastern and north-central South Africa, eastern Lesotho, pockets of west-central and south-central Botswana, and northern and west-central Madagascar. In contrast, rainfall was below-average over central Namibia, eastern Lesotho, and coastal east-central and southern Madagascar. </a:t>
            </a:r>
            <a:endParaRPr/>
          </a:p>
          <a:p>
            <a:pPr indent="-196850" lvl="0" marL="285750" marR="0" rtl="0" algn="just">
              <a:lnSpc>
                <a:spcPct val="100000"/>
              </a:lnSpc>
              <a:spcBef>
                <a:spcPts val="0"/>
              </a:spcBef>
              <a:spcAft>
                <a:spcPts val="0"/>
              </a:spcAft>
              <a:buClr>
                <a:schemeClr val="lt1"/>
              </a:buClr>
              <a:buSzPts val="1000"/>
              <a:buFont typeface="Arial"/>
              <a:buNone/>
            </a:pPr>
            <a:r>
              <a:t/>
            </a:r>
            <a:endParaRPr b="1" i="0" sz="1000" u="none" cap="none" strike="noStrike">
              <a:solidFill>
                <a:schemeClr val="lt1"/>
              </a:solidFill>
              <a:latin typeface="Arial"/>
              <a:ea typeface="Arial"/>
              <a:cs typeface="Arial"/>
              <a:sym typeface="Arial"/>
            </a:endParaRPr>
          </a:p>
          <a:p>
            <a:pPr indent="-292100" lvl="0" marL="457200" marR="0" rtl="0" algn="just">
              <a:lnSpc>
                <a:spcPct val="100000"/>
              </a:lnSpc>
              <a:spcBef>
                <a:spcPts val="0"/>
              </a:spcBef>
              <a:spcAft>
                <a:spcPts val="0"/>
              </a:spcAft>
              <a:buClr>
                <a:schemeClr val="lt1"/>
              </a:buClr>
              <a:buSzPts val="1000"/>
              <a:buChar char="●"/>
            </a:pPr>
            <a:r>
              <a:rPr b="1" lang="en-US" sz="1000">
                <a:solidFill>
                  <a:schemeClr val="lt1"/>
                </a:solidFill>
              </a:rPr>
              <a:t>The W</a:t>
            </a:r>
            <a:r>
              <a:rPr b="1" i="0" lang="en-US" sz="1000" u="none" cap="none" strike="noStrike">
                <a:solidFill>
                  <a:schemeClr val="lt1"/>
                </a:solidFill>
                <a:latin typeface="Arial"/>
                <a:ea typeface="Arial"/>
                <a:cs typeface="Arial"/>
                <a:sym typeface="Arial"/>
              </a:rPr>
              <a:t>eek-1 outlook calls for above-average rainfall over central</a:t>
            </a:r>
            <a:r>
              <a:rPr b="1" lang="en-US" sz="1000">
                <a:solidFill>
                  <a:schemeClr val="lt1"/>
                </a:solidFill>
              </a:rPr>
              <a:t> </a:t>
            </a:r>
            <a:r>
              <a:rPr b="1" i="0" lang="en-US" sz="1000" u="none" cap="none" strike="noStrike">
                <a:solidFill>
                  <a:schemeClr val="lt1"/>
                </a:solidFill>
                <a:latin typeface="Arial"/>
                <a:ea typeface="Arial"/>
                <a:cs typeface="Arial"/>
                <a:sym typeface="Arial"/>
              </a:rPr>
              <a:t>Ethiopia, north</a:t>
            </a:r>
            <a:r>
              <a:rPr b="1" lang="en-US" sz="1000">
                <a:solidFill>
                  <a:schemeClr val="lt1"/>
                </a:solidFill>
              </a:rPr>
              <a:t>eastern</a:t>
            </a:r>
            <a:r>
              <a:rPr b="1" i="0" lang="en-US" sz="1000" u="none" cap="none" strike="noStrike">
                <a:solidFill>
                  <a:schemeClr val="lt1"/>
                </a:solidFill>
                <a:latin typeface="Arial"/>
                <a:ea typeface="Arial"/>
                <a:cs typeface="Arial"/>
                <a:sym typeface="Arial"/>
              </a:rPr>
              <a:t> and</a:t>
            </a:r>
            <a:r>
              <a:rPr b="1" lang="en-US" sz="1000">
                <a:solidFill>
                  <a:schemeClr val="lt1"/>
                </a:solidFill>
              </a:rPr>
              <a:t> south-central </a:t>
            </a:r>
            <a:r>
              <a:rPr b="1" i="0" lang="en-US" sz="1000" u="none" cap="none" strike="noStrike">
                <a:solidFill>
                  <a:schemeClr val="lt1"/>
                </a:solidFill>
                <a:latin typeface="Arial"/>
                <a:ea typeface="Arial"/>
                <a:cs typeface="Arial"/>
                <a:sym typeface="Arial"/>
              </a:rPr>
              <a:t>Kenya, </a:t>
            </a:r>
            <a:r>
              <a:rPr b="1" lang="en-US" sz="1000">
                <a:solidFill>
                  <a:schemeClr val="lt1"/>
                </a:solidFill>
              </a:rPr>
              <a:t>western, southern, and eastern</a:t>
            </a:r>
            <a:r>
              <a:rPr b="1" i="0" lang="en-US" sz="1000" u="none" cap="none" strike="noStrike">
                <a:solidFill>
                  <a:schemeClr val="lt1"/>
                </a:solidFill>
                <a:latin typeface="Arial"/>
                <a:ea typeface="Arial"/>
                <a:cs typeface="Arial"/>
                <a:sym typeface="Arial"/>
              </a:rPr>
              <a:t> Tanzania, central Uganda, parts o</a:t>
            </a:r>
            <a:r>
              <a:rPr b="1" lang="en-US" sz="1000">
                <a:solidFill>
                  <a:schemeClr val="lt1"/>
                </a:solidFill>
              </a:rPr>
              <a:t>f central</a:t>
            </a:r>
            <a:r>
              <a:rPr b="1" i="0" lang="en-US" sz="1000" u="none" cap="none" strike="noStrike">
                <a:solidFill>
                  <a:schemeClr val="lt1"/>
                </a:solidFill>
                <a:latin typeface="Arial"/>
                <a:ea typeface="Arial"/>
                <a:cs typeface="Arial"/>
                <a:sym typeface="Arial"/>
              </a:rPr>
              <a:t> CAR, Liberia, southeastern Guinea,</a:t>
            </a:r>
            <a:r>
              <a:rPr b="1" lang="en-US" sz="1000">
                <a:solidFill>
                  <a:schemeClr val="lt1"/>
                </a:solidFill>
              </a:rPr>
              <a:t> southern Sierra Leone,  west-central</a:t>
            </a:r>
            <a:r>
              <a:rPr b="1" i="0" lang="en-US" sz="1000" u="none" cap="none" strike="noStrike">
                <a:solidFill>
                  <a:schemeClr val="lt1"/>
                </a:solidFill>
                <a:latin typeface="Arial"/>
                <a:ea typeface="Arial"/>
                <a:cs typeface="Arial"/>
                <a:sym typeface="Arial"/>
              </a:rPr>
              <a:t> Cameroon, </a:t>
            </a:r>
            <a:r>
              <a:rPr b="1" lang="en-US" sz="1000">
                <a:solidFill>
                  <a:schemeClr val="lt1"/>
                </a:solidFill>
              </a:rPr>
              <a:t>southern and eastern </a:t>
            </a:r>
            <a:r>
              <a:rPr b="1" i="0" lang="en-US" sz="1000" u="none" cap="none" strike="noStrike">
                <a:solidFill>
                  <a:schemeClr val="lt1"/>
                </a:solidFill>
                <a:latin typeface="Arial"/>
                <a:ea typeface="Arial"/>
                <a:cs typeface="Arial"/>
                <a:sym typeface="Arial"/>
              </a:rPr>
              <a:t>DRC, Rwanda, Burundi, northern</a:t>
            </a:r>
            <a:r>
              <a:rPr b="1" lang="en-US" sz="1000">
                <a:solidFill>
                  <a:schemeClr val="lt1"/>
                </a:solidFill>
              </a:rPr>
              <a:t> </a:t>
            </a:r>
            <a:r>
              <a:rPr b="1" i="0" lang="en-US" sz="1000" u="none" cap="none" strike="noStrike">
                <a:solidFill>
                  <a:schemeClr val="lt1"/>
                </a:solidFill>
                <a:latin typeface="Arial"/>
                <a:ea typeface="Arial"/>
                <a:cs typeface="Arial"/>
                <a:sym typeface="Arial"/>
              </a:rPr>
              <a:t>an</a:t>
            </a:r>
            <a:r>
              <a:rPr b="1" lang="en-US" sz="1000">
                <a:solidFill>
                  <a:schemeClr val="lt1"/>
                </a:solidFill>
              </a:rPr>
              <a:t>d eastern</a:t>
            </a:r>
            <a:r>
              <a:rPr b="1" i="0" lang="en-US" sz="1000" u="none" cap="none" strike="noStrike">
                <a:solidFill>
                  <a:schemeClr val="lt1"/>
                </a:solidFill>
                <a:latin typeface="Arial"/>
                <a:ea typeface="Arial"/>
                <a:cs typeface="Arial"/>
                <a:sym typeface="Arial"/>
              </a:rPr>
              <a:t> parts of Zambia, </a:t>
            </a:r>
            <a:r>
              <a:rPr b="1" lang="en-US" sz="1000">
                <a:solidFill>
                  <a:schemeClr val="lt1"/>
                </a:solidFill>
              </a:rPr>
              <a:t>northern</a:t>
            </a:r>
            <a:r>
              <a:rPr b="1" lang="en-US" sz="1000">
                <a:solidFill>
                  <a:schemeClr val="lt1"/>
                </a:solidFill>
              </a:rPr>
              <a:t> </a:t>
            </a:r>
            <a:r>
              <a:rPr b="1" i="0" lang="en-US" sz="1000" u="none" cap="none" strike="noStrike">
                <a:solidFill>
                  <a:schemeClr val="lt1"/>
                </a:solidFill>
                <a:latin typeface="Arial"/>
                <a:ea typeface="Arial"/>
                <a:cs typeface="Arial"/>
                <a:sym typeface="Arial"/>
              </a:rPr>
              <a:t>Mozambiqu</a:t>
            </a:r>
            <a:r>
              <a:rPr b="1" lang="en-US" sz="1000">
                <a:solidFill>
                  <a:schemeClr val="lt1"/>
                </a:solidFill>
              </a:rPr>
              <a:t>e, most of </a:t>
            </a:r>
            <a:r>
              <a:rPr b="1" lang="en-US" sz="1000">
                <a:solidFill>
                  <a:schemeClr val="lt1"/>
                </a:solidFill>
              </a:rPr>
              <a:t>northern</a:t>
            </a:r>
            <a:r>
              <a:rPr b="1" lang="en-US" sz="1000">
                <a:solidFill>
                  <a:schemeClr val="lt1"/>
                </a:solidFill>
              </a:rPr>
              <a:t> </a:t>
            </a:r>
            <a:r>
              <a:rPr b="1" i="0" lang="en-US" sz="1000" u="none" cap="none" strike="noStrike">
                <a:solidFill>
                  <a:schemeClr val="lt1"/>
                </a:solidFill>
                <a:latin typeface="Arial"/>
                <a:ea typeface="Arial"/>
                <a:cs typeface="Arial"/>
                <a:sym typeface="Arial"/>
              </a:rPr>
              <a:t>Angola,</a:t>
            </a:r>
            <a:r>
              <a:rPr b="1" lang="en-US" sz="1000">
                <a:solidFill>
                  <a:schemeClr val="lt1"/>
                </a:solidFill>
              </a:rPr>
              <a:t> northern and central Malawi, </a:t>
            </a:r>
            <a:r>
              <a:rPr b="1" i="0" lang="en-US" sz="1000" u="none" cap="none" strike="noStrike">
                <a:solidFill>
                  <a:schemeClr val="lt1"/>
                </a:solidFill>
                <a:latin typeface="Arial"/>
                <a:ea typeface="Arial"/>
                <a:cs typeface="Arial"/>
                <a:sym typeface="Arial"/>
              </a:rPr>
              <a:t>and </a:t>
            </a:r>
            <a:r>
              <a:rPr b="1" lang="en-US" sz="1000">
                <a:solidFill>
                  <a:schemeClr val="lt1"/>
                </a:solidFill>
              </a:rPr>
              <a:t>coastal northeastern</a:t>
            </a:r>
            <a:r>
              <a:rPr b="1" i="0" lang="en-US" sz="1000" u="none" cap="none" strike="noStrike">
                <a:solidFill>
                  <a:schemeClr val="lt1"/>
                </a:solidFill>
                <a:latin typeface="Arial"/>
                <a:ea typeface="Arial"/>
                <a:cs typeface="Arial"/>
                <a:sym typeface="Arial"/>
              </a:rPr>
              <a:t> Madagascar. In contrast, there is an increased chance for below-average rainfall over </a:t>
            </a:r>
            <a:r>
              <a:rPr b="1" lang="en-US" sz="1000">
                <a:solidFill>
                  <a:schemeClr val="lt1"/>
                </a:solidFill>
              </a:rPr>
              <a:t>northern</a:t>
            </a:r>
            <a:r>
              <a:rPr b="1" i="0" lang="en-US" sz="1000" u="none" cap="none" strike="noStrike">
                <a:solidFill>
                  <a:schemeClr val="lt1"/>
                </a:solidFill>
                <a:latin typeface="Arial"/>
                <a:ea typeface="Arial"/>
                <a:cs typeface="Arial"/>
                <a:sym typeface="Arial"/>
              </a:rPr>
              <a:t> Cote d</a:t>
            </a:r>
            <a:r>
              <a:rPr b="1" lang="en-US" sz="1000">
                <a:solidFill>
                  <a:schemeClr val="lt1"/>
                </a:solidFill>
              </a:rPr>
              <a:t>’Ivoire, northern and southern Ghana, northern and southern Togo, northern and southern Benin, southern Nigeria, southwestern Cameroon, northern and southern Congo, northeastern </a:t>
            </a:r>
            <a:r>
              <a:rPr b="1" lang="en-US" sz="1000">
                <a:solidFill>
                  <a:schemeClr val="lt1"/>
                </a:solidFill>
              </a:rPr>
              <a:t>Gabon, west-central and southeastern Ethiopia, </a:t>
            </a:r>
            <a:r>
              <a:rPr b="1" lang="en-US" sz="1000">
                <a:solidFill>
                  <a:schemeClr val="lt1"/>
                </a:solidFill>
              </a:rPr>
              <a:t>central</a:t>
            </a:r>
            <a:r>
              <a:rPr b="1" i="0" lang="en-US" sz="1000" u="none" cap="none" strike="noStrike">
                <a:solidFill>
                  <a:schemeClr val="lt1"/>
                </a:solidFill>
                <a:latin typeface="Arial"/>
                <a:ea typeface="Arial"/>
                <a:cs typeface="Arial"/>
                <a:sym typeface="Arial"/>
              </a:rPr>
              <a:t> South Sudan, </a:t>
            </a:r>
            <a:r>
              <a:rPr b="1" lang="en-US" sz="1000">
                <a:solidFill>
                  <a:schemeClr val="lt1"/>
                </a:solidFill>
              </a:rPr>
              <a:t>central and </a:t>
            </a:r>
            <a:r>
              <a:rPr b="1" i="0" lang="en-US" sz="1000" u="none" cap="none" strike="noStrike">
                <a:solidFill>
                  <a:schemeClr val="lt1"/>
                </a:solidFill>
                <a:latin typeface="Arial"/>
                <a:ea typeface="Arial"/>
                <a:cs typeface="Arial"/>
                <a:sym typeface="Arial"/>
              </a:rPr>
              <a:t>south</a:t>
            </a:r>
            <a:r>
              <a:rPr b="1" lang="en-US" sz="1000">
                <a:solidFill>
                  <a:schemeClr val="lt1"/>
                </a:solidFill>
              </a:rPr>
              <a:t>eastern</a:t>
            </a:r>
            <a:r>
              <a:rPr b="1" i="0" lang="en-US" sz="1000" u="none" cap="none" strike="noStrike">
                <a:solidFill>
                  <a:schemeClr val="lt1"/>
                </a:solidFill>
                <a:latin typeface="Arial"/>
                <a:ea typeface="Arial"/>
                <a:cs typeface="Arial"/>
                <a:sym typeface="Arial"/>
              </a:rPr>
              <a:t> Somalia, </a:t>
            </a:r>
            <a:r>
              <a:rPr b="1" lang="en-US" sz="1000">
                <a:solidFill>
                  <a:schemeClr val="lt1"/>
                </a:solidFill>
              </a:rPr>
              <a:t>southeastern Uganda, Lesotho, Eswatini, </a:t>
            </a:r>
            <a:r>
              <a:rPr b="1" i="0" lang="en-US" sz="1000" u="none" cap="none" strike="noStrike">
                <a:solidFill>
                  <a:schemeClr val="lt1"/>
                </a:solidFill>
                <a:latin typeface="Arial"/>
                <a:ea typeface="Arial"/>
                <a:cs typeface="Arial"/>
                <a:sym typeface="Arial"/>
              </a:rPr>
              <a:t>m</a:t>
            </a:r>
            <a:r>
              <a:rPr b="1" lang="en-US" sz="1000">
                <a:solidFill>
                  <a:schemeClr val="lt1"/>
                </a:solidFill>
              </a:rPr>
              <a:t>uch of central and southeastern South </a:t>
            </a:r>
            <a:r>
              <a:rPr b="1" i="0" lang="en-US" sz="1000" u="none" cap="none" strike="noStrike">
                <a:solidFill>
                  <a:schemeClr val="lt1"/>
                </a:solidFill>
                <a:latin typeface="Arial"/>
                <a:ea typeface="Arial"/>
                <a:cs typeface="Arial"/>
                <a:sym typeface="Arial"/>
              </a:rPr>
              <a:t>Africa, and </a:t>
            </a:r>
            <a:r>
              <a:rPr b="1" lang="en-US" sz="1000">
                <a:solidFill>
                  <a:schemeClr val="lt1"/>
                </a:solidFill>
              </a:rPr>
              <a:t>northern </a:t>
            </a:r>
            <a:r>
              <a:rPr b="1" i="0" lang="en-US" sz="1000" u="none" cap="none" strike="noStrike">
                <a:solidFill>
                  <a:schemeClr val="lt1"/>
                </a:solidFill>
                <a:latin typeface="Arial"/>
                <a:ea typeface="Arial"/>
                <a:cs typeface="Arial"/>
                <a:sym typeface="Arial"/>
              </a:rPr>
              <a:t>Madagascar. The Week-2 outlook suggests</a:t>
            </a:r>
            <a:r>
              <a:rPr b="1" lang="en-US" sz="1000">
                <a:solidFill>
                  <a:schemeClr val="lt1"/>
                </a:solidFill>
              </a:rPr>
              <a:t> </a:t>
            </a:r>
            <a:r>
              <a:rPr b="1" i="0" lang="en-US" sz="1000" u="none" cap="none" strike="noStrike">
                <a:solidFill>
                  <a:schemeClr val="lt1"/>
                </a:solidFill>
                <a:latin typeface="Arial"/>
                <a:ea typeface="Arial"/>
                <a:cs typeface="Arial"/>
                <a:sym typeface="Arial"/>
              </a:rPr>
              <a:t>above-average rainfall over </a:t>
            </a:r>
            <a:r>
              <a:rPr b="1" lang="en-US" sz="1000">
                <a:solidFill>
                  <a:schemeClr val="lt1"/>
                </a:solidFill>
              </a:rPr>
              <a:t>central Togo and Benin, central and southern Nigeria, and most of Central and Western Africa – especially the region from eastern DRC to western Ethiopia. B</a:t>
            </a:r>
            <a:r>
              <a:rPr b="1" i="0" lang="en-US" sz="1000" u="none" cap="none" strike="noStrike">
                <a:solidFill>
                  <a:schemeClr val="lt1"/>
                </a:solidFill>
                <a:latin typeface="Arial"/>
                <a:ea typeface="Arial"/>
                <a:cs typeface="Arial"/>
                <a:sym typeface="Arial"/>
              </a:rPr>
              <a:t>elow-average rainfall is likely over</a:t>
            </a:r>
            <a:r>
              <a:rPr b="1" lang="en-US" sz="1000">
                <a:solidFill>
                  <a:schemeClr val="lt1"/>
                </a:solidFill>
              </a:rPr>
              <a:t> southern Guinea, Sierra Leone, and coastal Mozambique.</a:t>
            </a:r>
            <a:endParaRPr sz="1300"/>
          </a:p>
          <a:p>
            <a:pPr indent="-196850" lvl="0" marL="285750" marR="0" rtl="0" algn="just">
              <a:lnSpc>
                <a:spcPct val="100000"/>
              </a:lnSpc>
              <a:spcBef>
                <a:spcPts val="0"/>
              </a:spcBef>
              <a:spcAft>
                <a:spcPts val="0"/>
              </a:spcAft>
              <a:buClr>
                <a:schemeClr val="lt1"/>
              </a:buClr>
              <a:buSzPts val="1000"/>
              <a:buFont typeface="Arial"/>
              <a:buNone/>
            </a:pPr>
            <a:r>
              <a:t/>
            </a:r>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idx="4294967295" type="title"/>
          </p:nvPr>
        </p:nvSpPr>
        <p:spPr>
          <a:xfrm>
            <a:off x="677436" y="69695"/>
            <a:ext cx="7696200" cy="81403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29736" y="4362717"/>
            <a:ext cx="8991600" cy="23295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950" u="none" cap="none" strike="noStrike">
                <a:solidFill>
                  <a:schemeClr val="lt1"/>
                </a:solidFill>
                <a:latin typeface="Arial"/>
                <a:ea typeface="Arial"/>
                <a:cs typeface="Arial"/>
                <a:sym typeface="Arial"/>
              </a:rPr>
              <a:t>Over the past 90 days, in East Africa, above-average rainfall was observed over parts of central, central, eastern, and southe</a:t>
            </a:r>
            <a:r>
              <a:rPr b="1" lang="en-US" sz="950">
                <a:solidFill>
                  <a:schemeClr val="lt1"/>
                </a:solidFill>
              </a:rPr>
              <a:t>rn</a:t>
            </a:r>
            <a:r>
              <a:rPr b="1" i="0" lang="en-US" sz="950" u="none" cap="none" strike="noStrike">
                <a:solidFill>
                  <a:schemeClr val="lt1"/>
                </a:solidFill>
                <a:latin typeface="Arial"/>
                <a:ea typeface="Arial"/>
                <a:cs typeface="Arial"/>
                <a:sym typeface="Arial"/>
              </a:rPr>
              <a:t> Ethiopia, many parts of Somalia, Djibouti, ea</a:t>
            </a:r>
            <a:r>
              <a:rPr b="1" lang="en-US" sz="950">
                <a:solidFill>
                  <a:schemeClr val="lt1"/>
                </a:solidFill>
              </a:rPr>
              <a:t>ste</a:t>
            </a:r>
            <a:r>
              <a:rPr b="1" i="0" lang="en-US" sz="950" u="none" cap="none" strike="noStrike">
                <a:solidFill>
                  <a:schemeClr val="lt1"/>
                </a:solidFill>
                <a:latin typeface="Arial"/>
                <a:ea typeface="Arial"/>
                <a:cs typeface="Arial"/>
                <a:sym typeface="Arial"/>
              </a:rPr>
              <a:t>rn Eritrea, northern</a:t>
            </a:r>
            <a:r>
              <a:rPr b="1" lang="en-US" sz="950">
                <a:solidFill>
                  <a:schemeClr val="lt1"/>
                </a:solidFill>
              </a:rPr>
              <a:t>, central, and </a:t>
            </a:r>
            <a:r>
              <a:rPr b="1" i="0" lang="en-US" sz="950" u="none" cap="none" strike="noStrike">
                <a:solidFill>
                  <a:schemeClr val="lt1"/>
                </a:solidFill>
                <a:latin typeface="Arial"/>
                <a:ea typeface="Arial"/>
                <a:cs typeface="Arial"/>
                <a:sym typeface="Arial"/>
              </a:rPr>
              <a:t>southwestern Kenya, northeastern, central, and southeastern Uganda, western Tanzania, Burundi, Rwanda, southeastern South Sudan, and part</a:t>
            </a:r>
            <a:r>
              <a:rPr b="1" lang="en-US" sz="950">
                <a:solidFill>
                  <a:schemeClr val="lt1"/>
                </a:solidFill>
              </a:rPr>
              <a:t>s of </a:t>
            </a:r>
            <a:r>
              <a:rPr b="1" i="0" lang="en-US" sz="950" u="none" cap="none" strike="noStrike">
                <a:solidFill>
                  <a:schemeClr val="lt1"/>
                </a:solidFill>
                <a:latin typeface="Arial"/>
                <a:ea typeface="Arial"/>
                <a:cs typeface="Arial"/>
                <a:sym typeface="Arial"/>
              </a:rPr>
              <a:t>northwestern Sudan. Rainfall was below-average over parts of west-centr</a:t>
            </a:r>
            <a:r>
              <a:rPr b="1" lang="en-US" sz="950">
                <a:solidFill>
                  <a:schemeClr val="lt1"/>
                </a:solidFill>
              </a:rPr>
              <a:t>al</a:t>
            </a:r>
            <a:r>
              <a:rPr b="1" i="0" lang="en-US" sz="950" u="none" cap="none" strike="noStrike">
                <a:solidFill>
                  <a:schemeClr val="lt1"/>
                </a:solidFill>
                <a:latin typeface="Arial"/>
                <a:ea typeface="Arial"/>
                <a:cs typeface="Arial"/>
                <a:sym typeface="Arial"/>
              </a:rPr>
              <a:t> Ethiopia</a:t>
            </a:r>
            <a:r>
              <a:rPr b="1" lang="en-US" sz="950">
                <a:solidFill>
                  <a:schemeClr val="lt1"/>
                </a:solidFill>
              </a:rPr>
              <a:t>, southwestern, northwestern, and east-central</a:t>
            </a:r>
            <a:r>
              <a:rPr b="1" i="0" lang="en-US" sz="950" u="none" cap="none" strike="noStrike">
                <a:solidFill>
                  <a:schemeClr val="lt1"/>
                </a:solidFill>
                <a:latin typeface="Arial"/>
                <a:ea typeface="Arial"/>
                <a:cs typeface="Arial"/>
                <a:sym typeface="Arial"/>
              </a:rPr>
              <a:t> Uganda, </a:t>
            </a:r>
            <a:r>
              <a:rPr b="1" lang="en-US" sz="950">
                <a:solidFill>
                  <a:schemeClr val="lt1"/>
                </a:solidFill>
              </a:rPr>
              <a:t>most of western and central</a:t>
            </a:r>
            <a:r>
              <a:rPr b="1" i="0" lang="en-US" sz="950" u="none" cap="none" strike="noStrike">
                <a:solidFill>
                  <a:schemeClr val="lt1"/>
                </a:solidFill>
                <a:latin typeface="Arial"/>
                <a:ea typeface="Arial"/>
                <a:cs typeface="Arial"/>
                <a:sym typeface="Arial"/>
              </a:rPr>
              <a:t> South Sudan, southe</a:t>
            </a:r>
            <a:r>
              <a:rPr b="1" lang="en-US" sz="950">
                <a:solidFill>
                  <a:schemeClr val="lt1"/>
                </a:solidFill>
              </a:rPr>
              <a:t>rn</a:t>
            </a:r>
            <a:r>
              <a:rPr b="1" i="0" lang="en-US" sz="950" u="none" cap="none" strike="noStrike">
                <a:solidFill>
                  <a:schemeClr val="lt1"/>
                </a:solidFill>
                <a:latin typeface="Arial"/>
                <a:ea typeface="Arial"/>
                <a:cs typeface="Arial"/>
                <a:sym typeface="Arial"/>
              </a:rPr>
              <a:t> Kenya, south</a:t>
            </a:r>
            <a:r>
              <a:rPr b="1" lang="en-US" sz="950">
                <a:solidFill>
                  <a:schemeClr val="lt1"/>
                </a:solidFill>
              </a:rPr>
              <a:t>eastern Somalia, </a:t>
            </a:r>
            <a:r>
              <a:rPr b="1" i="0" lang="en-US" sz="950" u="none" cap="none" strike="noStrike">
                <a:solidFill>
                  <a:schemeClr val="lt1"/>
                </a:solidFill>
                <a:latin typeface="Arial"/>
                <a:ea typeface="Arial"/>
                <a:cs typeface="Arial"/>
                <a:sym typeface="Arial"/>
              </a:rPr>
              <a:t>and </a:t>
            </a:r>
            <a:r>
              <a:rPr b="1" lang="en-US" sz="950">
                <a:solidFill>
                  <a:schemeClr val="lt1"/>
                </a:solidFill>
              </a:rPr>
              <a:t>eastern</a:t>
            </a:r>
            <a:r>
              <a:rPr b="1" i="0" lang="en-US" sz="950" u="none" cap="none" strike="noStrike">
                <a:solidFill>
                  <a:schemeClr val="lt1"/>
                </a:solidFill>
                <a:latin typeface="Arial"/>
                <a:ea typeface="Arial"/>
                <a:cs typeface="Arial"/>
                <a:sym typeface="Arial"/>
              </a:rPr>
              <a:t> and </a:t>
            </a:r>
            <a:r>
              <a:rPr b="1" lang="en-US" sz="950">
                <a:solidFill>
                  <a:schemeClr val="lt1"/>
                </a:solidFill>
              </a:rPr>
              <a:t>parts of central</a:t>
            </a:r>
            <a:r>
              <a:rPr b="1" i="0" lang="en-US" sz="950" u="none" cap="none" strike="noStrike">
                <a:solidFill>
                  <a:schemeClr val="lt1"/>
                </a:solidFill>
                <a:latin typeface="Arial"/>
                <a:ea typeface="Arial"/>
                <a:cs typeface="Arial"/>
                <a:sym typeface="Arial"/>
              </a:rPr>
              <a:t> Tanzania</a:t>
            </a:r>
            <a:r>
              <a:rPr b="1" lang="en-US" sz="950">
                <a:solidFill>
                  <a:schemeClr val="lt1"/>
                </a:solidFill>
              </a:rPr>
              <a:t>.</a:t>
            </a:r>
            <a:r>
              <a:rPr b="1" i="0" lang="en-US" sz="950" u="none" cap="none" strike="noStrike">
                <a:solidFill>
                  <a:schemeClr val="lt1"/>
                </a:solidFill>
                <a:latin typeface="Arial"/>
                <a:ea typeface="Arial"/>
                <a:cs typeface="Arial"/>
                <a:sym typeface="Arial"/>
              </a:rPr>
              <a:t> In southern Africa, above-average rainfall was observed over parts of northwestern, central, and southern Mozambique, much of Malawi, eastern Zambia, pockets of central and northwestern Angola, pockets of north-central</a:t>
            </a:r>
            <a:r>
              <a:rPr b="1" lang="en-US" sz="950">
                <a:solidFill>
                  <a:schemeClr val="lt1"/>
                </a:solidFill>
              </a:rPr>
              <a:t> </a:t>
            </a:r>
            <a:r>
              <a:rPr b="1" i="0" lang="en-US" sz="950" u="none" cap="none" strike="noStrike">
                <a:solidFill>
                  <a:schemeClr val="lt1"/>
                </a:solidFill>
                <a:latin typeface="Arial"/>
                <a:ea typeface="Arial"/>
                <a:cs typeface="Arial"/>
                <a:sym typeface="Arial"/>
              </a:rPr>
              <a:t>Namibia, south</a:t>
            </a:r>
            <a:r>
              <a:rPr b="1" lang="en-US" sz="950">
                <a:solidFill>
                  <a:schemeClr val="lt1"/>
                </a:solidFill>
              </a:rPr>
              <a:t>-central</a:t>
            </a:r>
            <a:r>
              <a:rPr b="1" i="0" lang="en-US" sz="950" u="none" cap="none" strike="noStrike">
                <a:solidFill>
                  <a:schemeClr val="lt1"/>
                </a:solidFill>
                <a:latin typeface="Arial"/>
                <a:ea typeface="Arial"/>
                <a:cs typeface="Arial"/>
                <a:sym typeface="Arial"/>
              </a:rPr>
              <a:t> Botswana, sout</a:t>
            </a:r>
            <a:r>
              <a:rPr b="1" lang="en-US" sz="950">
                <a:solidFill>
                  <a:schemeClr val="lt1"/>
                </a:solidFill>
              </a:rPr>
              <a:t>hern Zimbabwe, </a:t>
            </a:r>
            <a:r>
              <a:rPr b="1" i="0" lang="en-US" sz="950" u="none" cap="none" strike="noStrike">
                <a:solidFill>
                  <a:schemeClr val="lt1"/>
                </a:solidFill>
                <a:latin typeface="Arial"/>
                <a:ea typeface="Arial"/>
                <a:cs typeface="Arial"/>
                <a:sym typeface="Arial"/>
              </a:rPr>
              <a:t>eastern</a:t>
            </a:r>
            <a:r>
              <a:rPr b="1" lang="en-US" sz="950">
                <a:solidFill>
                  <a:schemeClr val="lt1"/>
                </a:solidFill>
              </a:rPr>
              <a:t>, southern, and parts of central </a:t>
            </a:r>
            <a:r>
              <a:rPr b="1" i="0" lang="en-US" sz="950" u="none" cap="none" strike="noStrike">
                <a:solidFill>
                  <a:schemeClr val="lt1"/>
                </a:solidFill>
                <a:latin typeface="Arial"/>
                <a:ea typeface="Arial"/>
                <a:cs typeface="Arial"/>
                <a:sym typeface="Arial"/>
              </a:rPr>
              <a:t>South Africa, Lesotho, </a:t>
            </a:r>
            <a:r>
              <a:rPr b="1" lang="en-US" sz="950">
                <a:solidFill>
                  <a:schemeClr val="lt1"/>
                </a:solidFill>
              </a:rPr>
              <a:t>eastern </a:t>
            </a:r>
            <a:r>
              <a:rPr b="1" i="0" lang="en-US" sz="950" u="none" cap="none" strike="noStrike">
                <a:solidFill>
                  <a:schemeClr val="lt1"/>
                </a:solidFill>
                <a:latin typeface="Arial"/>
                <a:ea typeface="Arial"/>
                <a:cs typeface="Arial"/>
                <a:sym typeface="Arial"/>
              </a:rPr>
              <a:t>Eswatini, and parts of western, central, and southern</a:t>
            </a:r>
            <a:r>
              <a:rPr b="1" lang="en-US" sz="950">
                <a:solidFill>
                  <a:schemeClr val="lt1"/>
                </a:solidFill>
              </a:rPr>
              <a:t> </a:t>
            </a:r>
            <a:r>
              <a:rPr b="1" i="0" lang="en-US" sz="950" u="none" cap="none" strike="noStrike">
                <a:solidFill>
                  <a:schemeClr val="lt1"/>
                </a:solidFill>
                <a:latin typeface="Arial"/>
                <a:ea typeface="Arial"/>
                <a:cs typeface="Arial"/>
                <a:sym typeface="Arial"/>
              </a:rPr>
              <a:t>Madagascar. Below-average rainfall was observed over west</a:t>
            </a:r>
            <a:r>
              <a:rPr b="1" lang="en-US" sz="950">
                <a:solidFill>
                  <a:schemeClr val="lt1"/>
                </a:solidFill>
              </a:rPr>
              <a:t>-central</a:t>
            </a:r>
            <a:r>
              <a:rPr b="1" i="0" lang="en-US" sz="950" u="none" cap="none" strike="noStrike">
                <a:solidFill>
                  <a:schemeClr val="lt1"/>
                </a:solidFill>
                <a:latin typeface="Arial"/>
                <a:ea typeface="Arial"/>
                <a:cs typeface="Arial"/>
                <a:sym typeface="Arial"/>
              </a:rPr>
              <a:t>, southern, and eastern Angola, western, northern, eastern</a:t>
            </a:r>
            <a:r>
              <a:rPr b="1" lang="en-US" sz="950">
                <a:solidFill>
                  <a:schemeClr val="lt1"/>
                </a:solidFill>
              </a:rPr>
              <a:t>,</a:t>
            </a:r>
            <a:r>
              <a:rPr b="1" i="0" lang="en-US" sz="950" u="none" cap="none" strike="noStrike">
                <a:solidFill>
                  <a:schemeClr val="lt1"/>
                </a:solidFill>
                <a:latin typeface="Arial"/>
                <a:ea typeface="Arial"/>
                <a:cs typeface="Arial"/>
                <a:sym typeface="Arial"/>
              </a:rPr>
              <a:t> and southern Namibia, western, northern, and </a:t>
            </a:r>
            <a:r>
              <a:rPr b="1" lang="en-US" sz="950">
                <a:solidFill>
                  <a:schemeClr val="lt1"/>
                </a:solidFill>
              </a:rPr>
              <a:t>central</a:t>
            </a:r>
            <a:r>
              <a:rPr b="1" i="0" lang="en-US" sz="950" u="none" cap="none" strike="noStrike">
                <a:solidFill>
                  <a:schemeClr val="lt1"/>
                </a:solidFill>
                <a:latin typeface="Arial"/>
                <a:ea typeface="Arial"/>
                <a:cs typeface="Arial"/>
                <a:sym typeface="Arial"/>
              </a:rPr>
              <a:t> Botswana, much of nor</a:t>
            </a:r>
            <a:r>
              <a:rPr b="1" lang="en-US" sz="950">
                <a:solidFill>
                  <a:schemeClr val="lt1"/>
                </a:solidFill>
              </a:rPr>
              <a:t>thern and central </a:t>
            </a:r>
            <a:r>
              <a:rPr b="1" i="0" lang="en-US" sz="950" u="none" cap="none" strike="noStrike">
                <a:solidFill>
                  <a:schemeClr val="lt1"/>
                </a:solidFill>
                <a:latin typeface="Arial"/>
                <a:ea typeface="Arial"/>
                <a:cs typeface="Arial"/>
                <a:sym typeface="Arial"/>
              </a:rPr>
              <a:t>Zimbabwe, southern and western Zambia, northeastern and west-centr</a:t>
            </a:r>
            <a:r>
              <a:rPr b="1" lang="en-US" sz="950">
                <a:solidFill>
                  <a:schemeClr val="lt1"/>
                </a:solidFill>
              </a:rPr>
              <a:t>al</a:t>
            </a:r>
            <a:r>
              <a:rPr b="1" i="0" lang="en-US" sz="950" u="none" cap="none" strike="noStrike">
                <a:solidFill>
                  <a:schemeClr val="lt1"/>
                </a:solidFill>
                <a:latin typeface="Arial"/>
                <a:ea typeface="Arial"/>
                <a:cs typeface="Arial"/>
                <a:sym typeface="Arial"/>
              </a:rPr>
              <a:t> Mozambique, northeastern and a small portion</a:t>
            </a:r>
            <a:r>
              <a:rPr b="1" lang="en-US" sz="950">
                <a:solidFill>
                  <a:schemeClr val="lt1"/>
                </a:solidFill>
              </a:rPr>
              <a:t> of southeastern </a:t>
            </a:r>
            <a:r>
              <a:rPr b="1" i="0" lang="en-US" sz="950" u="none" cap="none" strike="noStrike">
                <a:solidFill>
                  <a:schemeClr val="lt1"/>
                </a:solidFill>
                <a:latin typeface="Arial"/>
                <a:ea typeface="Arial"/>
                <a:cs typeface="Arial"/>
                <a:sym typeface="Arial"/>
              </a:rPr>
              <a:t>Madagascar, part</a:t>
            </a:r>
            <a:r>
              <a:rPr b="1" lang="en-US" sz="950">
                <a:solidFill>
                  <a:schemeClr val="lt1"/>
                </a:solidFill>
              </a:rPr>
              <a:t>s of northern </a:t>
            </a:r>
            <a:r>
              <a:rPr b="1" i="0" lang="en-US" sz="950" u="none" cap="none" strike="noStrike">
                <a:solidFill>
                  <a:schemeClr val="lt1"/>
                </a:solidFill>
                <a:latin typeface="Arial"/>
                <a:ea typeface="Arial"/>
                <a:cs typeface="Arial"/>
                <a:sym typeface="Arial"/>
              </a:rPr>
              <a:t>South Africa, </a:t>
            </a:r>
            <a:r>
              <a:rPr b="1" lang="en-US" sz="950">
                <a:solidFill>
                  <a:schemeClr val="lt1"/>
                </a:solidFill>
              </a:rPr>
              <a:t>north</a:t>
            </a:r>
            <a:r>
              <a:rPr b="1" i="0" lang="en-US" sz="950" u="none" cap="none" strike="noStrike">
                <a:solidFill>
                  <a:schemeClr val="lt1"/>
                </a:solidFill>
                <a:latin typeface="Arial"/>
                <a:ea typeface="Arial"/>
                <a:cs typeface="Arial"/>
                <a:sym typeface="Arial"/>
              </a:rPr>
              <a:t>western Eswatini, and C</a:t>
            </a:r>
            <a:r>
              <a:rPr b="1" lang="en-US" sz="950">
                <a:solidFill>
                  <a:schemeClr val="lt1"/>
                </a:solidFill>
              </a:rPr>
              <a:t>omoros</a:t>
            </a:r>
            <a:r>
              <a:rPr b="1" i="0" lang="en-US" sz="950" u="none" cap="none" strike="noStrike">
                <a:solidFill>
                  <a:schemeClr val="lt1"/>
                </a:solidFill>
                <a:latin typeface="Arial"/>
                <a:ea typeface="Arial"/>
                <a:cs typeface="Arial"/>
                <a:sym typeface="Arial"/>
              </a:rPr>
              <a:t>. In Central Africa, rainfall was above-average over </a:t>
            </a:r>
            <a:r>
              <a:rPr b="1" lang="en-US" sz="950">
                <a:solidFill>
                  <a:schemeClr val="lt1"/>
                </a:solidFill>
              </a:rPr>
              <a:t>much</a:t>
            </a:r>
            <a:r>
              <a:rPr b="1" i="0" lang="en-US" sz="950" u="none" cap="none" strike="noStrike">
                <a:solidFill>
                  <a:schemeClr val="lt1"/>
                </a:solidFill>
                <a:latin typeface="Arial"/>
                <a:ea typeface="Arial"/>
                <a:cs typeface="Arial"/>
                <a:sym typeface="Arial"/>
              </a:rPr>
              <a:t> of Congo, parts of western</a:t>
            </a:r>
            <a:r>
              <a:rPr b="1" lang="en-US" sz="950">
                <a:solidFill>
                  <a:schemeClr val="lt1"/>
                </a:solidFill>
              </a:rPr>
              <a:t>, east</a:t>
            </a:r>
            <a:r>
              <a:rPr b="1" i="0" lang="en-US" sz="950" u="none" cap="none" strike="noStrike">
                <a:solidFill>
                  <a:schemeClr val="lt1"/>
                </a:solidFill>
                <a:latin typeface="Arial"/>
                <a:ea typeface="Arial"/>
                <a:cs typeface="Arial"/>
                <a:sym typeface="Arial"/>
              </a:rPr>
              <a:t>ern, and north</a:t>
            </a:r>
            <a:r>
              <a:rPr b="1" lang="en-US" sz="950">
                <a:solidFill>
                  <a:schemeClr val="lt1"/>
                </a:solidFill>
              </a:rPr>
              <a:t>ern</a:t>
            </a:r>
            <a:r>
              <a:rPr b="1" i="0" lang="en-US" sz="950" u="none" cap="none" strike="noStrike">
                <a:solidFill>
                  <a:schemeClr val="lt1"/>
                </a:solidFill>
                <a:latin typeface="Arial"/>
                <a:ea typeface="Arial"/>
                <a:cs typeface="Arial"/>
                <a:sym typeface="Arial"/>
              </a:rPr>
              <a:t> DRC, north-central</a:t>
            </a:r>
            <a:r>
              <a:rPr b="1" lang="en-US" sz="950">
                <a:solidFill>
                  <a:schemeClr val="lt1"/>
                </a:solidFill>
              </a:rPr>
              <a:t>, </a:t>
            </a:r>
            <a:r>
              <a:rPr b="1" i="0" lang="en-US" sz="950" u="none" cap="none" strike="noStrike">
                <a:solidFill>
                  <a:schemeClr val="lt1"/>
                </a:solidFill>
                <a:latin typeface="Arial"/>
                <a:ea typeface="Arial"/>
                <a:cs typeface="Arial"/>
                <a:sym typeface="Arial"/>
              </a:rPr>
              <a:t>western, and southeastern Cameroon, southwestern Chad, p</a:t>
            </a:r>
            <a:r>
              <a:rPr b="1" lang="en-US" sz="950">
                <a:solidFill>
                  <a:schemeClr val="lt1"/>
                </a:solidFill>
              </a:rPr>
              <a:t>ockets</a:t>
            </a:r>
            <a:r>
              <a:rPr b="1" i="0" lang="en-US" sz="950" u="none" cap="none" strike="noStrike">
                <a:solidFill>
                  <a:schemeClr val="lt1"/>
                </a:solidFill>
                <a:latin typeface="Arial"/>
                <a:ea typeface="Arial"/>
                <a:cs typeface="Arial"/>
                <a:sym typeface="Arial"/>
              </a:rPr>
              <a:t> of southern and eastern Gabon, and northern and southern CAR. Rainfall was below-average over southern Cameroon, western and northern Gabon, Equatorial Guinea, Sao Tome and Pri</a:t>
            </a:r>
            <a:r>
              <a:rPr b="1" lang="en-US" sz="950">
                <a:solidFill>
                  <a:schemeClr val="lt1"/>
                </a:solidFill>
              </a:rPr>
              <a:t>ncipe, central </a:t>
            </a:r>
            <a:r>
              <a:rPr b="1" i="0" lang="en-US" sz="950" u="none" cap="none" strike="noStrike">
                <a:solidFill>
                  <a:schemeClr val="lt1"/>
                </a:solidFill>
                <a:latin typeface="Arial"/>
                <a:ea typeface="Arial"/>
                <a:cs typeface="Arial"/>
                <a:sym typeface="Arial"/>
              </a:rPr>
              <a:t>CAR, and portions of central and southern DRC. In West Africa, rainfall was above-average over parts of easter</a:t>
            </a:r>
            <a:r>
              <a:rPr b="1" lang="en-US" sz="950">
                <a:solidFill>
                  <a:schemeClr val="lt1"/>
                </a:solidFill>
              </a:rPr>
              <a:t>n</a:t>
            </a:r>
            <a:r>
              <a:rPr b="1" i="0" lang="en-US" sz="950" u="none" cap="none" strike="noStrike">
                <a:solidFill>
                  <a:schemeClr val="lt1"/>
                </a:solidFill>
                <a:latin typeface="Arial"/>
                <a:ea typeface="Arial"/>
                <a:cs typeface="Arial"/>
                <a:sym typeface="Arial"/>
              </a:rPr>
              <a:t> Guinea</a:t>
            </a:r>
            <a:r>
              <a:rPr b="1" lang="en-US" sz="950">
                <a:solidFill>
                  <a:schemeClr val="lt1"/>
                </a:solidFill>
              </a:rPr>
              <a:t>, southeastern and northwestern</a:t>
            </a:r>
            <a:r>
              <a:rPr b="1" i="0" lang="en-US" sz="950" u="none" cap="none" strike="noStrike">
                <a:solidFill>
                  <a:schemeClr val="lt1"/>
                </a:solidFill>
                <a:latin typeface="Arial"/>
                <a:ea typeface="Arial"/>
                <a:cs typeface="Arial"/>
                <a:sym typeface="Arial"/>
              </a:rPr>
              <a:t> Liberia, </a:t>
            </a:r>
            <a:r>
              <a:rPr b="1" lang="en-US" sz="950">
                <a:solidFill>
                  <a:schemeClr val="lt1"/>
                </a:solidFill>
              </a:rPr>
              <a:t>southeastern</a:t>
            </a:r>
            <a:r>
              <a:rPr b="1" i="0" lang="en-US" sz="950" u="none" cap="none" strike="noStrike">
                <a:solidFill>
                  <a:schemeClr val="lt1"/>
                </a:solidFill>
                <a:latin typeface="Arial"/>
                <a:ea typeface="Arial"/>
                <a:cs typeface="Arial"/>
                <a:sym typeface="Arial"/>
              </a:rPr>
              <a:t> and parts of central Cote d’Ivoire, southern parts of Ghana, central and southern Togo, central and southwestern Benin, parts of south</a:t>
            </a:r>
            <a:r>
              <a:rPr b="1" lang="en-US" sz="950">
                <a:solidFill>
                  <a:schemeClr val="lt1"/>
                </a:solidFill>
              </a:rPr>
              <a:t>ern</a:t>
            </a:r>
            <a:r>
              <a:rPr b="1" i="0" lang="en-US" sz="950" u="none" cap="none" strike="noStrike">
                <a:solidFill>
                  <a:schemeClr val="lt1"/>
                </a:solidFill>
                <a:latin typeface="Arial"/>
                <a:ea typeface="Arial"/>
                <a:cs typeface="Arial"/>
                <a:sym typeface="Arial"/>
              </a:rPr>
              <a:t> and </a:t>
            </a:r>
            <a:r>
              <a:rPr b="1" lang="en-US" sz="950">
                <a:solidFill>
                  <a:schemeClr val="lt1"/>
                </a:solidFill>
              </a:rPr>
              <a:t>eastern</a:t>
            </a:r>
            <a:r>
              <a:rPr b="1" i="0" lang="en-US" sz="950" u="none" cap="none" strike="noStrike">
                <a:solidFill>
                  <a:schemeClr val="lt1"/>
                </a:solidFill>
                <a:latin typeface="Arial"/>
                <a:ea typeface="Arial"/>
                <a:cs typeface="Arial"/>
                <a:sym typeface="Arial"/>
              </a:rPr>
              <a:t> Nigeria,</a:t>
            </a:r>
            <a:r>
              <a:rPr b="1" lang="en-US" sz="950">
                <a:solidFill>
                  <a:schemeClr val="lt1"/>
                </a:solidFill>
              </a:rPr>
              <a:t> central Mauritania, </a:t>
            </a:r>
            <a:r>
              <a:rPr b="1" i="0" lang="en-US" sz="950" u="none" cap="none" strike="noStrike">
                <a:solidFill>
                  <a:schemeClr val="lt1"/>
                </a:solidFill>
                <a:latin typeface="Arial"/>
                <a:ea typeface="Arial"/>
                <a:cs typeface="Arial"/>
                <a:sym typeface="Arial"/>
              </a:rPr>
              <a:t>and </a:t>
            </a:r>
            <a:r>
              <a:rPr b="1" lang="en-US" sz="950">
                <a:solidFill>
                  <a:schemeClr val="lt1"/>
                </a:solidFill>
              </a:rPr>
              <a:t>southwestern Mali.</a:t>
            </a:r>
            <a:r>
              <a:rPr b="1" i="0" lang="en-US" sz="950" u="none" cap="none" strike="noStrike">
                <a:solidFill>
                  <a:schemeClr val="lt1"/>
                </a:solidFill>
                <a:latin typeface="Arial"/>
                <a:ea typeface="Arial"/>
                <a:cs typeface="Arial"/>
                <a:sym typeface="Arial"/>
              </a:rPr>
              <a:t> In contrast, below-average rainfall was observed over </a:t>
            </a:r>
            <a:r>
              <a:rPr b="1" lang="en-US" sz="950">
                <a:solidFill>
                  <a:schemeClr val="lt1"/>
                </a:solidFill>
              </a:rPr>
              <a:t>northern</a:t>
            </a:r>
            <a:r>
              <a:rPr b="1" i="0" lang="en-US" sz="950" u="none" cap="none" strike="noStrike">
                <a:solidFill>
                  <a:schemeClr val="lt1"/>
                </a:solidFill>
                <a:latin typeface="Arial"/>
                <a:ea typeface="Arial"/>
                <a:cs typeface="Arial"/>
                <a:sym typeface="Arial"/>
              </a:rPr>
              <a:t> Sierra Leone, </a:t>
            </a:r>
            <a:r>
              <a:rPr b="1" lang="en-US" sz="950">
                <a:solidFill>
                  <a:schemeClr val="lt1"/>
                </a:solidFill>
              </a:rPr>
              <a:t>northeastern and </a:t>
            </a:r>
            <a:r>
              <a:rPr b="1" i="0" lang="en-US" sz="950" u="none" cap="none" strike="noStrike">
                <a:solidFill>
                  <a:schemeClr val="lt1"/>
                </a:solidFill>
                <a:latin typeface="Arial"/>
                <a:ea typeface="Arial"/>
                <a:cs typeface="Arial"/>
                <a:sym typeface="Arial"/>
              </a:rPr>
              <a:t>central Liberia, northern, east-central,</a:t>
            </a:r>
            <a:r>
              <a:rPr b="1" lang="en-US" sz="950">
                <a:solidFill>
                  <a:schemeClr val="lt1"/>
                </a:solidFill>
              </a:rPr>
              <a:t> and southwestern</a:t>
            </a:r>
            <a:r>
              <a:rPr b="1" i="0" lang="en-US" sz="950" u="none" cap="none" strike="noStrike">
                <a:solidFill>
                  <a:schemeClr val="lt1"/>
                </a:solidFill>
                <a:latin typeface="Arial"/>
                <a:ea typeface="Arial"/>
                <a:cs typeface="Arial"/>
                <a:sym typeface="Arial"/>
              </a:rPr>
              <a:t> Cote d’Ivoire,</a:t>
            </a:r>
            <a:r>
              <a:rPr b="1" lang="en-US" sz="950">
                <a:solidFill>
                  <a:schemeClr val="lt1"/>
                </a:solidFill>
              </a:rPr>
              <a:t> northern</a:t>
            </a:r>
            <a:r>
              <a:rPr b="1" i="0" lang="en-US" sz="950" u="none" cap="none" strike="noStrike">
                <a:solidFill>
                  <a:schemeClr val="lt1"/>
                </a:solidFill>
                <a:latin typeface="Arial"/>
                <a:ea typeface="Arial"/>
                <a:cs typeface="Arial"/>
                <a:sym typeface="Arial"/>
              </a:rPr>
              <a:t> Ghana, northern and southeastern Benin, northern Togo, central Nigeria, and south</a:t>
            </a:r>
            <a:r>
              <a:rPr b="1" lang="en-US" sz="950">
                <a:solidFill>
                  <a:schemeClr val="lt1"/>
                </a:solidFill>
              </a:rPr>
              <a:t>ern</a:t>
            </a:r>
            <a:r>
              <a:rPr b="1" i="0" lang="en-US" sz="950" u="none" cap="none" strike="noStrike">
                <a:solidFill>
                  <a:schemeClr val="lt1"/>
                </a:solidFill>
                <a:latin typeface="Arial"/>
                <a:ea typeface="Arial"/>
                <a:cs typeface="Arial"/>
                <a:sym typeface="Arial"/>
              </a:rPr>
              <a:t> Burkina Faso. </a:t>
            </a:r>
            <a:endParaRPr sz="1300"/>
          </a:p>
        </p:txBody>
      </p:sp>
      <p:pic>
        <p:nvPicPr>
          <p:cNvPr id="113" name="Google Shape;113;p16"/>
          <p:cNvPicPr preferRelativeResize="0"/>
          <p:nvPr/>
        </p:nvPicPr>
        <p:blipFill rotWithShape="1">
          <a:blip r:embed="rId3">
            <a:alphaModFix/>
          </a:blip>
          <a:srcRect b="0" l="0" r="0" t="0"/>
          <a:stretch/>
        </p:blipFill>
        <p:spPr>
          <a:xfrm>
            <a:off x="955371" y="812725"/>
            <a:ext cx="3501427" cy="3501427"/>
          </a:xfrm>
          <a:prstGeom prst="rect">
            <a:avLst/>
          </a:prstGeom>
          <a:noFill/>
          <a:ln>
            <a:noFill/>
          </a:ln>
        </p:spPr>
      </p:pic>
      <p:pic>
        <p:nvPicPr>
          <p:cNvPr id="114" name="Google Shape;114;p16"/>
          <p:cNvPicPr preferRelativeResize="0"/>
          <p:nvPr/>
        </p:nvPicPr>
        <p:blipFill rotWithShape="1">
          <a:blip r:embed="rId4">
            <a:alphaModFix/>
          </a:blip>
          <a:srcRect b="0" l="0" r="0" t="0"/>
          <a:stretch/>
        </p:blipFill>
        <p:spPr>
          <a:xfrm>
            <a:off x="4525536" y="812725"/>
            <a:ext cx="3501427" cy="3501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17"/>
          <p:cNvSpPr txBox="1"/>
          <p:nvPr/>
        </p:nvSpPr>
        <p:spPr>
          <a:xfrm>
            <a:off x="66906" y="4517576"/>
            <a:ext cx="8991600" cy="21702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000" u="none" cap="none" strike="noStrike">
                <a:solidFill>
                  <a:schemeClr val="lt1"/>
                </a:solidFill>
                <a:latin typeface="Arial"/>
                <a:ea typeface="Arial"/>
                <a:cs typeface="Arial"/>
                <a:sym typeface="Arial"/>
              </a:rPr>
              <a:t>Over the past 30 days, in East Africa, above-average rainfall was observed over central, southern, and eastern Ethiopia, much of Somalia, Djibouti, east</a:t>
            </a:r>
            <a:r>
              <a:rPr b="1" lang="en-US" sz="1000">
                <a:solidFill>
                  <a:schemeClr val="lt1"/>
                </a:solidFill>
              </a:rPr>
              <a:t>e</a:t>
            </a:r>
            <a:r>
              <a:rPr b="1" i="0" lang="en-US" sz="1000" u="none" cap="none" strike="noStrike">
                <a:solidFill>
                  <a:schemeClr val="lt1"/>
                </a:solidFill>
                <a:latin typeface="Arial"/>
                <a:ea typeface="Arial"/>
                <a:cs typeface="Arial"/>
                <a:sym typeface="Arial"/>
              </a:rPr>
              <a:t>rn Eritrea, southwestern, northern</a:t>
            </a:r>
            <a:r>
              <a:rPr b="1" lang="en-US" sz="1000">
                <a:solidFill>
                  <a:schemeClr val="lt1"/>
                </a:solidFill>
              </a:rPr>
              <a:t>,</a:t>
            </a:r>
            <a:r>
              <a:rPr b="1" i="0" lang="en-US" sz="1000" u="none" cap="none" strike="noStrike">
                <a:solidFill>
                  <a:schemeClr val="lt1"/>
                </a:solidFill>
                <a:latin typeface="Arial"/>
                <a:ea typeface="Arial"/>
                <a:cs typeface="Arial"/>
                <a:sym typeface="Arial"/>
              </a:rPr>
              <a:t> and central Kenya, western</a:t>
            </a:r>
            <a:r>
              <a:rPr b="1" lang="en-US" sz="1000">
                <a:solidFill>
                  <a:schemeClr val="lt1"/>
                </a:solidFill>
              </a:rPr>
              <a:t>, </a:t>
            </a:r>
            <a:r>
              <a:rPr b="1" i="0" lang="en-US" sz="1000" u="none" cap="none" strike="noStrike">
                <a:solidFill>
                  <a:schemeClr val="lt1"/>
                </a:solidFill>
                <a:latin typeface="Arial"/>
                <a:ea typeface="Arial"/>
                <a:cs typeface="Arial"/>
                <a:sym typeface="Arial"/>
              </a:rPr>
              <a:t>south</a:t>
            </a:r>
            <a:r>
              <a:rPr b="1" lang="en-US" sz="1000">
                <a:solidFill>
                  <a:schemeClr val="lt1"/>
                </a:solidFill>
              </a:rPr>
              <a:t>ern, and much of northern</a:t>
            </a:r>
            <a:r>
              <a:rPr b="1" i="0" lang="en-US" sz="1000" u="none" cap="none" strike="noStrike">
                <a:solidFill>
                  <a:schemeClr val="lt1"/>
                </a:solidFill>
                <a:latin typeface="Arial"/>
                <a:ea typeface="Arial"/>
                <a:cs typeface="Arial"/>
                <a:sym typeface="Arial"/>
              </a:rPr>
              <a:t> Tanzania, Rwanda, Burundi, most</a:t>
            </a:r>
            <a:r>
              <a:rPr b="1" lang="en-US" sz="1000">
                <a:solidFill>
                  <a:schemeClr val="lt1"/>
                </a:solidFill>
              </a:rPr>
              <a:t> of </a:t>
            </a:r>
            <a:r>
              <a:rPr b="1" i="0" lang="en-US" sz="1000" u="none" cap="none" strike="noStrike">
                <a:solidFill>
                  <a:schemeClr val="lt1"/>
                </a:solidFill>
                <a:latin typeface="Arial"/>
                <a:ea typeface="Arial"/>
                <a:cs typeface="Arial"/>
                <a:sym typeface="Arial"/>
              </a:rPr>
              <a:t>Uganda, southeastern and southwestern</a:t>
            </a:r>
            <a:r>
              <a:rPr b="1" lang="en-US" sz="1000">
                <a:solidFill>
                  <a:schemeClr val="lt1"/>
                </a:solidFill>
              </a:rPr>
              <a:t> </a:t>
            </a:r>
            <a:r>
              <a:rPr b="1" i="0" lang="en-US" sz="1000" u="none" cap="none" strike="noStrike">
                <a:solidFill>
                  <a:schemeClr val="lt1"/>
                </a:solidFill>
                <a:latin typeface="Arial"/>
                <a:ea typeface="Arial"/>
                <a:cs typeface="Arial"/>
                <a:sym typeface="Arial"/>
              </a:rPr>
              <a:t>South Sudan, and pockets of northwestern Sudan. Rainfall was below-average over southeastern Kenya, northeastern Tanzania, pockets of south-central South </a:t>
            </a:r>
            <a:r>
              <a:rPr b="1" lang="en-US" sz="1000">
                <a:solidFill>
                  <a:schemeClr val="lt1"/>
                </a:solidFill>
              </a:rPr>
              <a:t>Sudan, southeastern Somalia, </a:t>
            </a:r>
            <a:r>
              <a:rPr b="1" i="0" lang="en-US" sz="1000" u="none" cap="none" strike="noStrike">
                <a:solidFill>
                  <a:schemeClr val="lt1"/>
                </a:solidFill>
                <a:latin typeface="Arial"/>
                <a:ea typeface="Arial"/>
                <a:cs typeface="Arial"/>
                <a:sym typeface="Arial"/>
              </a:rPr>
              <a:t>and </a:t>
            </a:r>
            <a:r>
              <a:rPr b="1" lang="en-US" sz="1000">
                <a:solidFill>
                  <a:schemeClr val="lt1"/>
                </a:solidFill>
              </a:rPr>
              <a:t>parts of west-central</a:t>
            </a:r>
            <a:r>
              <a:rPr b="1" i="0" lang="en-US" sz="1000" u="none" cap="none" strike="noStrike">
                <a:solidFill>
                  <a:schemeClr val="lt1"/>
                </a:solidFill>
                <a:latin typeface="Arial"/>
                <a:ea typeface="Arial"/>
                <a:cs typeface="Arial"/>
                <a:sym typeface="Arial"/>
              </a:rPr>
              <a:t> Ethiopia. In southern Africa, above-average rainfall was observed over northern and poc</a:t>
            </a:r>
            <a:r>
              <a:rPr b="1" lang="en-US" sz="1000">
                <a:solidFill>
                  <a:schemeClr val="lt1"/>
                </a:solidFill>
              </a:rPr>
              <a:t>kets of </a:t>
            </a:r>
            <a:r>
              <a:rPr b="1" i="0" lang="en-US" sz="1000" u="none" cap="none" strike="noStrike">
                <a:solidFill>
                  <a:schemeClr val="lt1"/>
                </a:solidFill>
                <a:latin typeface="Arial"/>
                <a:ea typeface="Arial"/>
                <a:cs typeface="Arial"/>
                <a:sym typeface="Arial"/>
              </a:rPr>
              <a:t>southeastern Mozambique, most of Malawi, northern and eastern Zambia, </a:t>
            </a:r>
            <a:r>
              <a:rPr b="1" lang="en-US" sz="1000">
                <a:solidFill>
                  <a:schemeClr val="lt1"/>
                </a:solidFill>
              </a:rPr>
              <a:t>most of northern,  western, and east-central </a:t>
            </a:r>
            <a:r>
              <a:rPr b="1" i="0" lang="en-US" sz="1000" u="none" cap="none" strike="noStrike">
                <a:solidFill>
                  <a:schemeClr val="lt1"/>
                </a:solidFill>
                <a:latin typeface="Arial"/>
                <a:ea typeface="Arial"/>
                <a:cs typeface="Arial"/>
                <a:sym typeface="Arial"/>
              </a:rPr>
              <a:t>Angola, southweste</a:t>
            </a:r>
            <a:r>
              <a:rPr b="1" lang="en-US" sz="1000">
                <a:solidFill>
                  <a:schemeClr val="lt1"/>
                </a:solidFill>
              </a:rPr>
              <a:t>rn and southeastern</a:t>
            </a:r>
            <a:r>
              <a:rPr b="1" i="0" lang="en-US" sz="1000" u="none" cap="none" strike="noStrike">
                <a:solidFill>
                  <a:schemeClr val="lt1"/>
                </a:solidFill>
                <a:latin typeface="Arial"/>
                <a:ea typeface="Arial"/>
                <a:cs typeface="Arial"/>
                <a:sym typeface="Arial"/>
              </a:rPr>
              <a:t> South Africa,</a:t>
            </a:r>
            <a:r>
              <a:rPr b="1" lang="en-US" sz="1000">
                <a:solidFill>
                  <a:schemeClr val="lt1"/>
                </a:solidFill>
              </a:rPr>
              <a:t> western </a:t>
            </a:r>
            <a:r>
              <a:rPr b="1" i="0" lang="en-US" sz="1000" u="none" cap="none" strike="noStrike">
                <a:solidFill>
                  <a:schemeClr val="lt1"/>
                </a:solidFill>
                <a:latin typeface="Arial"/>
                <a:ea typeface="Arial"/>
                <a:cs typeface="Arial"/>
                <a:sym typeface="Arial"/>
              </a:rPr>
              <a:t>Lesotho, and most of central and </a:t>
            </a:r>
            <a:r>
              <a:rPr b="1" lang="en-US" sz="1000">
                <a:solidFill>
                  <a:schemeClr val="lt1"/>
                </a:solidFill>
              </a:rPr>
              <a:t>northern</a:t>
            </a:r>
            <a:r>
              <a:rPr b="1" i="0" lang="en-US" sz="1000" u="none" cap="none" strike="noStrike">
                <a:solidFill>
                  <a:schemeClr val="lt1"/>
                </a:solidFill>
                <a:latin typeface="Arial"/>
                <a:ea typeface="Arial"/>
                <a:cs typeface="Arial"/>
                <a:sym typeface="Arial"/>
              </a:rPr>
              <a:t> Madagascar. Below-average rainfall was observed over much of Namibia, southern Angola, southern Zambia, </a:t>
            </a:r>
            <a:r>
              <a:rPr b="1" lang="en-US" sz="1000">
                <a:solidFill>
                  <a:schemeClr val="lt1"/>
                </a:solidFill>
              </a:rPr>
              <a:t>most</a:t>
            </a:r>
            <a:r>
              <a:rPr b="1" i="0" lang="en-US" sz="1000" u="none" cap="none" strike="noStrike">
                <a:solidFill>
                  <a:schemeClr val="lt1"/>
                </a:solidFill>
                <a:latin typeface="Arial"/>
                <a:ea typeface="Arial"/>
                <a:cs typeface="Arial"/>
                <a:sym typeface="Arial"/>
              </a:rPr>
              <a:t> of Zimbabwe and Botswana, northern and eastern South Africa, no</a:t>
            </a:r>
            <a:r>
              <a:rPr b="1" lang="en-US" sz="1000">
                <a:solidFill>
                  <a:schemeClr val="lt1"/>
                </a:solidFill>
              </a:rPr>
              <a:t>rthern and southern </a:t>
            </a:r>
            <a:r>
              <a:rPr b="1" i="0" lang="en-US" sz="1000" u="none" cap="none" strike="noStrike">
                <a:solidFill>
                  <a:schemeClr val="lt1"/>
                </a:solidFill>
                <a:latin typeface="Arial"/>
                <a:ea typeface="Arial"/>
                <a:cs typeface="Arial"/>
                <a:sym typeface="Arial"/>
              </a:rPr>
              <a:t>Eswatini, western Comoros, and </a:t>
            </a:r>
            <a:r>
              <a:rPr b="1" lang="en-US" sz="1000">
                <a:solidFill>
                  <a:schemeClr val="lt1"/>
                </a:solidFill>
              </a:rPr>
              <a:t>parts of</a:t>
            </a:r>
            <a:r>
              <a:rPr b="1" i="0" lang="en-US" sz="1000" u="none" cap="none" strike="noStrike">
                <a:solidFill>
                  <a:schemeClr val="lt1"/>
                </a:solidFill>
                <a:latin typeface="Arial"/>
                <a:ea typeface="Arial"/>
                <a:cs typeface="Arial"/>
                <a:sym typeface="Arial"/>
              </a:rPr>
              <a:t> </a:t>
            </a:r>
            <a:r>
              <a:rPr b="1" lang="en-US" sz="1000">
                <a:solidFill>
                  <a:schemeClr val="lt1"/>
                </a:solidFill>
              </a:rPr>
              <a:t>southern and </a:t>
            </a:r>
            <a:r>
              <a:rPr b="1" i="0" lang="en-US" sz="1000" u="none" cap="none" strike="noStrike">
                <a:solidFill>
                  <a:schemeClr val="lt1"/>
                </a:solidFill>
                <a:latin typeface="Arial"/>
                <a:ea typeface="Arial"/>
                <a:cs typeface="Arial"/>
                <a:sym typeface="Arial"/>
              </a:rPr>
              <a:t>west</a:t>
            </a:r>
            <a:r>
              <a:rPr b="1" lang="en-US" sz="1000">
                <a:solidFill>
                  <a:schemeClr val="lt1"/>
                </a:solidFill>
              </a:rPr>
              <a:t>-central</a:t>
            </a:r>
            <a:r>
              <a:rPr b="1" i="0" lang="en-US" sz="1000" u="none" cap="none" strike="noStrike">
                <a:solidFill>
                  <a:schemeClr val="lt1"/>
                </a:solidFill>
                <a:latin typeface="Arial"/>
                <a:ea typeface="Arial"/>
                <a:cs typeface="Arial"/>
                <a:sym typeface="Arial"/>
              </a:rPr>
              <a:t> Madagascar. In Central Africa, rainfall was above-average over</a:t>
            </a:r>
            <a:r>
              <a:rPr b="1" lang="en-US" sz="1000">
                <a:solidFill>
                  <a:schemeClr val="lt1"/>
                </a:solidFill>
              </a:rPr>
              <a:t> northern and southern</a:t>
            </a:r>
            <a:r>
              <a:rPr b="1" i="0" lang="en-US" sz="1000" u="none" cap="none" strike="noStrike">
                <a:solidFill>
                  <a:schemeClr val="lt1"/>
                </a:solidFill>
                <a:latin typeface="Arial"/>
                <a:ea typeface="Arial"/>
                <a:cs typeface="Arial"/>
                <a:sym typeface="Arial"/>
              </a:rPr>
              <a:t> Congo, </a:t>
            </a:r>
            <a:r>
              <a:rPr b="1" lang="en-US" sz="1000">
                <a:solidFill>
                  <a:schemeClr val="lt1"/>
                </a:solidFill>
              </a:rPr>
              <a:t>northern, southern, and </a:t>
            </a:r>
            <a:r>
              <a:rPr b="1" i="0" lang="en-US" sz="1000" u="none" cap="none" strike="noStrike">
                <a:solidFill>
                  <a:schemeClr val="lt1"/>
                </a:solidFill>
                <a:latin typeface="Arial"/>
                <a:ea typeface="Arial"/>
                <a:cs typeface="Arial"/>
                <a:sym typeface="Arial"/>
              </a:rPr>
              <a:t>western Cameroon, southwestern Chad, </a:t>
            </a:r>
            <a:r>
              <a:rPr b="1" lang="en-US" sz="1000">
                <a:solidFill>
                  <a:schemeClr val="lt1"/>
                </a:solidFill>
              </a:rPr>
              <a:t>central</a:t>
            </a:r>
            <a:r>
              <a:rPr b="1" i="0" lang="en-US" sz="1000" u="none" cap="none" strike="noStrike">
                <a:solidFill>
                  <a:schemeClr val="lt1"/>
                </a:solidFill>
                <a:latin typeface="Arial"/>
                <a:ea typeface="Arial"/>
                <a:cs typeface="Arial"/>
                <a:sym typeface="Arial"/>
              </a:rPr>
              <a:t> Gabon, parts of central, n</a:t>
            </a:r>
            <a:r>
              <a:rPr b="1" lang="en-US" sz="1000">
                <a:solidFill>
                  <a:schemeClr val="lt1"/>
                </a:solidFill>
              </a:rPr>
              <a:t>or</a:t>
            </a:r>
            <a:r>
              <a:rPr b="1" lang="en-US" sz="1000">
                <a:solidFill>
                  <a:schemeClr val="lt1"/>
                </a:solidFill>
              </a:rPr>
              <a:t>thern, western, and southern</a:t>
            </a:r>
            <a:r>
              <a:rPr b="1" i="0" lang="en-US" sz="1000" u="none" cap="none" strike="noStrike">
                <a:solidFill>
                  <a:schemeClr val="lt1"/>
                </a:solidFill>
                <a:latin typeface="Arial"/>
                <a:ea typeface="Arial"/>
                <a:cs typeface="Arial"/>
                <a:sym typeface="Arial"/>
              </a:rPr>
              <a:t> </a:t>
            </a:r>
            <a:r>
              <a:rPr b="1" i="0" lang="en-US" sz="1000" u="none" cap="none" strike="noStrike">
                <a:solidFill>
                  <a:schemeClr val="lt1"/>
                </a:solidFill>
                <a:latin typeface="Arial"/>
                <a:ea typeface="Arial"/>
                <a:cs typeface="Arial"/>
                <a:sym typeface="Arial"/>
              </a:rPr>
              <a:t>CAR, and most of northern, southern, western, and eastern DRC. Rainfall was below-average over</a:t>
            </a:r>
            <a:r>
              <a:rPr b="1" lang="en-US" sz="1000">
                <a:solidFill>
                  <a:schemeClr val="lt1"/>
                </a:solidFill>
              </a:rPr>
              <a:t> parts of </a:t>
            </a:r>
            <a:r>
              <a:rPr b="1" i="0" lang="en-US" sz="1000" u="none" cap="none" strike="noStrike">
                <a:solidFill>
                  <a:schemeClr val="lt1"/>
                </a:solidFill>
                <a:latin typeface="Arial"/>
                <a:ea typeface="Arial"/>
                <a:cs typeface="Arial"/>
                <a:sym typeface="Arial"/>
              </a:rPr>
              <a:t>centra</a:t>
            </a:r>
            <a:r>
              <a:rPr b="1" lang="en-US" sz="1000">
                <a:solidFill>
                  <a:schemeClr val="lt1"/>
                </a:solidFill>
              </a:rPr>
              <a:t>l and northeastern </a:t>
            </a:r>
            <a:r>
              <a:rPr b="1" i="0" lang="en-US" sz="1000" u="none" cap="none" strike="noStrike">
                <a:solidFill>
                  <a:schemeClr val="lt1"/>
                </a:solidFill>
                <a:latin typeface="Arial"/>
                <a:ea typeface="Arial"/>
                <a:cs typeface="Arial"/>
                <a:sym typeface="Arial"/>
              </a:rPr>
              <a:t>DRC, </a:t>
            </a:r>
            <a:r>
              <a:rPr b="1" lang="en-US" sz="1000">
                <a:solidFill>
                  <a:schemeClr val="lt1"/>
                </a:solidFill>
              </a:rPr>
              <a:t>western</a:t>
            </a:r>
            <a:r>
              <a:rPr b="1" i="0" lang="en-US" sz="1000" u="none" cap="none" strike="noStrike">
                <a:solidFill>
                  <a:schemeClr val="lt1"/>
                </a:solidFill>
                <a:latin typeface="Arial"/>
                <a:ea typeface="Arial"/>
                <a:cs typeface="Arial"/>
                <a:sym typeface="Arial"/>
              </a:rPr>
              <a:t> Equatorial Guinea, western</a:t>
            </a:r>
            <a:r>
              <a:rPr b="1" lang="en-US" sz="1000">
                <a:solidFill>
                  <a:schemeClr val="lt1"/>
                </a:solidFill>
              </a:rPr>
              <a:t> and north-</a:t>
            </a:r>
            <a:r>
              <a:rPr b="1" i="0" lang="en-US" sz="1000" u="none" cap="none" strike="noStrike">
                <a:solidFill>
                  <a:schemeClr val="lt1"/>
                </a:solidFill>
                <a:latin typeface="Arial"/>
                <a:ea typeface="Arial"/>
                <a:cs typeface="Arial"/>
                <a:sym typeface="Arial"/>
              </a:rPr>
              <a:t>central</a:t>
            </a:r>
            <a:r>
              <a:rPr b="1" lang="en-US" sz="1000">
                <a:solidFill>
                  <a:schemeClr val="lt1"/>
                </a:solidFill>
              </a:rPr>
              <a:t> </a:t>
            </a:r>
            <a:r>
              <a:rPr b="1" i="0" lang="en-US" sz="1000" u="none" cap="none" strike="noStrike">
                <a:solidFill>
                  <a:schemeClr val="lt1"/>
                </a:solidFill>
                <a:latin typeface="Arial"/>
                <a:ea typeface="Arial"/>
                <a:cs typeface="Arial"/>
                <a:sym typeface="Arial"/>
              </a:rPr>
              <a:t>Gabon, </a:t>
            </a:r>
            <a:r>
              <a:rPr b="1" lang="en-US" sz="1000">
                <a:solidFill>
                  <a:schemeClr val="lt1"/>
                </a:solidFill>
              </a:rPr>
              <a:t>parts of central</a:t>
            </a:r>
            <a:r>
              <a:rPr b="1" i="0" lang="en-US" sz="1000" u="none" cap="none" strike="noStrike">
                <a:solidFill>
                  <a:schemeClr val="lt1"/>
                </a:solidFill>
                <a:latin typeface="Arial"/>
                <a:ea typeface="Arial"/>
                <a:cs typeface="Arial"/>
                <a:sym typeface="Arial"/>
              </a:rPr>
              <a:t> Cameroon, and </a:t>
            </a:r>
            <a:r>
              <a:rPr b="1" lang="en-US" sz="1000">
                <a:solidFill>
                  <a:schemeClr val="lt1"/>
                </a:solidFill>
              </a:rPr>
              <a:t>east-central</a:t>
            </a:r>
            <a:r>
              <a:rPr b="1" i="0" lang="en-US" sz="1000" u="none" cap="none" strike="noStrike">
                <a:solidFill>
                  <a:schemeClr val="lt1"/>
                </a:solidFill>
                <a:latin typeface="Arial"/>
                <a:ea typeface="Arial"/>
                <a:cs typeface="Arial"/>
                <a:sym typeface="Arial"/>
              </a:rPr>
              <a:t> CAR. In West Africa, rainfall was above-average over eastern Guine</a:t>
            </a:r>
            <a:r>
              <a:rPr b="1" lang="en-US" sz="1000">
                <a:solidFill>
                  <a:schemeClr val="lt1"/>
                </a:solidFill>
              </a:rPr>
              <a:t>a, northern </a:t>
            </a:r>
            <a:r>
              <a:rPr b="1" i="0" lang="en-US" sz="1000" u="none" cap="none" strike="noStrike">
                <a:solidFill>
                  <a:schemeClr val="lt1"/>
                </a:solidFill>
                <a:latin typeface="Arial"/>
                <a:ea typeface="Arial"/>
                <a:cs typeface="Arial"/>
                <a:sym typeface="Arial"/>
              </a:rPr>
              <a:t>Liberia, </a:t>
            </a:r>
            <a:r>
              <a:rPr b="1" lang="en-US" sz="1000">
                <a:solidFill>
                  <a:schemeClr val="lt1"/>
                </a:solidFill>
              </a:rPr>
              <a:t>northern, central, and southeastern </a:t>
            </a:r>
            <a:r>
              <a:rPr b="1" i="0" lang="en-US" sz="1000" u="none" cap="none" strike="noStrike">
                <a:solidFill>
                  <a:schemeClr val="lt1"/>
                </a:solidFill>
                <a:latin typeface="Arial"/>
                <a:ea typeface="Arial"/>
                <a:cs typeface="Arial"/>
                <a:sym typeface="Arial"/>
              </a:rPr>
              <a:t>Cote d’Ivoire, central and </a:t>
            </a:r>
            <a:r>
              <a:rPr b="1" lang="en-US" sz="1000">
                <a:solidFill>
                  <a:schemeClr val="lt1"/>
                </a:solidFill>
              </a:rPr>
              <a:t>southern</a:t>
            </a:r>
            <a:r>
              <a:rPr b="1" i="0" lang="en-US" sz="1000" u="none" cap="none" strike="noStrike">
                <a:solidFill>
                  <a:schemeClr val="lt1"/>
                </a:solidFill>
                <a:latin typeface="Arial"/>
                <a:ea typeface="Arial"/>
                <a:cs typeface="Arial"/>
                <a:sym typeface="Arial"/>
              </a:rPr>
              <a:t> Ghana, central and southern Togo</a:t>
            </a:r>
            <a:r>
              <a:rPr b="1" lang="en-US" sz="1000">
                <a:solidFill>
                  <a:schemeClr val="lt1"/>
                </a:solidFill>
              </a:rPr>
              <a:t>, central and southern </a:t>
            </a:r>
            <a:r>
              <a:rPr b="1" i="0" lang="en-US" sz="1000" u="none" cap="none" strike="noStrike">
                <a:solidFill>
                  <a:schemeClr val="lt1"/>
                </a:solidFill>
                <a:latin typeface="Arial"/>
                <a:ea typeface="Arial"/>
                <a:cs typeface="Arial"/>
                <a:sym typeface="Arial"/>
              </a:rPr>
              <a:t>Benin, southern and parts of </a:t>
            </a:r>
            <a:r>
              <a:rPr b="1" lang="en-US" sz="1000">
                <a:solidFill>
                  <a:schemeClr val="lt1"/>
                </a:solidFill>
              </a:rPr>
              <a:t>eastern</a:t>
            </a:r>
            <a:r>
              <a:rPr b="1" i="0" lang="en-US" sz="1000" u="none" cap="none" strike="noStrike">
                <a:solidFill>
                  <a:schemeClr val="lt1"/>
                </a:solidFill>
                <a:latin typeface="Arial"/>
                <a:ea typeface="Arial"/>
                <a:cs typeface="Arial"/>
                <a:sym typeface="Arial"/>
              </a:rPr>
              <a:t> Nigeria, southwestern Mali, central Mauritania, and western Burkina Faso. Rainfall was below-average </a:t>
            </a:r>
            <a:r>
              <a:rPr b="1" lang="en-US" sz="1000">
                <a:solidFill>
                  <a:schemeClr val="lt1"/>
                </a:solidFill>
              </a:rPr>
              <a:t>in eastern </a:t>
            </a:r>
            <a:r>
              <a:rPr b="1" i="0" lang="en-US" sz="1000" u="none" cap="none" strike="noStrike">
                <a:solidFill>
                  <a:schemeClr val="lt1"/>
                </a:solidFill>
                <a:latin typeface="Arial"/>
                <a:ea typeface="Arial"/>
                <a:cs typeface="Arial"/>
                <a:sym typeface="Arial"/>
              </a:rPr>
              <a:t>Liberia, </a:t>
            </a:r>
            <a:r>
              <a:rPr b="1" lang="en-US" sz="1000">
                <a:solidFill>
                  <a:schemeClr val="lt1"/>
                </a:solidFill>
              </a:rPr>
              <a:t>parts of northern</a:t>
            </a:r>
            <a:r>
              <a:rPr b="1" i="0" lang="en-US" sz="1000" u="none" cap="none" strike="noStrike">
                <a:solidFill>
                  <a:schemeClr val="lt1"/>
                </a:solidFill>
                <a:latin typeface="Arial"/>
                <a:ea typeface="Arial"/>
                <a:cs typeface="Arial"/>
                <a:sym typeface="Arial"/>
              </a:rPr>
              <a:t> Ghana, </a:t>
            </a:r>
            <a:r>
              <a:rPr b="1" lang="en-US" sz="1000">
                <a:solidFill>
                  <a:schemeClr val="lt1"/>
                </a:solidFill>
              </a:rPr>
              <a:t>northern</a:t>
            </a:r>
            <a:r>
              <a:rPr b="1" i="0" lang="en-US" sz="1000" u="none" cap="none" strike="noStrike">
                <a:solidFill>
                  <a:schemeClr val="lt1"/>
                </a:solidFill>
                <a:latin typeface="Arial"/>
                <a:ea typeface="Arial"/>
                <a:cs typeface="Arial"/>
                <a:sym typeface="Arial"/>
              </a:rPr>
              <a:t> Benin, southwestern Cote d</a:t>
            </a:r>
            <a:r>
              <a:rPr b="1" lang="en-US" sz="1000">
                <a:solidFill>
                  <a:schemeClr val="lt1"/>
                </a:solidFill>
              </a:rPr>
              <a:t>’Ivoire, and central Nigeria</a:t>
            </a:r>
            <a:r>
              <a:rPr b="1" i="0" lang="en-US" sz="1000" u="none" cap="none" strike="noStrike">
                <a:solidFill>
                  <a:schemeClr val="lt1"/>
                </a:solidFill>
                <a:latin typeface="Arial"/>
                <a:ea typeface="Arial"/>
                <a:cs typeface="Arial"/>
                <a:sym typeface="Arial"/>
              </a:rPr>
              <a:t>.</a:t>
            </a:r>
            <a:endParaRPr b="1" i="0" sz="1000" u="none" cap="none" strike="noStrike">
              <a:solidFill>
                <a:schemeClr val="lt1"/>
              </a:solidFill>
              <a:latin typeface="Arial"/>
              <a:ea typeface="Arial"/>
              <a:cs typeface="Arial"/>
              <a:sym typeface="Arial"/>
            </a:endParaRPr>
          </a:p>
        </p:txBody>
      </p:sp>
      <p:pic>
        <p:nvPicPr>
          <p:cNvPr id="122" name="Google Shape;122;p17"/>
          <p:cNvPicPr preferRelativeResize="0"/>
          <p:nvPr/>
        </p:nvPicPr>
        <p:blipFill rotWithShape="1">
          <a:blip r:embed="rId3">
            <a:alphaModFix/>
          </a:blip>
          <a:srcRect b="0" l="0" r="0" t="0"/>
          <a:stretch/>
        </p:blipFill>
        <p:spPr>
          <a:xfrm>
            <a:off x="699380" y="838200"/>
            <a:ext cx="3640309" cy="3640309"/>
          </a:xfrm>
          <a:prstGeom prst="rect">
            <a:avLst/>
          </a:prstGeom>
          <a:noFill/>
          <a:ln>
            <a:noFill/>
          </a:ln>
        </p:spPr>
      </p:pic>
      <p:pic>
        <p:nvPicPr>
          <p:cNvPr id="123" name="Google Shape;123;p17"/>
          <p:cNvPicPr preferRelativeResize="0"/>
          <p:nvPr/>
        </p:nvPicPr>
        <p:blipFill rotWithShape="1">
          <a:blip r:embed="rId4">
            <a:alphaModFix/>
          </a:blip>
          <a:srcRect b="0" l="0" r="0" t="0"/>
          <a:stretch/>
        </p:blipFill>
        <p:spPr>
          <a:xfrm>
            <a:off x="4456568" y="838199"/>
            <a:ext cx="3640309" cy="36403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683799" y="121730"/>
            <a:ext cx="7696200" cy="7540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18"/>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18"/>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18"/>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18"/>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18"/>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18"/>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18"/>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18"/>
          <p:cNvSpPr txBox="1"/>
          <p:nvPr/>
        </p:nvSpPr>
        <p:spPr>
          <a:xfrm>
            <a:off x="79248" y="4642606"/>
            <a:ext cx="8991600" cy="2247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000">
                <a:solidFill>
                  <a:schemeClr val="lt1"/>
                </a:solidFill>
              </a:rPr>
              <a:t>During the past 7 days, in East Africa, rainfall was above-average over southwestern and north-central Ethiopia, parts of southeastern Somalia, Djibouti, central Eritrea, eastern Rwanda, eastern Burundi, parts central Kenya, west-central and east-central South Sudan, and central, western, and southern Tanzania.  Below-average rainfall was observed across southeastern and western Kenya, parts of southern South Sudan, northern, central, and eastern Uganda, south-central and northeastern Ethiopia, parts of northern and east-central Tanzania, Djibouti, and some areas of southern and northwestern Somalia. In Central Africa, rainfall was above-average over most of CAR, pockets of central Cameroon, northern and east-central Congo, and northwestern, southwestern, east-central, and southeastern DRC. Below-average rainfall was observed over parts of northeastern and west-central DRC, Equatorial Guinea, Gabon, parts of southern and western Congo, and pockets of western and south-central Cameroon. In West Africa, above-average rainfall was observed over southeastern Cote d’Ivoire, eastern Sierra Leone, central Ghana, eastern Guinea, central and southern Togo, southern Benin, southwestern and northeastern Nigeria, southwestern Mali, central Mauritania, and most of Liberia. Below average rainfall was observed over southwestern, central, and northeastern Cote d’Ivoire, northern Ghana, southern Burkina Faso, and central and southeastern Nigeria. In southern Africa, rainfall was above-average over northern and southeastern Mozambique, northern and central Malawi, eastern Zambia, much of western and northern Angola, parts of east-central Namibia, pockets of southeastern and north-central South Africa, eastern Lesotho, pockets of west-central and south-central Botswana, and northern and west-central Madagascar. In contrast, rainfall was below-average over central Namibia, eastern Lesotho, and coastal east-central and southern Madagascar.  </a:t>
            </a:r>
            <a:endParaRPr sz="1200"/>
          </a:p>
        </p:txBody>
      </p:sp>
      <p:pic>
        <p:nvPicPr>
          <p:cNvPr id="138" name="Google Shape;138;p18"/>
          <p:cNvPicPr preferRelativeResize="0"/>
          <p:nvPr/>
        </p:nvPicPr>
        <p:blipFill rotWithShape="1">
          <a:blip r:embed="rId3">
            <a:alphaModFix/>
          </a:blip>
          <a:srcRect b="0" l="0" r="0" t="0"/>
          <a:stretch/>
        </p:blipFill>
        <p:spPr>
          <a:xfrm>
            <a:off x="536418" y="908404"/>
            <a:ext cx="3673444" cy="3673444"/>
          </a:xfrm>
          <a:prstGeom prst="rect">
            <a:avLst/>
          </a:prstGeom>
          <a:noFill/>
          <a:ln>
            <a:noFill/>
          </a:ln>
        </p:spPr>
      </p:pic>
      <p:pic>
        <p:nvPicPr>
          <p:cNvPr id="139" name="Google Shape;139;p18"/>
          <p:cNvPicPr preferRelativeResize="0"/>
          <p:nvPr/>
        </p:nvPicPr>
        <p:blipFill rotWithShape="1">
          <a:blip r:embed="rId4">
            <a:alphaModFix/>
          </a:blip>
          <a:srcRect b="0" l="0" r="0" t="0"/>
          <a:stretch/>
        </p:blipFill>
        <p:spPr>
          <a:xfrm>
            <a:off x="4362261" y="908404"/>
            <a:ext cx="3691549" cy="3691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(left panel),</a:t>
            </a:r>
            <a:r>
              <a:rPr b="1" lang="en-US" sz="1200">
                <a:solidFill>
                  <a:schemeClr val="lt1"/>
                </a:solidFill>
              </a:rPr>
              <a:t> </a:t>
            </a:r>
            <a:r>
              <a:rPr b="1" i="0" lang="en-US" sz="1200" u="none" cap="none" strike="noStrike">
                <a:solidFill>
                  <a:schemeClr val="lt1"/>
                </a:solidFill>
                <a:latin typeface="Arial"/>
                <a:ea typeface="Arial"/>
                <a:cs typeface="Arial"/>
                <a:sym typeface="Arial"/>
              </a:rPr>
              <a:t>conflue</a:t>
            </a:r>
            <a:r>
              <a:rPr b="1" lang="en-US" sz="1200">
                <a:solidFill>
                  <a:schemeClr val="lt1"/>
                </a:solidFill>
              </a:rPr>
              <a:t>nce/convergence </a:t>
            </a:r>
            <a:r>
              <a:rPr b="1" i="0" lang="en-US" sz="1200" u="none" cap="none" strike="noStrike">
                <a:solidFill>
                  <a:schemeClr val="lt1"/>
                </a:solidFill>
                <a:latin typeface="Arial"/>
                <a:ea typeface="Arial"/>
                <a:cs typeface="Arial"/>
                <a:sym typeface="Arial"/>
              </a:rPr>
              <a:t>was observed </a:t>
            </a:r>
            <a:r>
              <a:rPr b="1" lang="en-US" sz="1200">
                <a:solidFill>
                  <a:schemeClr val="lt1"/>
                </a:solidFill>
              </a:rPr>
              <a:t>in northern Angola and from CAR to west-central Ethiopia, contributing to above normal rainfall</a:t>
            </a:r>
            <a:r>
              <a:rPr b="1" i="0" lang="en-US" sz="1200" u="none" cap="none" strike="noStrike">
                <a:solidFill>
                  <a:schemeClr val="lt1"/>
                </a:solidFill>
                <a:latin typeface="Arial"/>
                <a:ea typeface="Arial"/>
                <a:cs typeface="Arial"/>
                <a:sym typeface="Arial"/>
              </a:rPr>
              <a:t>. </a:t>
            </a:r>
            <a:r>
              <a:rPr b="1" lang="en-US" sz="1200">
                <a:solidFill>
                  <a:schemeClr val="lt1"/>
                </a:solidFill>
              </a:rPr>
              <a:t>Upper-level divergence was present at 200-hPa (right panel) across northern Angola, also contributing to the above normal rainfall in that region.</a:t>
            </a:r>
            <a:r>
              <a:rPr b="1" i="0" lang="en-US" sz="1200" u="none" cap="none" strike="noStrike">
                <a:solidFill>
                  <a:schemeClr val="lt1"/>
                </a:solidFill>
                <a:latin typeface="Arial"/>
                <a:ea typeface="Arial"/>
                <a:cs typeface="Arial"/>
                <a:sym typeface="Arial"/>
              </a:rPr>
              <a:t> </a:t>
            </a:r>
            <a:endParaRPr/>
          </a:p>
        </p:txBody>
      </p:sp>
      <p:pic>
        <p:nvPicPr>
          <p:cNvPr id="147" name="Google Shape;147;p19"/>
          <p:cNvPicPr preferRelativeResize="0"/>
          <p:nvPr/>
        </p:nvPicPr>
        <p:blipFill rotWithShape="1">
          <a:blip r:embed="rId3">
            <a:alphaModFix/>
          </a:blip>
          <a:srcRect b="0" l="0" r="0" t="0"/>
          <a:stretch/>
        </p:blipFill>
        <p:spPr>
          <a:xfrm>
            <a:off x="557161" y="1607428"/>
            <a:ext cx="3846908" cy="3846908"/>
          </a:xfrm>
          <a:prstGeom prst="rect">
            <a:avLst/>
          </a:prstGeom>
          <a:noFill/>
          <a:ln>
            <a:noFill/>
          </a:ln>
        </p:spPr>
      </p:pic>
      <p:pic>
        <p:nvPicPr>
          <p:cNvPr id="148" name="Google Shape;148;p19"/>
          <p:cNvPicPr preferRelativeResize="0"/>
          <p:nvPr/>
        </p:nvPicPr>
        <p:blipFill rotWithShape="1">
          <a:blip r:embed="rId4">
            <a:alphaModFix/>
          </a:blip>
          <a:srcRect b="0" l="0" r="0" t="0"/>
          <a:stretch/>
        </p:blipFill>
        <p:spPr>
          <a:xfrm>
            <a:off x="4592372" y="1617932"/>
            <a:ext cx="3836404" cy="3836404"/>
          </a:xfrm>
          <a:prstGeom prst="rect">
            <a:avLst/>
          </a:prstGeom>
          <a:noFill/>
          <a:ln>
            <a:noFill/>
          </a:ln>
        </p:spPr>
      </p:pic>
      <p:sp>
        <p:nvSpPr>
          <p:cNvPr id="149" name="Google Shape;149;p19"/>
          <p:cNvSpPr/>
          <p:nvPr/>
        </p:nvSpPr>
        <p:spPr>
          <a:xfrm rot="-1280">
            <a:off x="2023190" y="3836932"/>
            <a:ext cx="805800" cy="284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9"/>
          <p:cNvSpPr/>
          <p:nvPr/>
        </p:nvSpPr>
        <p:spPr>
          <a:xfrm rot="1347416">
            <a:off x="6210552" y="3834245"/>
            <a:ext cx="706041" cy="401909"/>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9"/>
          <p:cNvSpPr/>
          <p:nvPr/>
        </p:nvSpPr>
        <p:spPr>
          <a:xfrm rot="-145927">
            <a:off x="2499433" y="3074993"/>
            <a:ext cx="805926" cy="284653"/>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7" name="Google Shape;157;p20"/>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8" name="Google Shape;158;p20"/>
          <p:cNvPicPr preferRelativeResize="0"/>
          <p:nvPr/>
        </p:nvPicPr>
        <p:blipFill rotWithShape="1">
          <a:blip r:embed="rId3">
            <a:alphaModFix/>
          </a:blip>
          <a:srcRect b="0" l="0" r="0" t="0"/>
          <a:stretch/>
        </p:blipFill>
        <p:spPr>
          <a:xfrm>
            <a:off x="1544249" y="664149"/>
            <a:ext cx="2743199" cy="2628900"/>
          </a:xfrm>
          <a:prstGeom prst="rect">
            <a:avLst/>
          </a:prstGeom>
          <a:noFill/>
          <a:ln cap="flat" cmpd="sng" w="38100">
            <a:solidFill>
              <a:srgbClr val="FFFF00"/>
            </a:solidFill>
            <a:prstDash val="solid"/>
            <a:miter lim="800000"/>
            <a:headEnd len="sm" w="sm" type="none"/>
            <a:tailEnd len="sm" w="sm" type="none"/>
          </a:ln>
        </p:spPr>
      </p:pic>
      <p:cxnSp>
        <p:nvCxnSpPr>
          <p:cNvPr id="159" name="Google Shape;159;p20"/>
          <p:cNvCxnSpPr/>
          <p:nvPr/>
        </p:nvCxnSpPr>
        <p:spPr>
          <a:xfrm flipH="1" rot="10800000">
            <a:off x="2382449" y="2214095"/>
            <a:ext cx="1409100" cy="1413900"/>
          </a:xfrm>
          <a:prstGeom prst="straightConnector1">
            <a:avLst/>
          </a:prstGeom>
          <a:noFill/>
          <a:ln cap="flat" cmpd="sng" w="50800">
            <a:solidFill>
              <a:srgbClr val="FF0000"/>
            </a:solidFill>
            <a:prstDash val="solid"/>
            <a:round/>
            <a:headEnd len="sm" w="sm" type="none"/>
            <a:tailEnd len="med" w="med" type="triangle"/>
          </a:ln>
        </p:spPr>
      </p:cxnSp>
      <p:cxnSp>
        <p:nvCxnSpPr>
          <p:cNvPr id="160" name="Google Shape;160;p20"/>
          <p:cNvCxnSpPr/>
          <p:nvPr/>
        </p:nvCxnSpPr>
        <p:spPr>
          <a:xfrm rot="10800000">
            <a:off x="3892989" y="1698171"/>
            <a:ext cx="1354752" cy="420093"/>
          </a:xfrm>
          <a:prstGeom prst="straightConnector1">
            <a:avLst/>
          </a:prstGeom>
          <a:noFill/>
          <a:ln cap="flat" cmpd="sng" w="50800">
            <a:solidFill>
              <a:srgbClr val="FF0000"/>
            </a:solidFill>
            <a:prstDash val="solid"/>
            <a:round/>
            <a:headEnd len="sm" w="sm" type="none"/>
            <a:tailEnd len="med" w="med" type="triangle"/>
          </a:ln>
        </p:spPr>
      </p:cxnSp>
      <p:sp>
        <p:nvSpPr>
          <p:cNvPr id="161" name="Google Shape;161;p20"/>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200" u="none" cap="none" strike="noStrike">
                <a:solidFill>
                  <a:schemeClr val="lt1"/>
                </a:solidFill>
                <a:latin typeface="Arial"/>
                <a:ea typeface="Arial"/>
                <a:cs typeface="Arial"/>
                <a:sym typeface="Arial"/>
              </a:rPr>
              <a:t>Daily evolution of rainfall over the last 90 days at selected locations shows </a:t>
            </a:r>
            <a:r>
              <a:rPr b="1" lang="en-US" sz="1200">
                <a:solidFill>
                  <a:schemeClr val="lt1"/>
                </a:solidFill>
              </a:rPr>
              <a:t>slightly decreased rainfall </a:t>
            </a:r>
            <a:r>
              <a:rPr b="1" i="0" lang="en-US" sz="1200" u="none" cap="none" strike="noStrike">
                <a:solidFill>
                  <a:schemeClr val="lt1"/>
                </a:solidFill>
                <a:latin typeface="Arial"/>
                <a:ea typeface="Arial"/>
                <a:cs typeface="Arial"/>
                <a:sym typeface="Arial"/>
              </a:rPr>
              <a:t>deficits over parts of northeastern </a:t>
            </a:r>
            <a:r>
              <a:rPr b="1" lang="en-US" sz="1200">
                <a:solidFill>
                  <a:schemeClr val="lt1"/>
                </a:solidFill>
              </a:rPr>
              <a:t>Tanzania</a:t>
            </a:r>
            <a:r>
              <a:rPr b="1" i="0" lang="en-US" sz="1200" u="none" cap="none" strike="noStrike">
                <a:solidFill>
                  <a:schemeClr val="lt1"/>
                </a:solidFill>
                <a:latin typeface="Arial"/>
                <a:ea typeface="Arial"/>
                <a:cs typeface="Arial"/>
                <a:sym typeface="Arial"/>
              </a:rPr>
              <a:t> (bottom left) and </a:t>
            </a:r>
            <a:r>
              <a:rPr b="1" lang="en-US" sz="1200">
                <a:solidFill>
                  <a:schemeClr val="lt1"/>
                </a:solidFill>
              </a:rPr>
              <a:t>increasing rainfall deficits over </a:t>
            </a:r>
            <a:r>
              <a:rPr b="1" i="0" lang="en-US" sz="1200" u="none" cap="none" strike="noStrike">
                <a:solidFill>
                  <a:schemeClr val="lt1"/>
                </a:solidFill>
                <a:latin typeface="Arial"/>
                <a:ea typeface="Arial"/>
                <a:cs typeface="Arial"/>
                <a:sym typeface="Arial"/>
              </a:rPr>
              <a:t>central Zimbabwe (bottom right). </a:t>
            </a:r>
            <a:r>
              <a:rPr b="1" lang="en-US" sz="1200">
                <a:solidFill>
                  <a:schemeClr val="lt1"/>
                </a:solidFill>
              </a:rPr>
              <a:t>Near-normal</a:t>
            </a:r>
            <a:r>
              <a:rPr b="1" i="0" lang="en-US" sz="1200" u="none" cap="none" strike="noStrike">
                <a:solidFill>
                  <a:schemeClr val="lt1"/>
                </a:solidFill>
                <a:latin typeface="Arial"/>
                <a:ea typeface="Arial"/>
                <a:cs typeface="Arial"/>
                <a:sym typeface="Arial"/>
              </a:rPr>
              <a:t> rainfall also resulted in </a:t>
            </a:r>
            <a:r>
              <a:rPr b="1" lang="en-US" sz="1200">
                <a:solidFill>
                  <a:schemeClr val="lt1"/>
                </a:solidFill>
              </a:rPr>
              <a:t>continuing</a:t>
            </a:r>
            <a:r>
              <a:rPr b="1" i="0" lang="en-US" sz="1200" u="none" cap="none" strike="noStrike">
                <a:solidFill>
                  <a:schemeClr val="lt1"/>
                </a:solidFill>
                <a:latin typeface="Arial"/>
                <a:ea typeface="Arial"/>
                <a:cs typeface="Arial"/>
                <a:sym typeface="Arial"/>
              </a:rPr>
              <a:t> moisture surpluses over parts of eastern and northeastern Ethiopia (top right).</a:t>
            </a:r>
            <a:endParaRPr b="1" i="0" sz="1200" u="none" cap="none" strike="noStrike">
              <a:solidFill>
                <a:schemeClr val="lt1"/>
              </a:solidFill>
              <a:latin typeface="Arial"/>
              <a:ea typeface="Arial"/>
              <a:cs typeface="Arial"/>
              <a:sym typeface="Arial"/>
            </a:endParaRPr>
          </a:p>
        </p:txBody>
      </p:sp>
      <p:cxnSp>
        <p:nvCxnSpPr>
          <p:cNvPr id="162" name="Google Shape;162;p20"/>
          <p:cNvCxnSpPr/>
          <p:nvPr/>
        </p:nvCxnSpPr>
        <p:spPr>
          <a:xfrm rot="10800000">
            <a:off x="3440467" y="2668555"/>
            <a:ext cx="1807274" cy="1025695"/>
          </a:xfrm>
          <a:prstGeom prst="straightConnector1">
            <a:avLst/>
          </a:prstGeom>
          <a:noFill/>
          <a:ln cap="flat" cmpd="sng" w="50800">
            <a:solidFill>
              <a:srgbClr val="FF0000"/>
            </a:solidFill>
            <a:prstDash val="solid"/>
            <a:round/>
            <a:headEnd len="sm" w="sm" type="none"/>
            <a:tailEnd len="med" w="med" type="triangle"/>
          </a:ln>
        </p:spPr>
      </p:cxnSp>
      <p:pic>
        <p:nvPicPr>
          <p:cNvPr id="163" name="Google Shape;163;p20"/>
          <p:cNvPicPr preferRelativeResize="0"/>
          <p:nvPr/>
        </p:nvPicPr>
        <p:blipFill rotWithShape="1">
          <a:blip r:embed="rId4">
            <a:alphaModFix/>
          </a:blip>
          <a:srcRect b="0" l="0" r="0" t="0"/>
          <a:stretch/>
        </p:blipFill>
        <p:spPr>
          <a:xfrm>
            <a:off x="847064" y="3627995"/>
            <a:ext cx="3045924" cy="2369054"/>
          </a:xfrm>
          <a:prstGeom prst="rect">
            <a:avLst/>
          </a:prstGeom>
          <a:noFill/>
          <a:ln>
            <a:noFill/>
          </a:ln>
        </p:spPr>
      </p:pic>
      <p:pic>
        <p:nvPicPr>
          <p:cNvPr id="164" name="Google Shape;164;p20"/>
          <p:cNvPicPr preferRelativeResize="0"/>
          <p:nvPr/>
        </p:nvPicPr>
        <p:blipFill rotWithShape="1">
          <a:blip r:embed="rId5">
            <a:alphaModFix/>
          </a:blip>
          <a:srcRect b="0" l="0" r="0" t="0"/>
          <a:stretch/>
        </p:blipFill>
        <p:spPr>
          <a:xfrm>
            <a:off x="5330405" y="726063"/>
            <a:ext cx="3300410" cy="2566986"/>
          </a:xfrm>
          <a:prstGeom prst="rect">
            <a:avLst/>
          </a:prstGeom>
          <a:noFill/>
          <a:ln>
            <a:noFill/>
          </a:ln>
        </p:spPr>
      </p:pic>
      <p:pic>
        <p:nvPicPr>
          <p:cNvPr id="165" name="Google Shape;165;p20"/>
          <p:cNvPicPr preferRelativeResize="0"/>
          <p:nvPr/>
        </p:nvPicPr>
        <p:blipFill rotWithShape="1">
          <a:blip r:embed="rId6">
            <a:alphaModFix/>
          </a:blip>
          <a:srcRect b="0" l="0" r="0" t="0"/>
          <a:stretch/>
        </p:blipFill>
        <p:spPr>
          <a:xfrm>
            <a:off x="5247741" y="3445449"/>
            <a:ext cx="3183334" cy="2475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2" name="Google Shape;172;p21"/>
          <p:cNvSpPr txBox="1"/>
          <p:nvPr/>
        </p:nvSpPr>
        <p:spPr>
          <a:xfrm>
            <a:off x="4836544" y="1519241"/>
            <a:ext cx="36918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25</a:t>
            </a:r>
            <a:r>
              <a:rPr b="1" i="0" lang="en-US" sz="1600" u="none" cap="none" strike="noStrike">
                <a:solidFill>
                  <a:srgbClr val="FFFF00"/>
                </a:solidFill>
                <a:latin typeface="Arial"/>
                <a:ea typeface="Arial"/>
                <a:cs typeface="Arial"/>
                <a:sym typeface="Arial"/>
              </a:rPr>
              <a:t> A</a:t>
            </a:r>
            <a:r>
              <a:rPr b="1" lang="en-US" sz="1600">
                <a:solidFill>
                  <a:srgbClr val="FFFF00"/>
                </a:solidFill>
              </a:rPr>
              <a:t>pr </a:t>
            </a:r>
            <a:r>
              <a:rPr b="1" i="0" lang="en-US" sz="1600" u="none" cap="none" strike="noStrike">
                <a:solidFill>
                  <a:srgbClr val="FFFF00"/>
                </a:solidFill>
                <a:latin typeface="Arial"/>
                <a:ea typeface="Arial"/>
                <a:cs typeface="Arial"/>
                <a:sym typeface="Arial"/>
              </a:rPr>
              <a:t>– </a:t>
            </a:r>
            <a:r>
              <a:rPr b="1" lang="en-US" sz="1600">
                <a:solidFill>
                  <a:srgbClr val="FFFF00"/>
                </a:solidFill>
              </a:rPr>
              <a:t>01</a:t>
            </a:r>
            <a:r>
              <a:rPr b="1" i="0" lang="en-US" sz="1600" u="none" cap="none" strike="noStrike">
                <a:solidFill>
                  <a:srgbClr val="FFFF00"/>
                </a:solidFill>
                <a:latin typeface="Arial"/>
                <a:ea typeface="Arial"/>
                <a:cs typeface="Arial"/>
                <a:sym typeface="Arial"/>
              </a:rPr>
              <a:t> </a:t>
            </a:r>
            <a:r>
              <a:rPr b="1" lang="en-US" sz="1600">
                <a:solidFill>
                  <a:srgbClr val="FFFF00"/>
                </a:solidFill>
              </a:rPr>
              <a:t>May</a:t>
            </a:r>
            <a:r>
              <a:rPr b="1" i="0" lang="en-US" sz="1600" u="none" cap="none" strike="noStrike">
                <a:solidFill>
                  <a:srgbClr val="FFFF00"/>
                </a:solidFill>
                <a:latin typeface="Arial"/>
                <a:ea typeface="Arial"/>
                <a:cs typeface="Arial"/>
                <a:sym typeface="Arial"/>
              </a:rPr>
              <a:t> 2023</a:t>
            </a:r>
            <a:endParaRPr b="0" i="0" sz="1600" u="none" cap="none" strike="noStrike">
              <a:solidFill>
                <a:schemeClr val="dk1"/>
              </a:solidFill>
              <a:latin typeface="Arial"/>
              <a:ea typeface="Arial"/>
              <a:cs typeface="Arial"/>
              <a:sym typeface="Arial"/>
            </a:endParaRPr>
          </a:p>
        </p:txBody>
      </p:sp>
      <p:sp>
        <p:nvSpPr>
          <p:cNvPr id="173" name="Google Shape;173;p21"/>
          <p:cNvSpPr txBox="1"/>
          <p:nvPr/>
        </p:nvSpPr>
        <p:spPr>
          <a:xfrm>
            <a:off x="75465" y="5229412"/>
            <a:ext cx="8889900" cy="1616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100" u="none" cap="none" strike="noStrike">
                <a:solidFill>
                  <a:schemeClr val="lt1"/>
                </a:solidFill>
                <a:latin typeface="Arial"/>
                <a:ea typeface="Arial"/>
                <a:cs typeface="Arial"/>
                <a:sym typeface="Arial"/>
              </a:rPr>
              <a:t>For week-1 (left panel), the GEFS forecasts indicate a moderate to high chance (over 70%) for rainfall to exceed 50 mm over southeastern Liberia, Equatorial Guinea, much of western Gabon, </a:t>
            </a:r>
            <a:r>
              <a:rPr b="1" lang="en-US" sz="1100">
                <a:solidFill>
                  <a:schemeClr val="lt1"/>
                </a:solidFill>
              </a:rPr>
              <a:t>southern</a:t>
            </a:r>
            <a:r>
              <a:rPr b="1" i="0" lang="en-US" sz="1100" u="none" cap="none" strike="noStrike">
                <a:solidFill>
                  <a:schemeClr val="lt1"/>
                </a:solidFill>
                <a:latin typeface="Arial"/>
                <a:ea typeface="Arial"/>
                <a:cs typeface="Arial"/>
                <a:sym typeface="Arial"/>
              </a:rPr>
              <a:t> Congo, west-central Cameroon, southeastern</a:t>
            </a:r>
            <a:r>
              <a:rPr b="1" lang="en-US" sz="1100">
                <a:solidFill>
                  <a:schemeClr val="lt1"/>
                </a:solidFill>
              </a:rPr>
              <a:t>, </a:t>
            </a:r>
            <a:r>
              <a:rPr b="1" i="0" lang="en-US" sz="1100" u="none" cap="none" strike="noStrike">
                <a:solidFill>
                  <a:schemeClr val="lt1"/>
                </a:solidFill>
                <a:latin typeface="Arial"/>
                <a:ea typeface="Arial"/>
                <a:cs typeface="Arial"/>
                <a:sym typeface="Arial"/>
              </a:rPr>
              <a:t>east</a:t>
            </a:r>
            <a:r>
              <a:rPr b="1" lang="en-US" sz="1100">
                <a:solidFill>
                  <a:schemeClr val="lt1"/>
                </a:solidFill>
              </a:rPr>
              <a:t>-central, and some portions of southwestern</a:t>
            </a:r>
            <a:r>
              <a:rPr b="1" i="0" lang="en-US" sz="1100" u="none" cap="none" strike="noStrike">
                <a:solidFill>
                  <a:schemeClr val="lt1"/>
                </a:solidFill>
                <a:latin typeface="Arial"/>
                <a:ea typeface="Arial"/>
                <a:cs typeface="Arial"/>
                <a:sym typeface="Arial"/>
              </a:rPr>
              <a:t> DRC, Burundi, Rwanda, </a:t>
            </a:r>
            <a:r>
              <a:rPr b="1" lang="en-US" sz="1100">
                <a:solidFill>
                  <a:schemeClr val="lt1"/>
                </a:solidFill>
              </a:rPr>
              <a:t>western, eastern, and south-central </a:t>
            </a:r>
            <a:r>
              <a:rPr b="1" i="0" lang="en-US" sz="1100" u="none" cap="none" strike="noStrike">
                <a:solidFill>
                  <a:schemeClr val="lt1"/>
                </a:solidFill>
                <a:latin typeface="Arial"/>
                <a:ea typeface="Arial"/>
                <a:cs typeface="Arial"/>
                <a:sym typeface="Arial"/>
              </a:rPr>
              <a:t>Tanzania (eas</a:t>
            </a:r>
            <a:r>
              <a:rPr b="1" lang="en-US" sz="1100">
                <a:solidFill>
                  <a:schemeClr val="lt1"/>
                </a:solidFill>
              </a:rPr>
              <a:t>t of the higher elevations)</a:t>
            </a:r>
            <a:r>
              <a:rPr b="1" i="0" lang="en-US" sz="1100" u="none" cap="none" strike="noStrike">
                <a:solidFill>
                  <a:schemeClr val="lt1"/>
                </a:solidFill>
                <a:latin typeface="Arial"/>
                <a:ea typeface="Arial"/>
                <a:cs typeface="Arial"/>
                <a:sym typeface="Arial"/>
              </a:rPr>
              <a:t>, </a:t>
            </a:r>
            <a:r>
              <a:rPr b="1" lang="en-US" sz="1100">
                <a:solidFill>
                  <a:schemeClr val="lt1"/>
                </a:solidFill>
              </a:rPr>
              <a:t>the Lake Victoria region, northwestern Kenya, south-central Ethiopia, n</a:t>
            </a:r>
            <a:r>
              <a:rPr b="1" i="0" lang="en-US" sz="1100" u="none" cap="none" strike="noStrike">
                <a:solidFill>
                  <a:schemeClr val="lt1"/>
                </a:solidFill>
                <a:latin typeface="Arial"/>
                <a:ea typeface="Arial"/>
                <a:cs typeface="Arial"/>
                <a:sym typeface="Arial"/>
              </a:rPr>
              <a:t>orthe</a:t>
            </a:r>
            <a:r>
              <a:rPr b="1" lang="en-US" sz="1100">
                <a:solidFill>
                  <a:schemeClr val="lt1"/>
                </a:solidFill>
              </a:rPr>
              <a:t>rn</a:t>
            </a:r>
            <a:r>
              <a:rPr b="1" i="0" lang="en-US" sz="1100" u="none" cap="none" strike="noStrike">
                <a:solidFill>
                  <a:schemeClr val="lt1"/>
                </a:solidFill>
                <a:latin typeface="Arial"/>
                <a:ea typeface="Arial"/>
                <a:cs typeface="Arial"/>
                <a:sym typeface="Arial"/>
              </a:rPr>
              <a:t> Angola, northeastern Zambia, and northeastern</a:t>
            </a:r>
            <a:r>
              <a:rPr b="1" lang="en-US" sz="1100">
                <a:solidFill>
                  <a:schemeClr val="lt1"/>
                </a:solidFill>
              </a:rPr>
              <a:t> </a:t>
            </a:r>
            <a:r>
              <a:rPr b="1" i="0" lang="en-US" sz="1100" u="none" cap="none" strike="noStrike">
                <a:solidFill>
                  <a:schemeClr val="lt1"/>
                </a:solidFill>
                <a:latin typeface="Arial"/>
                <a:ea typeface="Arial"/>
                <a:cs typeface="Arial"/>
                <a:sym typeface="Arial"/>
              </a:rPr>
              <a:t>Madagascar. For week-2 (right panel), the</a:t>
            </a:r>
            <a:r>
              <a:rPr b="1" lang="en-US" sz="1100">
                <a:solidFill>
                  <a:schemeClr val="lt1"/>
                </a:solidFill>
              </a:rPr>
              <a:t> </a:t>
            </a:r>
            <a:r>
              <a:rPr b="1" i="0" lang="en-US" sz="1100" u="none" cap="none" strike="noStrike">
                <a:solidFill>
                  <a:schemeClr val="lt1"/>
                </a:solidFill>
                <a:latin typeface="Arial"/>
                <a:ea typeface="Arial"/>
                <a:cs typeface="Arial"/>
                <a:sym typeface="Arial"/>
              </a:rPr>
              <a:t>GEFS forecasts indicate a moderate to high chance (over 70%) for rainfall to exceed 50 mm over Equatorial Guinea, western, northern, and southern</a:t>
            </a:r>
            <a:r>
              <a:rPr b="1" lang="en-US" sz="1100">
                <a:solidFill>
                  <a:schemeClr val="lt1"/>
                </a:solidFill>
              </a:rPr>
              <a:t> </a:t>
            </a:r>
            <a:r>
              <a:rPr b="1" i="0" lang="en-US" sz="1100" u="none" cap="none" strike="noStrike">
                <a:solidFill>
                  <a:schemeClr val="lt1"/>
                </a:solidFill>
                <a:latin typeface="Arial"/>
                <a:ea typeface="Arial"/>
                <a:cs typeface="Arial"/>
                <a:sym typeface="Arial"/>
              </a:rPr>
              <a:t>Gabon, southern Congo, pockets of </a:t>
            </a:r>
            <a:r>
              <a:rPr b="1" lang="en-US" sz="1100">
                <a:solidFill>
                  <a:schemeClr val="lt1"/>
                </a:solidFill>
              </a:rPr>
              <a:t>central</a:t>
            </a:r>
            <a:r>
              <a:rPr b="1" i="0" lang="en-US" sz="1100" u="none" cap="none" strike="noStrike">
                <a:solidFill>
                  <a:schemeClr val="lt1"/>
                </a:solidFill>
                <a:latin typeface="Arial"/>
                <a:ea typeface="Arial"/>
                <a:cs typeface="Arial"/>
                <a:sym typeface="Arial"/>
              </a:rPr>
              <a:t> and</a:t>
            </a:r>
            <a:r>
              <a:rPr b="1" lang="en-US" sz="1100">
                <a:solidFill>
                  <a:schemeClr val="lt1"/>
                </a:solidFill>
              </a:rPr>
              <a:t> southwestern</a:t>
            </a:r>
            <a:r>
              <a:rPr b="1" i="0" lang="en-US" sz="1100" u="none" cap="none" strike="noStrike">
                <a:solidFill>
                  <a:schemeClr val="lt1"/>
                </a:solidFill>
                <a:latin typeface="Arial"/>
                <a:ea typeface="Arial"/>
                <a:cs typeface="Arial"/>
                <a:sym typeface="Arial"/>
              </a:rPr>
              <a:t> Cameroon, southwestern and eastern DRC</a:t>
            </a:r>
            <a:r>
              <a:rPr b="1" lang="en-US" sz="1100">
                <a:solidFill>
                  <a:schemeClr val="lt1"/>
                </a:solidFill>
              </a:rPr>
              <a:t>, western and southeastern Uganda, Rwanda, Burundi, northwestern, northeastern, and south-central </a:t>
            </a:r>
            <a:r>
              <a:rPr b="1" i="0" lang="en-US" sz="1100" u="none" cap="none" strike="noStrike">
                <a:solidFill>
                  <a:schemeClr val="lt1"/>
                </a:solidFill>
                <a:latin typeface="Arial"/>
                <a:ea typeface="Arial"/>
                <a:cs typeface="Arial"/>
                <a:sym typeface="Arial"/>
              </a:rPr>
              <a:t>Tanzania (east of </a:t>
            </a:r>
            <a:r>
              <a:rPr b="1" lang="en-US" sz="1100">
                <a:solidFill>
                  <a:schemeClr val="lt1"/>
                </a:solidFill>
              </a:rPr>
              <a:t>the higher elevations)</a:t>
            </a:r>
            <a:r>
              <a:rPr b="1" i="0" lang="en-US" sz="1100" u="none" cap="none" strike="noStrike">
                <a:solidFill>
                  <a:schemeClr val="lt1"/>
                </a:solidFill>
                <a:latin typeface="Arial"/>
                <a:ea typeface="Arial"/>
                <a:cs typeface="Arial"/>
                <a:sym typeface="Arial"/>
              </a:rPr>
              <a:t>, </a:t>
            </a:r>
            <a:r>
              <a:rPr b="1" lang="en-US" sz="1100">
                <a:solidFill>
                  <a:schemeClr val="lt1"/>
                </a:solidFill>
              </a:rPr>
              <a:t>southwestern Kenya, southeastern Ethiopia, northwestern Angola, and along the Jos Plateau of Nigeria</a:t>
            </a:r>
            <a:r>
              <a:rPr b="1" i="0" lang="en-US" sz="1100" u="none" cap="none" strike="noStrike">
                <a:solidFill>
                  <a:schemeClr val="lt1"/>
                </a:solidFill>
                <a:latin typeface="Arial"/>
                <a:ea typeface="Arial"/>
                <a:cs typeface="Arial"/>
                <a:sym typeface="Arial"/>
              </a:rPr>
              <a:t>. </a:t>
            </a:r>
            <a:endParaRPr/>
          </a:p>
        </p:txBody>
      </p:sp>
      <p:sp>
        <p:nvSpPr>
          <p:cNvPr id="174" name="Google Shape;174;p21"/>
          <p:cNvSpPr txBox="1"/>
          <p:nvPr/>
        </p:nvSpPr>
        <p:spPr>
          <a:xfrm>
            <a:off x="416459" y="1519241"/>
            <a:ext cx="3954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18</a:t>
            </a:r>
            <a:r>
              <a:rPr b="1" i="0" lang="en-US" sz="1600" u="none" cap="none" strike="noStrike">
                <a:solidFill>
                  <a:srgbClr val="FFFF00"/>
                </a:solidFill>
                <a:latin typeface="Arial"/>
                <a:ea typeface="Arial"/>
                <a:cs typeface="Arial"/>
                <a:sym typeface="Arial"/>
              </a:rPr>
              <a:t> – </a:t>
            </a:r>
            <a:r>
              <a:rPr b="1" lang="en-US" sz="1600">
                <a:solidFill>
                  <a:srgbClr val="FFFF00"/>
                </a:solidFill>
              </a:rPr>
              <a:t>24</a:t>
            </a:r>
            <a:r>
              <a:rPr b="1" i="0" lang="en-US" sz="1600" u="none" cap="none" strike="noStrike">
                <a:solidFill>
                  <a:srgbClr val="FFFF00"/>
                </a:solidFill>
                <a:latin typeface="Arial"/>
                <a:ea typeface="Arial"/>
                <a:cs typeface="Arial"/>
                <a:sym typeface="Arial"/>
              </a:rPr>
              <a:t> April 2023</a:t>
            </a:r>
            <a:endParaRPr b="0" i="0" sz="1400" u="none" cap="none" strike="noStrike">
              <a:solidFill>
                <a:srgbClr val="000000"/>
              </a:solidFill>
              <a:latin typeface="Arial"/>
              <a:ea typeface="Arial"/>
              <a:cs typeface="Arial"/>
              <a:sym typeface="Arial"/>
            </a:endParaRPr>
          </a:p>
        </p:txBody>
      </p:sp>
      <p:pic>
        <p:nvPicPr>
          <p:cNvPr id="175" name="Google Shape;175;p21"/>
          <p:cNvPicPr preferRelativeResize="0"/>
          <p:nvPr/>
        </p:nvPicPr>
        <p:blipFill rotWithShape="1">
          <a:blip r:embed="rId3">
            <a:alphaModFix/>
          </a:blip>
          <a:srcRect b="0" l="0" r="0" t="0"/>
          <a:stretch/>
        </p:blipFill>
        <p:spPr>
          <a:xfrm>
            <a:off x="416459" y="2077083"/>
            <a:ext cx="3982010" cy="2986508"/>
          </a:xfrm>
          <a:prstGeom prst="rect">
            <a:avLst/>
          </a:prstGeom>
          <a:noFill/>
          <a:ln>
            <a:noFill/>
          </a:ln>
        </p:spPr>
      </p:pic>
      <p:pic>
        <p:nvPicPr>
          <p:cNvPr id="176" name="Google Shape;176;p21"/>
          <p:cNvPicPr preferRelativeResize="0"/>
          <p:nvPr/>
        </p:nvPicPr>
        <p:blipFill rotWithShape="1">
          <a:blip r:embed="rId4">
            <a:alphaModFix/>
          </a:blip>
          <a:srcRect b="0" l="0" r="0" t="0"/>
          <a:stretch/>
        </p:blipFill>
        <p:spPr>
          <a:xfrm>
            <a:off x="4681813" y="2076509"/>
            <a:ext cx="3928788" cy="29465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