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1" name="Google Shape;181;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82" name="Google Shape;182;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93" name="Google Shape;193;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204" name="Google Shape;204;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6" name="Google Shape;156;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0" name="Google Shape;170;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71" name="Google Shape;171;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7"/>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7"/>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1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gif"/><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gif"/><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gif"/><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5.gif"/><Relationship Id="rId6" Type="http://schemas.openxmlformats.org/officeDocument/2006/relationships/image" Target="../media/image1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10</a:t>
            </a:r>
            <a:r>
              <a:rPr b="1" i="0" lang="en-US" sz="2800" u="none" cap="none" strike="noStrike">
                <a:solidFill>
                  <a:schemeClr val="lt1"/>
                </a:solidFill>
                <a:latin typeface="Arial"/>
                <a:ea typeface="Arial"/>
                <a:cs typeface="Arial"/>
                <a:sym typeface="Arial"/>
              </a:rPr>
              <a:t> </a:t>
            </a:r>
            <a:r>
              <a:rPr b="1" lang="en-US" sz="2800">
                <a:solidFill>
                  <a:schemeClr val="lt1"/>
                </a:solidFill>
              </a:rPr>
              <a:t>April</a:t>
            </a:r>
            <a:r>
              <a:rPr b="1" i="0" lang="en-US" sz="2800" u="none" cap="none" strike="noStrike">
                <a:solidFill>
                  <a:schemeClr val="lt1"/>
                </a:solidFill>
                <a:latin typeface="Arial"/>
                <a:ea typeface="Arial"/>
                <a:cs typeface="Arial"/>
                <a:sym typeface="Arial"/>
              </a:rPr>
              <a:t> 2023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Arial"/>
                <a:ea typeface="Arial"/>
                <a:cs typeface="Arial"/>
                <a:sym typeface="Arial"/>
                <a:hlinkClick r:id="rId3"/>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5" name="Google Shape;185;p22"/>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6" name="Google Shape;186;p22"/>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7" name="Google Shape;187;p22"/>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11</a:t>
            </a:r>
            <a:r>
              <a:rPr b="1" i="0" lang="en-US" sz="1600" u="none" cap="none" strike="noStrike">
                <a:solidFill>
                  <a:srgbClr val="FFFF00"/>
                </a:solidFill>
                <a:latin typeface="Arial"/>
                <a:ea typeface="Arial"/>
                <a:cs typeface="Arial"/>
                <a:sym typeface="Arial"/>
              </a:rPr>
              <a:t> </a:t>
            </a:r>
            <a:r>
              <a:rPr b="1" lang="en-US" sz="1600">
                <a:solidFill>
                  <a:srgbClr val="FFFF00"/>
                </a:solidFill>
              </a:rPr>
              <a:t>Apr</a:t>
            </a:r>
            <a:r>
              <a:rPr b="1" i="0" lang="en-US" sz="1600" u="none" cap="none" strike="noStrike">
                <a:solidFill>
                  <a:srgbClr val="FFFF00"/>
                </a:solidFill>
                <a:latin typeface="Arial"/>
                <a:ea typeface="Arial"/>
                <a:cs typeface="Arial"/>
                <a:sym typeface="Arial"/>
              </a:rPr>
              <a:t> – </a:t>
            </a:r>
            <a:r>
              <a:rPr b="1" lang="en-US" sz="1600">
                <a:solidFill>
                  <a:srgbClr val="FFFF00"/>
                </a:solidFill>
              </a:rPr>
              <a:t>17</a:t>
            </a:r>
            <a:r>
              <a:rPr b="1" i="0" lang="en-US" sz="1600" u="none" cap="none" strike="noStrike">
                <a:solidFill>
                  <a:srgbClr val="FFFF00"/>
                </a:solidFill>
                <a:latin typeface="Arial"/>
                <a:ea typeface="Arial"/>
                <a:cs typeface="Arial"/>
                <a:sym typeface="Arial"/>
              </a:rPr>
              <a:t> Apr 2023</a:t>
            </a:r>
            <a:endParaRPr b="0" i="0" sz="1600" u="none" cap="none" strike="noStrike">
              <a:solidFill>
                <a:srgbClr val="000000"/>
              </a:solidFill>
              <a:latin typeface="Arial"/>
              <a:ea typeface="Arial"/>
              <a:cs typeface="Arial"/>
              <a:sym typeface="Arial"/>
            </a:endParaRPr>
          </a:p>
        </p:txBody>
      </p:sp>
      <p:sp>
        <p:nvSpPr>
          <p:cNvPr id="188" name="Google Shape;188;p22"/>
          <p:cNvSpPr txBox="1"/>
          <p:nvPr/>
        </p:nvSpPr>
        <p:spPr>
          <a:xfrm>
            <a:off x="4175403" y="1480039"/>
            <a:ext cx="4819200" cy="3786600"/>
          </a:xfrm>
          <a:prstGeom prst="rect">
            <a:avLst/>
          </a:prstGeom>
          <a:noFill/>
          <a:ln>
            <a:noFill/>
          </a:ln>
        </p:spPr>
        <p:txBody>
          <a:bodyPr anchorCtr="0" anchor="t" bIns="45700" lIns="91425" spcFirstLastPara="1" rIns="91425" wrap="square" tIns="45700">
            <a:spAutoFit/>
          </a:bodyPr>
          <a:lstStyle/>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forecasts suggest above 50% chance for weekly rainfall to be above-normal (above the upper tercile) over eastern and southern Ethiopia, eastern Kenya and bordering southern Somalia, CAR, northeastern Angola, southern DRC, northern Zambia, Malawi, Mozambique, and northern Madagascar. In particular, there is enhanced probabilities exceeding 80% for rainfall to be above-normal over southern DRC and bordering Angola and Zambia, and northern Mozambique. </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304800" lvl="0" marL="457200" rtl="0" algn="just">
              <a:spcBef>
                <a:spcPts val="0"/>
              </a:spcBef>
              <a:spcAft>
                <a:spcPts val="0"/>
              </a:spcAft>
              <a:buClr>
                <a:schemeClr val="lt1"/>
              </a:buClr>
              <a:buSzPts val="1200"/>
              <a:buAutoNum type="arabicPeriod"/>
            </a:pPr>
            <a:r>
              <a:rPr b="1" lang="en-US" sz="1200">
                <a:solidFill>
                  <a:schemeClr val="lt1"/>
                </a:solidFill>
              </a:rPr>
              <a:t>The consolidated probabilistic forecasts suggest above 50% chance for weekly total rainfall to be below-normal (below the lower tercile) over parts of South Africa and Lesotho.</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0" marR="0" rtl="0" algn="just">
              <a:lnSpc>
                <a:spcPct val="100000"/>
              </a:lnSpc>
              <a:spcBef>
                <a:spcPts val="0"/>
              </a:spcBef>
              <a:spcAft>
                <a:spcPts val="0"/>
              </a:spcAft>
              <a:buNone/>
            </a:pPr>
            <a:r>
              <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p:txBody>
      </p:sp>
      <p:pic>
        <p:nvPicPr>
          <p:cNvPr id="189" name="Google Shape;189;p22"/>
          <p:cNvPicPr preferRelativeResize="0"/>
          <p:nvPr/>
        </p:nvPicPr>
        <p:blipFill rotWithShape="1">
          <a:blip r:embed="rId3">
            <a:alphaModFix/>
          </a:blip>
          <a:srcRect b="0" l="0" r="0" t="0"/>
          <a:stretch/>
        </p:blipFill>
        <p:spPr>
          <a:xfrm>
            <a:off x="258893" y="1590595"/>
            <a:ext cx="3764691" cy="48719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6" name="Google Shape;196;p23"/>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7" name="Google Shape;197;p23"/>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18</a:t>
            </a:r>
            <a:r>
              <a:rPr b="1" i="0" lang="en-US" sz="1600" u="none" cap="none" strike="noStrike">
                <a:solidFill>
                  <a:srgbClr val="FFFF00"/>
                </a:solidFill>
                <a:latin typeface="Arial"/>
                <a:ea typeface="Arial"/>
                <a:cs typeface="Arial"/>
                <a:sym typeface="Arial"/>
              </a:rPr>
              <a:t> – </a:t>
            </a:r>
            <a:r>
              <a:rPr b="1" lang="en-US" sz="1600">
                <a:solidFill>
                  <a:srgbClr val="FFFF00"/>
                </a:solidFill>
              </a:rPr>
              <a:t>24</a:t>
            </a:r>
            <a:r>
              <a:rPr b="1" i="0" lang="en-US" sz="1600" u="none" cap="none" strike="noStrike">
                <a:solidFill>
                  <a:srgbClr val="FFFF00"/>
                </a:solidFill>
                <a:latin typeface="Arial"/>
                <a:ea typeface="Arial"/>
                <a:cs typeface="Arial"/>
                <a:sym typeface="Arial"/>
              </a:rPr>
              <a:t> Apr 2023</a:t>
            </a:r>
            <a:endParaRPr b="0" i="0" sz="1400" u="none" cap="none" strike="noStrike">
              <a:solidFill>
                <a:srgbClr val="000000"/>
              </a:solidFill>
              <a:latin typeface="Arial"/>
              <a:ea typeface="Arial"/>
              <a:cs typeface="Arial"/>
              <a:sym typeface="Arial"/>
            </a:endParaRPr>
          </a:p>
        </p:txBody>
      </p:sp>
      <p:sp>
        <p:nvSpPr>
          <p:cNvPr id="198" name="Google Shape;198;p23"/>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99" name="Google Shape;199;p23"/>
          <p:cNvSpPr txBox="1"/>
          <p:nvPr/>
        </p:nvSpPr>
        <p:spPr>
          <a:xfrm>
            <a:off x="4260545" y="1762812"/>
            <a:ext cx="4528500" cy="3632700"/>
          </a:xfrm>
          <a:prstGeom prst="rect">
            <a:avLst/>
          </a:prstGeom>
          <a:noFill/>
          <a:ln>
            <a:noFill/>
          </a:ln>
        </p:spPr>
        <p:txBody>
          <a:bodyPr anchorCtr="0" anchor="t" bIns="45700" lIns="91425" spcFirstLastPara="1" rIns="91425" wrap="square" tIns="45700">
            <a:spAutoFit/>
          </a:bodyPr>
          <a:lstStyle/>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consolidated probabilistic forecasts indicate a general reduction in rainfall coverage but suggest above 50% chance for weekly total rainfall to be above-normal (above the upper tercile) over coastal</a:t>
            </a:r>
            <a:endParaRPr b="1" sz="1200">
              <a:solidFill>
                <a:schemeClr val="lt1"/>
              </a:solidFill>
            </a:endParaRPr>
          </a:p>
          <a:p>
            <a:pPr indent="0" lvl="0" marL="457200" marR="0" rtl="0" algn="just">
              <a:lnSpc>
                <a:spcPct val="100000"/>
              </a:lnSpc>
              <a:spcBef>
                <a:spcPts val="0"/>
              </a:spcBef>
              <a:spcAft>
                <a:spcPts val="0"/>
              </a:spcAft>
              <a:buNone/>
            </a:pPr>
            <a:r>
              <a:rPr b="1" lang="en-US" sz="1200">
                <a:solidFill>
                  <a:schemeClr val="lt1"/>
                </a:solidFill>
              </a:rPr>
              <a:t>DRC, Congo-Brazzaville, coastal areas of Gabon, northeastern Central African Republic, northeastern Ethiopia, eastern Kenya, and bordering southern Somalia.</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228600" lvl="0" marL="45720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292100" lvl="0" marL="457200" marR="0" rtl="0" algn="just">
              <a:lnSpc>
                <a:spcPct val="100000"/>
              </a:lnSpc>
              <a:spcBef>
                <a:spcPts val="0"/>
              </a:spcBef>
              <a:spcAft>
                <a:spcPts val="0"/>
              </a:spcAft>
              <a:buClr>
                <a:schemeClr val="lt1"/>
              </a:buClr>
              <a:buSzPts val="1000"/>
              <a:buAutoNum type="arabicPeriod"/>
            </a:pPr>
            <a:r>
              <a:rPr b="1" lang="en-US" sz="1200">
                <a:solidFill>
                  <a:schemeClr val="lt1"/>
                </a:solidFill>
              </a:rPr>
              <a:t>The forecasts indicate above 50% chance for weekly rainfall to be below-normal (below the lower tercile) over Uganda, cross-border regions of Karamoja, eastern DRC, western Kenya, northern Tanzania, Burundi and Rwanda.</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457200" marR="0" rtl="0" algn="just">
              <a:lnSpc>
                <a:spcPct val="100000"/>
              </a:lnSpc>
              <a:spcBef>
                <a:spcPts val="0"/>
              </a:spcBef>
              <a:spcAft>
                <a:spcPts val="0"/>
              </a:spcAft>
              <a:buNone/>
            </a:pPr>
            <a:r>
              <a:t/>
            </a:r>
            <a:endParaRPr/>
          </a:p>
          <a:p>
            <a:pPr indent="-228600" lvl="0" marL="45720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p:txBody>
      </p:sp>
      <p:pic>
        <p:nvPicPr>
          <p:cNvPr id="200" name="Google Shape;200;p23"/>
          <p:cNvPicPr preferRelativeResize="0"/>
          <p:nvPr/>
        </p:nvPicPr>
        <p:blipFill rotWithShape="1">
          <a:blip r:embed="rId3">
            <a:alphaModFix/>
          </a:blip>
          <a:srcRect b="0" l="0" r="0" t="0"/>
          <a:stretch/>
        </p:blipFill>
        <p:spPr>
          <a:xfrm>
            <a:off x="197655" y="1533049"/>
            <a:ext cx="3705356" cy="47951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ph idx="1" type="body"/>
          </p:nvPr>
        </p:nvSpPr>
        <p:spPr>
          <a:xfrm>
            <a:off x="61475" y="708600"/>
            <a:ext cx="9013500" cy="6149400"/>
          </a:xfrm>
          <a:prstGeom prst="rect">
            <a:avLst/>
          </a:prstGeom>
          <a:noFill/>
          <a:ln>
            <a:noFill/>
          </a:ln>
        </p:spPr>
        <p:txBody>
          <a:bodyPr anchorCtr="0" anchor="t" bIns="45700" lIns="91425" spcFirstLastPara="1" rIns="91425" wrap="square" tIns="45700">
            <a:noAutofit/>
          </a:bodyPr>
          <a:lstStyle/>
          <a:p>
            <a:pPr indent="-285750" lvl="0" marL="457200" rtl="0" algn="just">
              <a:lnSpc>
                <a:spcPct val="90000"/>
              </a:lnSpc>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Over the past 30 days, in East Africa, above-average rainfall was observed over central, southern, and eastern Ethiopia, much of Somalia, Djibouti, eastern Eritrea, western, northern, and central Kenya, western and southern Tanzania, Rwanda, Burundi, Uganda, southern South Sudan, and pockets of northwestern Sudan. Rainfall was below-average over southeastern Kenya, northeastern Tanzania, pockets of central South Sudan, and parts of western Ethiopia. In southern Africa, above-average rainfall was observed over northern, central, and pockets of southern Mozambique, Malawi, northern and eastern Zambia, most of northern and western  Angola, southwestern and southeastern South Africa, Lesotho, and most of central and northern Madagascar. Below-average rainfall was observed over much of Namibia, southern Angola, southern Zambia, most of Zimbabwe and Botswana, northern and eastern South Africa, northern and southern Eswatini, western Comoros, and parts of southern and northwestern Madagascar. In Central Africa, rainfall was above-average over most of Congo, northern, southern, and western Cameroon, southern Chad, southern Gabon, northern parts of central, northern, and southern CAR, and northern, southern, western, and eastern DRC. Rainfall was below-average over parts of central DRC, western Equatorial Guinea, western and central Gabon, parts of central Cameroon, and eastern CAR. In West Africa, rainfall was above-average over pockets of southeastern Guinea, north-central Liberia, northern, central, and southeastern Cote d’Ivoire, central and southern Ghana, Togo, central and southern Benin, southern and eastern Nigeria, southwestern Mali, and western Burkina Faso. Rainfall was below-average in southeastern Liberia, parts of west-central Ghana, and northern Benin.</a:t>
            </a:r>
            <a:endParaRPr b="1" sz="900">
              <a:solidFill>
                <a:schemeClr val="lt1"/>
              </a:solidFill>
              <a:latin typeface="Arial"/>
              <a:ea typeface="Arial"/>
              <a:cs typeface="Arial"/>
              <a:sym typeface="Arial"/>
            </a:endParaRPr>
          </a:p>
          <a:p>
            <a:pPr indent="0" lvl="0" marL="0" rtl="0" algn="just">
              <a:lnSpc>
                <a:spcPct val="90000"/>
              </a:lnSpc>
              <a:spcBef>
                <a:spcPts val="0"/>
              </a:spcBef>
              <a:spcAft>
                <a:spcPts val="0"/>
              </a:spcAft>
              <a:buNone/>
            </a:pPr>
            <a:r>
              <a:t/>
            </a:r>
            <a:endParaRPr b="1" sz="900">
              <a:solidFill>
                <a:schemeClr val="lt1"/>
              </a:solidFill>
              <a:latin typeface="Arial"/>
              <a:ea typeface="Arial"/>
              <a:cs typeface="Arial"/>
              <a:sym typeface="Arial"/>
            </a:endParaRPr>
          </a:p>
          <a:p>
            <a:pPr indent="0" lvl="0" marL="158750" rtl="0" algn="just">
              <a:lnSpc>
                <a:spcPct val="100000"/>
              </a:lnSpc>
              <a:spcBef>
                <a:spcPts val="0"/>
              </a:spcBef>
              <a:spcAft>
                <a:spcPts val="0"/>
              </a:spcAft>
              <a:buClr>
                <a:schemeClr val="lt1"/>
              </a:buClr>
              <a:buSzPts val="1100"/>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During the past 7 days, in East Africa, rainfall was above-average over southwestern, central, and eastern Ethiopia, parts of southwestern and northwestern Somalia, Djibouti, eastern Eritrea, southern Uganda, Rwanda, Burundi, parts of western and central Kenya, and western, northern, and southern Tanzania.  Below-average rainfall was observed across southeastern Kenya, parts of southern South Sudan, northern Uganda, south-central Ethiopia, parts of east-central Tanzania, and some areas of southern Somalia. In Central Africa, rainfall was above-average over parts of southeastern CAR, southern and central Cameroon, northern Congo, most of northern, eastern, and southern DRC, and most of Gabon. Below-average rainfall was observed over parts of northeastern and west-central DRC, northern and eastern CAR, western Equatorial Guinea, southern Congo, and pockets of western Cameroon. In West Africa, above-average rainfall was observed over southeastern Cote d’Ivoire, northern and southern Ghana, southeastern Guinea, southern Togo, southern Benin, southwestern and south-central Nigeria, southwestern Mali, most of Liberia, and western Burkina Faso. Below average rainfall was observed over southwestern and central Cote d’Ivoire, central Ghana, parts of northern Benin, and southeastern Nigeria. In southern Africa, rainfall was above-average over pockets of northern Mozambique, northern Malawi, northern Zambia, western and northern Angola, parts of east-central Namibia, pockets of southeastern and north-central South Africa, Lesotho, and most of Madagascar. In contrast, rainfall was below-average over central and southern and eastern Mozambique, central and southern Zimbabwe, northeastern and northwestern South Africa, southeastern Angola, southwestern Zambia, northern and eastern Botswana, central and northern Namibia, and coastal northeastern Madagascar. </a:t>
            </a:r>
            <a:endParaRPr sz="900">
              <a:latin typeface="Arial"/>
              <a:ea typeface="Arial"/>
              <a:cs typeface="Arial"/>
              <a:sym typeface="Arial"/>
            </a:endParaRPr>
          </a:p>
          <a:p>
            <a:pPr indent="0" lvl="0" marL="457200" rtl="0" algn="just">
              <a:lnSpc>
                <a:spcPct val="100000"/>
              </a:lnSpc>
              <a:spcBef>
                <a:spcPts val="0"/>
              </a:spcBef>
              <a:spcAft>
                <a:spcPts val="0"/>
              </a:spcAft>
              <a:buNone/>
            </a:pPr>
            <a:r>
              <a:t/>
            </a:r>
            <a:endParaRPr b="1" sz="900">
              <a:solidFill>
                <a:schemeClr val="lt1"/>
              </a:solidFill>
              <a:latin typeface="Arial"/>
              <a:ea typeface="Arial"/>
              <a:cs typeface="Arial"/>
              <a:sym typeface="Arial"/>
            </a:endParaRPr>
          </a:p>
          <a:p>
            <a:pPr indent="0" lvl="0" marL="457200" rtl="0" algn="just">
              <a:lnSpc>
                <a:spcPct val="100000"/>
              </a:lnSpc>
              <a:spcBef>
                <a:spcPts val="0"/>
              </a:spcBef>
              <a:spcAft>
                <a:spcPts val="0"/>
              </a:spcAft>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The Week-1 outlook calls for an increased chance for above-average rainfall over central Ethiopia, eastern Kenya, western and southern Tanzania, northern Congo, southern CAR, southwestern and southeastern South Sudan, northern Liberia, southeastern Guinea, central Mauritania, west-central Cameroon, northern, central, and southeastern DRC, northern, central, and eastern parts of Zambia, most of Mozambique, most of northern Angola, Malawi, and northern Madagascar. In contrast, there is an increased chance for below-average rainfall over most of the Gulf of Guinea region, central Cameroon, western and southern Gabon, western Equatorial Guinea, southwestern DRC, western Burundi, south-central South Sudan, southern Ethiopia, central and southern Somalia, southwestern Zambia, southern and northwestern Angola, most of Namibia, northern and southern Botswana, Uganda, southwestern Kenya, parts of northern and east-central Tanzania, Comoros, Lesotho, western Eswatini, much of South Africa, and eastern coastal Madagascar. The Week-2 outlook suggests an increased chance for above-average rainfall over the Gulf of Guinea region, central and southern Cameroon, CAR, Equatorial Guinea, western Gabon, southwestern Congo, northwestern and southeastern DRC, northern and central Ethiopia, central Eritrea, northwestern Somalia, southern Tanzania, northern Angola, northern Zambia, southern Malawi, northern Mozambique, Comoros, and northeastern Madagascar. Below-average rainfall is likely over much of central Africa (especially eastern DRC, Uganda, Rwanda, Burundi, northern Tanzania, southern Kenya, and central/southern Somalia), as well as southwestern Ethiopia, coastal eastern Mozambique, and coastal eastern Madagascar.</a:t>
            </a:r>
            <a:endParaRPr sz="900">
              <a:latin typeface="Arial"/>
              <a:ea typeface="Arial"/>
              <a:cs typeface="Arial"/>
              <a:sym typeface="Arial"/>
            </a:endParaRPr>
          </a:p>
          <a:p>
            <a:pPr indent="-228600" lvl="0" marL="457200" rtl="0" algn="just">
              <a:lnSpc>
                <a:spcPct val="100000"/>
              </a:lnSpc>
              <a:spcBef>
                <a:spcPts val="0"/>
              </a:spcBef>
              <a:spcAft>
                <a:spcPts val="0"/>
              </a:spcAft>
              <a:buClr>
                <a:schemeClr val="lt1"/>
              </a:buClr>
              <a:buSzPts val="1100"/>
              <a:buFont typeface="Arial"/>
              <a:buNone/>
            </a:pPr>
            <a:r>
              <a:t/>
            </a:r>
            <a:endParaRPr b="1" sz="900">
              <a:solidFill>
                <a:schemeClr val="lt1"/>
              </a:solidFill>
              <a:latin typeface="Arial"/>
              <a:ea typeface="Arial"/>
              <a:cs typeface="Arial"/>
              <a:sym typeface="Arial"/>
            </a:endParaRPr>
          </a:p>
          <a:p>
            <a:pPr indent="-228600" lvl="0" marL="457200" rtl="0" algn="just">
              <a:lnSpc>
                <a:spcPct val="100000"/>
              </a:lnSpc>
              <a:spcBef>
                <a:spcPts val="0"/>
              </a:spcBef>
              <a:spcAft>
                <a:spcPts val="0"/>
              </a:spcAft>
              <a:buClr>
                <a:schemeClr val="lt1"/>
              </a:buClr>
              <a:buSzPts val="1100"/>
              <a:buFont typeface="Arial"/>
              <a:buNone/>
            </a:pPr>
            <a:r>
              <a:t/>
            </a:r>
            <a:endParaRPr b="1" sz="900">
              <a:solidFill>
                <a:schemeClr val="lt1"/>
              </a:solidFill>
              <a:latin typeface="Arial"/>
              <a:ea typeface="Arial"/>
              <a:cs typeface="Arial"/>
              <a:sym typeface="Arial"/>
            </a:endParaRPr>
          </a:p>
        </p:txBody>
      </p:sp>
      <p:sp>
        <p:nvSpPr>
          <p:cNvPr id="207" name="Google Shape;207;p24"/>
          <p:cNvSpPr txBox="1"/>
          <p:nvPr>
            <p:ph idx="4294967295" type="title"/>
          </p:nvPr>
        </p:nvSpPr>
        <p:spPr>
          <a:xfrm>
            <a:off x="1086447" y="76597"/>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334537" y="228600"/>
            <a:ext cx="8430321"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15"/>
          <p:cNvSpPr/>
          <p:nvPr/>
        </p:nvSpPr>
        <p:spPr>
          <a:xfrm>
            <a:off x="72225" y="1304795"/>
            <a:ext cx="8896200" cy="375300"/>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Clr>
                <a:srgbClr val="000000"/>
              </a:buClr>
              <a:buSzPts val="1200"/>
              <a:buFont typeface="Arial"/>
              <a:buNone/>
            </a:pPr>
            <a:r>
              <a:t/>
            </a:r>
            <a:endParaRPr b="1" i="0" sz="1100" u="none" cap="none" strike="noStrike">
              <a:solidFill>
                <a:schemeClr val="lt1"/>
              </a:solidFill>
              <a:latin typeface="Arial"/>
              <a:ea typeface="Arial"/>
              <a:cs typeface="Arial"/>
              <a:sym typeface="Arial"/>
            </a:endParaRPr>
          </a:p>
          <a:p>
            <a:pPr indent="-292100" lvl="0" marL="457200" rtl="0" algn="just">
              <a:spcBef>
                <a:spcPts val="0"/>
              </a:spcBef>
              <a:spcAft>
                <a:spcPts val="0"/>
              </a:spcAft>
              <a:buClr>
                <a:schemeClr val="lt1"/>
              </a:buClr>
              <a:buSzPts val="1000"/>
              <a:buChar char="●"/>
            </a:pPr>
            <a:r>
              <a:rPr b="1" lang="en-US" sz="1000">
                <a:solidFill>
                  <a:schemeClr val="lt1"/>
                </a:solidFill>
              </a:rPr>
              <a:t>During the past 7 days, in East Africa, rainfall was above-average over southwestern, central, and eastern Ethiopia, parts of southwestern and northwestern Somalia, Djibouti, eastern Eritrea, southern Uganda, Rwanda, Burundi, parts of western and central Kenya, and western, northern, and southern Tanzania.  Below-average rainfall was observed across southeastern Kenya, parts of southern South Sudan, northern Uganda, south-central Ethiopia, parts of east-central Tanzania, and some areas of southern Somalia. In Central Africa, rainfall was above-average over parts of southeastern CAR, southern and central Cameroon, northern Congo, most of northern, eastern, and southern DRC, and most of Gabon. Below-average rainfall was observed over parts of northeastern and west-central DRC, northern and eastern CAR, western Equatorial Guinea, southern Congo, and pockets of western Cameroon. In West Africa, above-average rainfall was observed over southeastern Cote d’Ivoire, northern and southern Ghana, southeastern Guinea, southern Togo, southern Benin, southwestern and south-central Nigeria, southwestern Mali, most of Liberia, and western Burkina Faso. Below average rainfall was observed over southwestern and central Cote d’Ivoire, central Ghana, parts of northern Benin, and southeastern Nigeria. In southern Africa, rainfall was above-average over pockets of northern Mozambique, northern Malawi, northern Zambia, western and northern Angola, parts of east-central Namibia, pockets of southeastern and north-central South Africa, Lesotho, and most of Madagascar. In contrast, rainfall was below-average over central and southern and eastern Mozambique, central and southern Zimbabwe, northeastern and northwestern South Africa, southeastern Angola, southwestern Zambia, northern and eastern Botswana, central and northern Namibia, and coastal northeastern Madagascar. </a:t>
            </a:r>
            <a:endParaRPr/>
          </a:p>
          <a:p>
            <a:pPr indent="-196850" lvl="0" marL="285750" marR="0" rtl="0" algn="just">
              <a:lnSpc>
                <a:spcPct val="100000"/>
              </a:lnSpc>
              <a:spcBef>
                <a:spcPts val="0"/>
              </a:spcBef>
              <a:spcAft>
                <a:spcPts val="0"/>
              </a:spcAft>
              <a:buClr>
                <a:schemeClr val="lt1"/>
              </a:buClr>
              <a:buSzPts val="1000"/>
              <a:buFont typeface="Arial"/>
              <a:buNone/>
            </a:pPr>
            <a:r>
              <a:t/>
            </a:r>
            <a:endParaRPr b="1" i="0" sz="1000" u="none" cap="none" strike="noStrike">
              <a:solidFill>
                <a:schemeClr val="lt1"/>
              </a:solidFill>
              <a:latin typeface="Arial"/>
              <a:ea typeface="Arial"/>
              <a:cs typeface="Arial"/>
              <a:sym typeface="Arial"/>
            </a:endParaRPr>
          </a:p>
          <a:p>
            <a:pPr indent="-292100" lvl="0" marL="457200" marR="0" rtl="0" algn="just">
              <a:lnSpc>
                <a:spcPct val="100000"/>
              </a:lnSpc>
              <a:spcBef>
                <a:spcPts val="0"/>
              </a:spcBef>
              <a:spcAft>
                <a:spcPts val="0"/>
              </a:spcAft>
              <a:buClr>
                <a:schemeClr val="lt1"/>
              </a:buClr>
              <a:buSzPts val="1000"/>
              <a:buChar char="●"/>
            </a:pPr>
            <a:r>
              <a:rPr b="1" lang="en-US" sz="1000">
                <a:solidFill>
                  <a:schemeClr val="lt1"/>
                </a:solidFill>
              </a:rPr>
              <a:t>The W</a:t>
            </a:r>
            <a:r>
              <a:rPr b="1" i="0" lang="en-US" sz="1000" u="none" cap="none" strike="noStrike">
                <a:solidFill>
                  <a:schemeClr val="lt1"/>
                </a:solidFill>
                <a:latin typeface="Arial"/>
                <a:ea typeface="Arial"/>
                <a:cs typeface="Arial"/>
                <a:sym typeface="Arial"/>
              </a:rPr>
              <a:t>eek-1 outlook calls for an increased chance for above-average rainfall over central</a:t>
            </a:r>
            <a:r>
              <a:rPr b="1" lang="en-US" sz="1000">
                <a:solidFill>
                  <a:schemeClr val="lt1"/>
                </a:solidFill>
              </a:rPr>
              <a:t> </a:t>
            </a:r>
            <a:r>
              <a:rPr b="1" i="0" lang="en-US" sz="1000" u="none" cap="none" strike="noStrike">
                <a:solidFill>
                  <a:schemeClr val="lt1"/>
                </a:solidFill>
                <a:latin typeface="Arial"/>
                <a:ea typeface="Arial"/>
                <a:cs typeface="Arial"/>
                <a:sym typeface="Arial"/>
              </a:rPr>
              <a:t>Ethiopia, </a:t>
            </a:r>
            <a:r>
              <a:rPr b="1" lang="en-US" sz="1000">
                <a:solidFill>
                  <a:schemeClr val="lt1"/>
                </a:solidFill>
              </a:rPr>
              <a:t>eastern</a:t>
            </a:r>
            <a:r>
              <a:rPr b="1" i="0" lang="en-US" sz="1000" u="none" cap="none" strike="noStrike">
                <a:solidFill>
                  <a:schemeClr val="lt1"/>
                </a:solidFill>
                <a:latin typeface="Arial"/>
                <a:ea typeface="Arial"/>
                <a:cs typeface="Arial"/>
                <a:sym typeface="Arial"/>
              </a:rPr>
              <a:t> Kenya, </a:t>
            </a:r>
            <a:r>
              <a:rPr b="1" lang="en-US" sz="1000">
                <a:solidFill>
                  <a:schemeClr val="lt1"/>
                </a:solidFill>
              </a:rPr>
              <a:t>western and southern</a:t>
            </a:r>
            <a:r>
              <a:rPr b="1" i="0" lang="en-US" sz="1000" u="none" cap="none" strike="noStrike">
                <a:solidFill>
                  <a:schemeClr val="lt1"/>
                </a:solidFill>
                <a:latin typeface="Arial"/>
                <a:ea typeface="Arial"/>
                <a:cs typeface="Arial"/>
                <a:sym typeface="Arial"/>
              </a:rPr>
              <a:t> Tanzania, northern Congo, southern CAR, southwestern and southeastern South Sudan, northern Liberia, southeastern Guinea, central Mau</a:t>
            </a:r>
            <a:r>
              <a:rPr b="1" lang="en-US" sz="1000">
                <a:solidFill>
                  <a:schemeClr val="lt1"/>
                </a:solidFill>
              </a:rPr>
              <a:t>ritania, west-central</a:t>
            </a:r>
            <a:r>
              <a:rPr b="1" i="0" lang="en-US" sz="1000" u="none" cap="none" strike="noStrike">
                <a:solidFill>
                  <a:schemeClr val="lt1"/>
                </a:solidFill>
                <a:latin typeface="Arial"/>
                <a:ea typeface="Arial"/>
                <a:cs typeface="Arial"/>
                <a:sym typeface="Arial"/>
              </a:rPr>
              <a:t> Cameroon, </a:t>
            </a:r>
            <a:r>
              <a:rPr b="1" lang="en-US" sz="1000">
                <a:solidFill>
                  <a:schemeClr val="lt1"/>
                </a:solidFill>
              </a:rPr>
              <a:t>northern, central, and southeastern </a:t>
            </a:r>
            <a:r>
              <a:rPr b="1" i="0" lang="en-US" sz="1000" u="none" cap="none" strike="noStrike">
                <a:solidFill>
                  <a:schemeClr val="lt1"/>
                </a:solidFill>
                <a:latin typeface="Arial"/>
                <a:ea typeface="Arial"/>
                <a:cs typeface="Arial"/>
                <a:sym typeface="Arial"/>
              </a:rPr>
              <a:t>DRC, northern, central, an</a:t>
            </a:r>
            <a:r>
              <a:rPr b="1" lang="en-US" sz="1000">
                <a:solidFill>
                  <a:schemeClr val="lt1"/>
                </a:solidFill>
              </a:rPr>
              <a:t>d eastern</a:t>
            </a:r>
            <a:r>
              <a:rPr b="1" i="0" lang="en-US" sz="1000" u="none" cap="none" strike="noStrike">
                <a:solidFill>
                  <a:schemeClr val="lt1"/>
                </a:solidFill>
                <a:latin typeface="Arial"/>
                <a:ea typeface="Arial"/>
                <a:cs typeface="Arial"/>
                <a:sym typeface="Arial"/>
              </a:rPr>
              <a:t> parts of Zambia, </a:t>
            </a:r>
            <a:r>
              <a:rPr b="1" lang="en-US" sz="1000">
                <a:solidFill>
                  <a:schemeClr val="lt1"/>
                </a:solidFill>
              </a:rPr>
              <a:t>most of </a:t>
            </a:r>
            <a:r>
              <a:rPr b="1" i="0" lang="en-US" sz="1000" u="none" cap="none" strike="noStrike">
                <a:solidFill>
                  <a:schemeClr val="lt1"/>
                </a:solidFill>
                <a:latin typeface="Arial"/>
                <a:ea typeface="Arial"/>
                <a:cs typeface="Arial"/>
                <a:sym typeface="Arial"/>
              </a:rPr>
              <a:t>Mozambiqu</a:t>
            </a:r>
            <a:r>
              <a:rPr b="1" lang="en-US" sz="1000">
                <a:solidFill>
                  <a:schemeClr val="lt1"/>
                </a:solidFill>
              </a:rPr>
              <a:t>e, most of </a:t>
            </a:r>
            <a:r>
              <a:rPr b="1" lang="en-US" sz="1000">
                <a:solidFill>
                  <a:schemeClr val="lt1"/>
                </a:solidFill>
              </a:rPr>
              <a:t>northern</a:t>
            </a:r>
            <a:r>
              <a:rPr b="1" lang="en-US" sz="1000">
                <a:solidFill>
                  <a:schemeClr val="lt1"/>
                </a:solidFill>
              </a:rPr>
              <a:t> </a:t>
            </a:r>
            <a:r>
              <a:rPr b="1" i="0" lang="en-US" sz="1000" u="none" cap="none" strike="noStrike">
                <a:solidFill>
                  <a:schemeClr val="lt1"/>
                </a:solidFill>
                <a:latin typeface="Arial"/>
                <a:ea typeface="Arial"/>
                <a:cs typeface="Arial"/>
                <a:sym typeface="Arial"/>
              </a:rPr>
              <a:t>Angola,</a:t>
            </a:r>
            <a:r>
              <a:rPr b="1" lang="en-US" sz="1000">
                <a:solidFill>
                  <a:schemeClr val="lt1"/>
                </a:solidFill>
              </a:rPr>
              <a:t> Malawi, </a:t>
            </a:r>
            <a:r>
              <a:rPr b="1" i="0" lang="en-US" sz="1000" u="none" cap="none" strike="noStrike">
                <a:solidFill>
                  <a:schemeClr val="lt1"/>
                </a:solidFill>
                <a:latin typeface="Arial"/>
                <a:ea typeface="Arial"/>
                <a:cs typeface="Arial"/>
                <a:sym typeface="Arial"/>
              </a:rPr>
              <a:t>and northern Madagascar. In contrast, there is an increased chance for below-average rainfall over </a:t>
            </a:r>
            <a:r>
              <a:rPr b="1" lang="en-US" sz="1000">
                <a:solidFill>
                  <a:schemeClr val="lt1"/>
                </a:solidFill>
              </a:rPr>
              <a:t>most of the Gulf of Guinea region, central Cameroon, western and </a:t>
            </a:r>
            <a:r>
              <a:rPr b="1" lang="en-US" sz="1000">
                <a:solidFill>
                  <a:schemeClr val="lt1"/>
                </a:solidFill>
              </a:rPr>
              <a:t>southern Gabon, western Equatorial Guinea, southwestern DRC, western Burundi, </a:t>
            </a:r>
            <a:r>
              <a:rPr b="1" i="0" lang="en-US" sz="1000" u="none" cap="none" strike="noStrike">
                <a:solidFill>
                  <a:schemeClr val="lt1"/>
                </a:solidFill>
                <a:latin typeface="Arial"/>
                <a:ea typeface="Arial"/>
                <a:cs typeface="Arial"/>
                <a:sym typeface="Arial"/>
              </a:rPr>
              <a:t>south</a:t>
            </a:r>
            <a:r>
              <a:rPr b="1" lang="en-US" sz="1000">
                <a:solidFill>
                  <a:schemeClr val="lt1"/>
                </a:solidFill>
              </a:rPr>
              <a:t>-central</a:t>
            </a:r>
            <a:r>
              <a:rPr b="1" i="0" lang="en-US" sz="1000" u="none" cap="none" strike="noStrike">
                <a:solidFill>
                  <a:schemeClr val="lt1"/>
                </a:solidFill>
                <a:latin typeface="Arial"/>
                <a:ea typeface="Arial"/>
                <a:cs typeface="Arial"/>
                <a:sym typeface="Arial"/>
              </a:rPr>
              <a:t> South Sudan, southern Ethi</a:t>
            </a:r>
            <a:r>
              <a:rPr b="1" lang="en-US" sz="1000">
                <a:solidFill>
                  <a:schemeClr val="lt1"/>
                </a:solidFill>
              </a:rPr>
              <a:t>opia, central and </a:t>
            </a:r>
            <a:r>
              <a:rPr b="1" i="0" lang="en-US" sz="1000" u="none" cap="none" strike="noStrike">
                <a:solidFill>
                  <a:schemeClr val="lt1"/>
                </a:solidFill>
                <a:latin typeface="Arial"/>
                <a:ea typeface="Arial"/>
                <a:cs typeface="Arial"/>
                <a:sym typeface="Arial"/>
              </a:rPr>
              <a:t>south</a:t>
            </a:r>
            <a:r>
              <a:rPr b="1" lang="en-US" sz="1000">
                <a:solidFill>
                  <a:schemeClr val="lt1"/>
                </a:solidFill>
              </a:rPr>
              <a:t>ern</a:t>
            </a:r>
            <a:r>
              <a:rPr b="1" i="0" lang="en-US" sz="1000" u="none" cap="none" strike="noStrike">
                <a:solidFill>
                  <a:schemeClr val="lt1"/>
                </a:solidFill>
                <a:latin typeface="Arial"/>
                <a:ea typeface="Arial"/>
                <a:cs typeface="Arial"/>
                <a:sym typeface="Arial"/>
              </a:rPr>
              <a:t> Somalia, southwestern Zambia, southern and </a:t>
            </a:r>
            <a:r>
              <a:rPr b="1" lang="en-US" sz="1000">
                <a:solidFill>
                  <a:schemeClr val="lt1"/>
                </a:solidFill>
              </a:rPr>
              <a:t>northwestern</a:t>
            </a:r>
            <a:r>
              <a:rPr b="1" i="0" lang="en-US" sz="1000" u="none" cap="none" strike="noStrike">
                <a:solidFill>
                  <a:schemeClr val="lt1"/>
                </a:solidFill>
                <a:latin typeface="Arial"/>
                <a:ea typeface="Arial"/>
                <a:cs typeface="Arial"/>
                <a:sym typeface="Arial"/>
              </a:rPr>
              <a:t> Angola</a:t>
            </a:r>
            <a:r>
              <a:rPr b="1" lang="en-US" sz="1000">
                <a:solidFill>
                  <a:schemeClr val="lt1"/>
                </a:solidFill>
              </a:rPr>
              <a:t>, most of Namibia, northern and southern Botswana, Uganda, southwestern Kenya, parts of northern and east-central Tanzania, Comoros, Lesotho, western Eswatini, </a:t>
            </a:r>
            <a:r>
              <a:rPr b="1" i="0" lang="en-US" sz="1000" u="none" cap="none" strike="noStrike">
                <a:solidFill>
                  <a:schemeClr val="lt1"/>
                </a:solidFill>
                <a:latin typeface="Arial"/>
                <a:ea typeface="Arial"/>
                <a:cs typeface="Arial"/>
                <a:sym typeface="Arial"/>
              </a:rPr>
              <a:t>m</a:t>
            </a:r>
            <a:r>
              <a:rPr b="1" lang="en-US" sz="1000">
                <a:solidFill>
                  <a:schemeClr val="lt1"/>
                </a:solidFill>
              </a:rPr>
              <a:t>uch of South </a:t>
            </a:r>
            <a:r>
              <a:rPr b="1" i="0" lang="en-US" sz="1000" u="none" cap="none" strike="noStrike">
                <a:solidFill>
                  <a:schemeClr val="lt1"/>
                </a:solidFill>
                <a:latin typeface="Arial"/>
                <a:ea typeface="Arial"/>
                <a:cs typeface="Arial"/>
                <a:sym typeface="Arial"/>
              </a:rPr>
              <a:t>Africa, and eastern coastal Madagascar. The Week-2 outlook suggests an increased chance for above-average rainfall over the Gulf o</a:t>
            </a:r>
            <a:r>
              <a:rPr b="1" lang="en-US" sz="1000">
                <a:solidFill>
                  <a:schemeClr val="lt1"/>
                </a:solidFill>
              </a:rPr>
              <a:t>f Guinea region, central and southern Cameroon, CAR, Equatorial Guinea, western Gabon, southwestern Congo, northwestern and southeastern DRC, northern and central Ethiopia, central Eritrea, northwestern Somalia, southern Tanzania, northern Angola, northern Zambia, southern Malawi, northern Mozambique, Comoros, and northeastern Madagascar. B</a:t>
            </a:r>
            <a:r>
              <a:rPr b="1" i="0" lang="en-US" sz="1000" u="none" cap="none" strike="noStrike">
                <a:solidFill>
                  <a:schemeClr val="lt1"/>
                </a:solidFill>
                <a:latin typeface="Arial"/>
                <a:ea typeface="Arial"/>
                <a:cs typeface="Arial"/>
                <a:sym typeface="Arial"/>
              </a:rPr>
              <a:t>elow-average rainfall is likely over</a:t>
            </a:r>
            <a:r>
              <a:rPr b="1" lang="en-US" sz="1000">
                <a:solidFill>
                  <a:schemeClr val="lt1"/>
                </a:solidFill>
              </a:rPr>
              <a:t> much o</a:t>
            </a:r>
            <a:r>
              <a:rPr b="1" i="0" lang="en-US" sz="1000" u="none" cap="none" strike="noStrike">
                <a:solidFill>
                  <a:schemeClr val="lt1"/>
                </a:solidFill>
                <a:latin typeface="Arial"/>
                <a:ea typeface="Arial"/>
                <a:cs typeface="Arial"/>
                <a:sym typeface="Arial"/>
              </a:rPr>
              <a:t>f central Africa (especially</a:t>
            </a:r>
            <a:r>
              <a:rPr b="1" lang="en-US" sz="1000">
                <a:solidFill>
                  <a:schemeClr val="lt1"/>
                </a:solidFill>
              </a:rPr>
              <a:t> eastern DRC, Uganda, Rwanda, Burundi, northern Tanzania, southern Kenya, and central/southern Somalia), as well as southwestern Ethiopia, coastal eastern Mozambique, and coastal eastern Madagascar.</a:t>
            </a:r>
            <a:endParaRPr sz="1300"/>
          </a:p>
          <a:p>
            <a:pPr indent="-196850" lvl="0" marL="285750" marR="0" rtl="0" algn="just">
              <a:lnSpc>
                <a:spcPct val="100000"/>
              </a:lnSpc>
              <a:spcBef>
                <a:spcPts val="0"/>
              </a:spcBef>
              <a:spcAft>
                <a:spcPts val="0"/>
              </a:spcAft>
              <a:buClr>
                <a:schemeClr val="lt1"/>
              </a:buClr>
              <a:buSzPts val="1000"/>
              <a:buFont typeface="Arial"/>
              <a:buNone/>
            </a:pPr>
            <a:r>
              <a:t/>
            </a:r>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idx="4294967295" type="title"/>
          </p:nvPr>
        </p:nvSpPr>
        <p:spPr>
          <a:xfrm>
            <a:off x="677436" y="69695"/>
            <a:ext cx="7696200" cy="81403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29736" y="4362717"/>
            <a:ext cx="8991600" cy="2565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050" u="none" cap="none" strike="noStrike">
                <a:solidFill>
                  <a:schemeClr val="lt1"/>
                </a:solidFill>
                <a:latin typeface="Arial"/>
                <a:ea typeface="Arial"/>
                <a:cs typeface="Arial"/>
                <a:sym typeface="Arial"/>
              </a:rPr>
              <a:t>Over the past 90 days, in East Africa, above-average rainfall was observed over parts of central, central, eastern, and southe</a:t>
            </a:r>
            <a:r>
              <a:rPr b="1" lang="en-US" sz="1050">
                <a:solidFill>
                  <a:schemeClr val="lt1"/>
                </a:solidFill>
              </a:rPr>
              <a:t>rn</a:t>
            </a:r>
            <a:r>
              <a:rPr b="1" i="0" lang="en-US" sz="1050" u="none" cap="none" strike="noStrike">
                <a:solidFill>
                  <a:schemeClr val="lt1"/>
                </a:solidFill>
                <a:latin typeface="Arial"/>
                <a:ea typeface="Arial"/>
                <a:cs typeface="Arial"/>
                <a:sym typeface="Arial"/>
              </a:rPr>
              <a:t> Ethiopia, many parts of Somalia, Djibouti, ea</a:t>
            </a:r>
            <a:r>
              <a:rPr b="1" lang="en-US" sz="1050">
                <a:solidFill>
                  <a:schemeClr val="lt1"/>
                </a:solidFill>
              </a:rPr>
              <a:t>ste</a:t>
            </a:r>
            <a:r>
              <a:rPr b="1" i="0" lang="en-US" sz="1050" u="none" cap="none" strike="noStrike">
                <a:solidFill>
                  <a:schemeClr val="lt1"/>
                </a:solidFill>
                <a:latin typeface="Arial"/>
                <a:ea typeface="Arial"/>
                <a:cs typeface="Arial"/>
                <a:sym typeface="Arial"/>
              </a:rPr>
              <a:t>rn Eritrea, northern and western Kenya, northern, central and southeastern Uganda, western Tanzania, Burundi, Rwanda, southeastern South Sudan, and part</a:t>
            </a:r>
            <a:r>
              <a:rPr b="1" lang="en-US" sz="1050">
                <a:solidFill>
                  <a:schemeClr val="lt1"/>
                </a:solidFill>
              </a:rPr>
              <a:t>s of </a:t>
            </a:r>
            <a:r>
              <a:rPr b="1" i="0" lang="en-US" sz="1050" u="none" cap="none" strike="noStrike">
                <a:solidFill>
                  <a:schemeClr val="lt1"/>
                </a:solidFill>
                <a:latin typeface="Arial"/>
                <a:ea typeface="Arial"/>
                <a:cs typeface="Arial"/>
                <a:sym typeface="Arial"/>
              </a:rPr>
              <a:t>northwestern Sudan. Rainfall was below-average over parts of west-centr</a:t>
            </a:r>
            <a:r>
              <a:rPr b="1" lang="en-US" sz="1050">
                <a:solidFill>
                  <a:schemeClr val="lt1"/>
                </a:solidFill>
              </a:rPr>
              <a:t>al</a:t>
            </a:r>
            <a:r>
              <a:rPr b="1" i="0" lang="en-US" sz="1050" u="none" cap="none" strike="noStrike">
                <a:solidFill>
                  <a:schemeClr val="lt1"/>
                </a:solidFill>
                <a:latin typeface="Arial"/>
                <a:ea typeface="Arial"/>
                <a:cs typeface="Arial"/>
                <a:sym typeface="Arial"/>
              </a:rPr>
              <a:t> Ethiopia</a:t>
            </a:r>
            <a:r>
              <a:rPr b="1" lang="en-US" sz="1050">
                <a:solidFill>
                  <a:schemeClr val="lt1"/>
                </a:solidFill>
              </a:rPr>
              <a:t>, southwestern</a:t>
            </a:r>
            <a:r>
              <a:rPr b="1" i="0" lang="en-US" sz="1050" u="none" cap="none" strike="noStrike">
                <a:solidFill>
                  <a:schemeClr val="lt1"/>
                </a:solidFill>
                <a:latin typeface="Arial"/>
                <a:ea typeface="Arial"/>
                <a:cs typeface="Arial"/>
                <a:sym typeface="Arial"/>
              </a:rPr>
              <a:t> Uganda, </a:t>
            </a:r>
            <a:r>
              <a:rPr b="1" lang="en-US" sz="1050">
                <a:solidFill>
                  <a:schemeClr val="lt1"/>
                </a:solidFill>
              </a:rPr>
              <a:t>must of western and central</a:t>
            </a:r>
            <a:r>
              <a:rPr b="1" i="0" lang="en-US" sz="1050" u="none" cap="none" strike="noStrike">
                <a:solidFill>
                  <a:schemeClr val="lt1"/>
                </a:solidFill>
                <a:latin typeface="Arial"/>
                <a:ea typeface="Arial"/>
                <a:cs typeface="Arial"/>
                <a:sym typeface="Arial"/>
              </a:rPr>
              <a:t> South Sudan, southe</a:t>
            </a:r>
            <a:r>
              <a:rPr b="1" lang="en-US" sz="1050">
                <a:solidFill>
                  <a:schemeClr val="lt1"/>
                </a:solidFill>
              </a:rPr>
              <a:t>rn</a:t>
            </a:r>
            <a:r>
              <a:rPr b="1" i="0" lang="en-US" sz="1050" u="none" cap="none" strike="noStrike">
                <a:solidFill>
                  <a:schemeClr val="lt1"/>
                </a:solidFill>
                <a:latin typeface="Arial"/>
                <a:ea typeface="Arial"/>
                <a:cs typeface="Arial"/>
                <a:sym typeface="Arial"/>
              </a:rPr>
              <a:t> Kenya, and </a:t>
            </a:r>
            <a:r>
              <a:rPr b="1" lang="en-US" sz="1050">
                <a:solidFill>
                  <a:schemeClr val="lt1"/>
                </a:solidFill>
              </a:rPr>
              <a:t>eastern</a:t>
            </a:r>
            <a:r>
              <a:rPr b="1" i="0" lang="en-US" sz="1050" u="none" cap="none" strike="noStrike">
                <a:solidFill>
                  <a:schemeClr val="lt1"/>
                </a:solidFill>
                <a:latin typeface="Arial"/>
                <a:ea typeface="Arial"/>
                <a:cs typeface="Arial"/>
                <a:sym typeface="Arial"/>
              </a:rPr>
              <a:t> and </a:t>
            </a:r>
            <a:r>
              <a:rPr b="1" lang="en-US" sz="1050">
                <a:solidFill>
                  <a:schemeClr val="lt1"/>
                </a:solidFill>
              </a:rPr>
              <a:t>parts of central</a:t>
            </a:r>
            <a:r>
              <a:rPr b="1" i="0" lang="en-US" sz="1050" u="none" cap="none" strike="noStrike">
                <a:solidFill>
                  <a:schemeClr val="lt1"/>
                </a:solidFill>
                <a:latin typeface="Arial"/>
                <a:ea typeface="Arial"/>
                <a:cs typeface="Arial"/>
                <a:sym typeface="Arial"/>
              </a:rPr>
              <a:t> Tanzania</a:t>
            </a:r>
            <a:r>
              <a:rPr b="1" lang="en-US" sz="1050">
                <a:solidFill>
                  <a:schemeClr val="lt1"/>
                </a:solidFill>
              </a:rPr>
              <a:t>.</a:t>
            </a:r>
            <a:r>
              <a:rPr b="1" i="0" lang="en-US" sz="1050" u="none" cap="none" strike="noStrike">
                <a:solidFill>
                  <a:schemeClr val="lt1"/>
                </a:solidFill>
                <a:latin typeface="Arial"/>
                <a:ea typeface="Arial"/>
                <a:cs typeface="Arial"/>
                <a:sym typeface="Arial"/>
              </a:rPr>
              <a:t>. In southern Africa, above-average rainfall was observed over parts of northwestern, central, and southern Mozambique, much of Malawi, northern and eastern Zambia, pockets of central and northwestern Angola, pockets of central</a:t>
            </a:r>
            <a:r>
              <a:rPr b="1" lang="en-US" sz="1050">
                <a:solidFill>
                  <a:schemeClr val="lt1"/>
                </a:solidFill>
              </a:rPr>
              <a:t> </a:t>
            </a:r>
            <a:r>
              <a:rPr b="1" i="0" lang="en-US" sz="1050" u="none" cap="none" strike="noStrike">
                <a:solidFill>
                  <a:schemeClr val="lt1"/>
                </a:solidFill>
                <a:latin typeface="Arial"/>
                <a:ea typeface="Arial"/>
                <a:cs typeface="Arial"/>
                <a:sym typeface="Arial"/>
              </a:rPr>
              <a:t>Namibia, south</a:t>
            </a:r>
            <a:r>
              <a:rPr b="1" lang="en-US" sz="1050">
                <a:solidFill>
                  <a:schemeClr val="lt1"/>
                </a:solidFill>
              </a:rPr>
              <a:t>-central</a:t>
            </a:r>
            <a:r>
              <a:rPr b="1" i="0" lang="en-US" sz="1050" u="none" cap="none" strike="noStrike">
                <a:solidFill>
                  <a:schemeClr val="lt1"/>
                </a:solidFill>
                <a:latin typeface="Arial"/>
                <a:ea typeface="Arial"/>
                <a:cs typeface="Arial"/>
                <a:sym typeface="Arial"/>
              </a:rPr>
              <a:t> Botswana, sout</a:t>
            </a:r>
            <a:r>
              <a:rPr b="1" lang="en-US" sz="1050">
                <a:solidFill>
                  <a:schemeClr val="lt1"/>
                </a:solidFill>
              </a:rPr>
              <a:t>hern Zimbabwe, </a:t>
            </a:r>
            <a:r>
              <a:rPr b="1" i="0" lang="en-US" sz="1050" u="none" cap="none" strike="noStrike">
                <a:solidFill>
                  <a:schemeClr val="lt1"/>
                </a:solidFill>
                <a:latin typeface="Arial"/>
                <a:ea typeface="Arial"/>
                <a:cs typeface="Arial"/>
                <a:sym typeface="Arial"/>
              </a:rPr>
              <a:t>eastern and </a:t>
            </a:r>
            <a:r>
              <a:rPr b="1" lang="en-US" sz="1050">
                <a:solidFill>
                  <a:schemeClr val="lt1"/>
                </a:solidFill>
              </a:rPr>
              <a:t>southern </a:t>
            </a:r>
            <a:r>
              <a:rPr b="1" i="0" lang="en-US" sz="1050" u="none" cap="none" strike="noStrike">
                <a:solidFill>
                  <a:schemeClr val="lt1"/>
                </a:solidFill>
                <a:latin typeface="Arial"/>
                <a:ea typeface="Arial"/>
                <a:cs typeface="Arial"/>
                <a:sym typeface="Arial"/>
              </a:rPr>
              <a:t>South Africa, </a:t>
            </a:r>
            <a:r>
              <a:rPr b="1" lang="en-US" sz="1050">
                <a:solidFill>
                  <a:schemeClr val="lt1"/>
                </a:solidFill>
              </a:rPr>
              <a:t>western and central </a:t>
            </a:r>
            <a:r>
              <a:rPr b="1" i="0" lang="en-US" sz="1050" u="none" cap="none" strike="noStrike">
                <a:solidFill>
                  <a:schemeClr val="lt1"/>
                </a:solidFill>
                <a:latin typeface="Arial"/>
                <a:ea typeface="Arial"/>
                <a:cs typeface="Arial"/>
                <a:sym typeface="Arial"/>
              </a:rPr>
              <a:t>Lesotho, </a:t>
            </a:r>
            <a:r>
              <a:rPr b="1" lang="en-US" sz="1050">
                <a:solidFill>
                  <a:schemeClr val="lt1"/>
                </a:solidFill>
              </a:rPr>
              <a:t>eastern </a:t>
            </a:r>
            <a:r>
              <a:rPr b="1" i="0" lang="en-US" sz="1050" u="none" cap="none" strike="noStrike">
                <a:solidFill>
                  <a:schemeClr val="lt1"/>
                </a:solidFill>
                <a:latin typeface="Arial"/>
                <a:ea typeface="Arial"/>
                <a:cs typeface="Arial"/>
                <a:sym typeface="Arial"/>
              </a:rPr>
              <a:t>Eswatini, and parts of western, central, southern and southeastern Madagascar. Below-average rainfall was observed over western, southern and eastern Angola, western, northern, eastern</a:t>
            </a:r>
            <a:r>
              <a:rPr b="1" lang="en-US" sz="1050">
                <a:solidFill>
                  <a:schemeClr val="lt1"/>
                </a:solidFill>
              </a:rPr>
              <a:t>,</a:t>
            </a:r>
            <a:r>
              <a:rPr b="1" i="0" lang="en-US" sz="1050" u="none" cap="none" strike="noStrike">
                <a:solidFill>
                  <a:schemeClr val="lt1"/>
                </a:solidFill>
                <a:latin typeface="Arial"/>
                <a:ea typeface="Arial"/>
                <a:cs typeface="Arial"/>
                <a:sym typeface="Arial"/>
              </a:rPr>
              <a:t> and southern Namibia, western, northern, and eastern Botswana, much of nor</a:t>
            </a:r>
            <a:r>
              <a:rPr b="1" lang="en-US" sz="1050">
                <a:solidFill>
                  <a:schemeClr val="lt1"/>
                </a:solidFill>
              </a:rPr>
              <a:t>thern and central </a:t>
            </a:r>
            <a:r>
              <a:rPr b="1" i="0" lang="en-US" sz="1050" u="none" cap="none" strike="noStrike">
                <a:solidFill>
                  <a:schemeClr val="lt1"/>
                </a:solidFill>
                <a:latin typeface="Arial"/>
                <a:ea typeface="Arial"/>
                <a:cs typeface="Arial"/>
                <a:sym typeface="Arial"/>
              </a:rPr>
              <a:t>Zimbabwe, southern Zambia, northeastern and west-centr</a:t>
            </a:r>
            <a:r>
              <a:rPr b="1" lang="en-US" sz="1050">
                <a:solidFill>
                  <a:schemeClr val="lt1"/>
                </a:solidFill>
              </a:rPr>
              <a:t>al</a:t>
            </a:r>
            <a:r>
              <a:rPr b="1" i="0" lang="en-US" sz="1050" u="none" cap="none" strike="noStrike">
                <a:solidFill>
                  <a:schemeClr val="lt1"/>
                </a:solidFill>
                <a:latin typeface="Arial"/>
                <a:ea typeface="Arial"/>
                <a:cs typeface="Arial"/>
                <a:sym typeface="Arial"/>
              </a:rPr>
              <a:t> Mozambique, northeastern Madagascar, </a:t>
            </a:r>
            <a:r>
              <a:rPr b="1" lang="en-US" sz="1050">
                <a:solidFill>
                  <a:schemeClr val="lt1"/>
                </a:solidFill>
              </a:rPr>
              <a:t>northern </a:t>
            </a:r>
            <a:r>
              <a:rPr b="1" i="0" lang="en-US" sz="1050" u="none" cap="none" strike="noStrike">
                <a:solidFill>
                  <a:schemeClr val="lt1"/>
                </a:solidFill>
                <a:latin typeface="Arial"/>
                <a:ea typeface="Arial"/>
                <a:cs typeface="Arial"/>
                <a:sym typeface="Arial"/>
              </a:rPr>
              <a:t>South Africa, eastern Lesotho, western Eswatini, and C</a:t>
            </a:r>
            <a:r>
              <a:rPr b="1" lang="en-US" sz="1050">
                <a:solidFill>
                  <a:schemeClr val="lt1"/>
                </a:solidFill>
              </a:rPr>
              <a:t>omoros</a:t>
            </a:r>
            <a:r>
              <a:rPr b="1" i="0" lang="en-US" sz="1050" u="none" cap="none" strike="noStrike">
                <a:solidFill>
                  <a:schemeClr val="lt1"/>
                </a:solidFill>
                <a:latin typeface="Arial"/>
                <a:ea typeface="Arial"/>
                <a:cs typeface="Arial"/>
                <a:sym typeface="Arial"/>
              </a:rPr>
              <a:t>. In Central Africa, rainfall was above-average over </a:t>
            </a:r>
            <a:r>
              <a:rPr b="1" lang="en-US" sz="1050">
                <a:solidFill>
                  <a:schemeClr val="lt1"/>
                </a:solidFill>
              </a:rPr>
              <a:t>much</a:t>
            </a:r>
            <a:r>
              <a:rPr b="1" i="0" lang="en-US" sz="1050" u="none" cap="none" strike="noStrike">
                <a:solidFill>
                  <a:schemeClr val="lt1"/>
                </a:solidFill>
                <a:latin typeface="Arial"/>
                <a:ea typeface="Arial"/>
                <a:cs typeface="Arial"/>
                <a:sym typeface="Arial"/>
              </a:rPr>
              <a:t> of Congo, parts of western</a:t>
            </a:r>
            <a:r>
              <a:rPr b="1" lang="en-US" sz="1050">
                <a:solidFill>
                  <a:schemeClr val="lt1"/>
                </a:solidFill>
              </a:rPr>
              <a:t>, east</a:t>
            </a:r>
            <a:r>
              <a:rPr b="1" i="0" lang="en-US" sz="1050" u="none" cap="none" strike="noStrike">
                <a:solidFill>
                  <a:schemeClr val="lt1"/>
                </a:solidFill>
                <a:latin typeface="Arial"/>
                <a:ea typeface="Arial"/>
                <a:cs typeface="Arial"/>
                <a:sym typeface="Arial"/>
              </a:rPr>
              <a:t>ern, and north</a:t>
            </a:r>
            <a:r>
              <a:rPr b="1" lang="en-US" sz="1050">
                <a:solidFill>
                  <a:schemeClr val="lt1"/>
                </a:solidFill>
              </a:rPr>
              <a:t>ern</a:t>
            </a:r>
            <a:r>
              <a:rPr b="1" i="0" lang="en-US" sz="1050" u="none" cap="none" strike="noStrike">
                <a:solidFill>
                  <a:schemeClr val="lt1"/>
                </a:solidFill>
                <a:latin typeface="Arial"/>
                <a:ea typeface="Arial"/>
                <a:cs typeface="Arial"/>
                <a:sym typeface="Arial"/>
              </a:rPr>
              <a:t> DRC, north-central and western Cameroon, southern Chad, parts of southern and eastern Gabon, and northern CAR. Rainfall was below-average over southern Cameroon, western and northern Gabon, Equatorial Guinea, southern and eastern CAR, and portions of central and southern DRC. In West Africa, rainfall was above-average over parts of southeaster</a:t>
            </a:r>
            <a:r>
              <a:rPr b="1" lang="en-US" sz="1050">
                <a:solidFill>
                  <a:schemeClr val="lt1"/>
                </a:solidFill>
              </a:rPr>
              <a:t>n</a:t>
            </a:r>
            <a:r>
              <a:rPr b="1" i="0" lang="en-US" sz="1050" u="none" cap="none" strike="noStrike">
                <a:solidFill>
                  <a:schemeClr val="lt1"/>
                </a:solidFill>
                <a:latin typeface="Arial"/>
                <a:ea typeface="Arial"/>
                <a:cs typeface="Arial"/>
                <a:sym typeface="Arial"/>
              </a:rPr>
              <a:t> Guinea and Liberia, </a:t>
            </a:r>
            <a:r>
              <a:rPr b="1" lang="en-US" sz="1050">
                <a:solidFill>
                  <a:schemeClr val="lt1"/>
                </a:solidFill>
              </a:rPr>
              <a:t>southeastern</a:t>
            </a:r>
            <a:r>
              <a:rPr b="1" i="0" lang="en-US" sz="1050" u="none" cap="none" strike="noStrike">
                <a:solidFill>
                  <a:schemeClr val="lt1"/>
                </a:solidFill>
                <a:latin typeface="Arial"/>
                <a:ea typeface="Arial"/>
                <a:cs typeface="Arial"/>
                <a:sym typeface="Arial"/>
              </a:rPr>
              <a:t> and central Cote d’Ivoire, southern parts of Ghana, central and southern Togo, central Benin, parts of south</a:t>
            </a:r>
            <a:r>
              <a:rPr b="1" lang="en-US" sz="1050">
                <a:solidFill>
                  <a:schemeClr val="lt1"/>
                </a:solidFill>
              </a:rPr>
              <a:t>ern</a:t>
            </a:r>
            <a:r>
              <a:rPr b="1" i="0" lang="en-US" sz="1050" u="none" cap="none" strike="noStrike">
                <a:solidFill>
                  <a:schemeClr val="lt1"/>
                </a:solidFill>
                <a:latin typeface="Arial"/>
                <a:ea typeface="Arial"/>
                <a:cs typeface="Arial"/>
                <a:sym typeface="Arial"/>
              </a:rPr>
              <a:t> and central Nigeria, western Burkina </a:t>
            </a:r>
            <a:r>
              <a:rPr b="1" lang="en-US" sz="1050">
                <a:solidFill>
                  <a:schemeClr val="lt1"/>
                </a:solidFill>
              </a:rPr>
              <a:t>Faso, </a:t>
            </a:r>
            <a:r>
              <a:rPr b="1" i="0" lang="en-US" sz="1050" u="none" cap="none" strike="noStrike">
                <a:solidFill>
                  <a:schemeClr val="lt1"/>
                </a:solidFill>
                <a:latin typeface="Arial"/>
                <a:ea typeface="Arial"/>
                <a:cs typeface="Arial"/>
                <a:sym typeface="Arial"/>
              </a:rPr>
              <a:t>and </a:t>
            </a:r>
            <a:r>
              <a:rPr b="1" lang="en-US" sz="1050">
                <a:solidFill>
                  <a:schemeClr val="lt1"/>
                </a:solidFill>
              </a:rPr>
              <a:t>southwestern Mali.</a:t>
            </a:r>
            <a:r>
              <a:rPr b="1" i="0" lang="en-US" sz="1050" u="none" cap="none" strike="noStrike">
                <a:solidFill>
                  <a:schemeClr val="lt1"/>
                </a:solidFill>
                <a:latin typeface="Arial"/>
                <a:ea typeface="Arial"/>
                <a:cs typeface="Arial"/>
                <a:sym typeface="Arial"/>
              </a:rPr>
              <a:t> In contrast, below-average rainfall was observed over eastern Sierra Leone, western and central Liberia, northern</a:t>
            </a:r>
            <a:r>
              <a:rPr b="1" lang="en-US" sz="1050">
                <a:solidFill>
                  <a:schemeClr val="lt1"/>
                </a:solidFill>
              </a:rPr>
              <a:t> and southwestern</a:t>
            </a:r>
            <a:r>
              <a:rPr b="1" i="0" lang="en-US" sz="1050" u="none" cap="none" strike="noStrike">
                <a:solidFill>
                  <a:schemeClr val="lt1"/>
                </a:solidFill>
                <a:latin typeface="Arial"/>
                <a:ea typeface="Arial"/>
                <a:cs typeface="Arial"/>
                <a:sym typeface="Arial"/>
              </a:rPr>
              <a:t> Cote d’Ivoire,</a:t>
            </a:r>
            <a:r>
              <a:rPr b="1" lang="en-US" sz="1050">
                <a:solidFill>
                  <a:schemeClr val="lt1"/>
                </a:solidFill>
              </a:rPr>
              <a:t> northern</a:t>
            </a:r>
            <a:r>
              <a:rPr b="1" i="0" lang="en-US" sz="1050" u="none" cap="none" strike="noStrike">
                <a:solidFill>
                  <a:schemeClr val="lt1"/>
                </a:solidFill>
                <a:latin typeface="Arial"/>
                <a:ea typeface="Arial"/>
                <a:cs typeface="Arial"/>
                <a:sym typeface="Arial"/>
              </a:rPr>
              <a:t> Ghana, northern and southern Benin, northern Togo, </a:t>
            </a:r>
            <a:r>
              <a:rPr b="1" lang="en-US" sz="1050">
                <a:solidFill>
                  <a:schemeClr val="lt1"/>
                </a:solidFill>
              </a:rPr>
              <a:t>northern Mali</a:t>
            </a:r>
            <a:r>
              <a:rPr b="1" i="0" lang="en-US" sz="1050" u="none" cap="none" strike="noStrike">
                <a:solidFill>
                  <a:schemeClr val="lt1"/>
                </a:solidFill>
                <a:latin typeface="Arial"/>
                <a:ea typeface="Arial"/>
                <a:cs typeface="Arial"/>
                <a:sym typeface="Arial"/>
              </a:rPr>
              <a:t>, and south</a:t>
            </a:r>
            <a:r>
              <a:rPr b="1" lang="en-US" sz="1050">
                <a:solidFill>
                  <a:schemeClr val="lt1"/>
                </a:solidFill>
              </a:rPr>
              <a:t>ern</a:t>
            </a:r>
            <a:r>
              <a:rPr b="1" i="0" lang="en-US" sz="1050" u="none" cap="none" strike="noStrike">
                <a:solidFill>
                  <a:schemeClr val="lt1"/>
                </a:solidFill>
                <a:latin typeface="Arial"/>
                <a:ea typeface="Arial"/>
                <a:cs typeface="Arial"/>
                <a:sym typeface="Arial"/>
              </a:rPr>
              <a:t> Burkina Faso. </a:t>
            </a:r>
            <a:endParaRPr/>
          </a:p>
        </p:txBody>
      </p:sp>
      <p:pic>
        <p:nvPicPr>
          <p:cNvPr id="113" name="Google Shape;113;p16"/>
          <p:cNvPicPr preferRelativeResize="0"/>
          <p:nvPr/>
        </p:nvPicPr>
        <p:blipFill rotWithShape="1">
          <a:blip r:embed="rId3">
            <a:alphaModFix/>
          </a:blip>
          <a:srcRect b="0" l="0" r="0" t="0"/>
          <a:stretch/>
        </p:blipFill>
        <p:spPr>
          <a:xfrm>
            <a:off x="955371" y="812725"/>
            <a:ext cx="3501427" cy="3501427"/>
          </a:xfrm>
          <a:prstGeom prst="rect">
            <a:avLst/>
          </a:prstGeom>
          <a:noFill/>
          <a:ln>
            <a:noFill/>
          </a:ln>
        </p:spPr>
      </p:pic>
      <p:pic>
        <p:nvPicPr>
          <p:cNvPr id="114" name="Google Shape;114;p16"/>
          <p:cNvPicPr preferRelativeResize="0"/>
          <p:nvPr/>
        </p:nvPicPr>
        <p:blipFill rotWithShape="1">
          <a:blip r:embed="rId4">
            <a:alphaModFix/>
          </a:blip>
          <a:srcRect b="0" l="0" r="0" t="0"/>
          <a:stretch/>
        </p:blipFill>
        <p:spPr>
          <a:xfrm>
            <a:off x="4525536" y="812725"/>
            <a:ext cx="3501427" cy="35014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17"/>
          <p:cNvSpPr txBox="1"/>
          <p:nvPr/>
        </p:nvSpPr>
        <p:spPr>
          <a:xfrm>
            <a:off x="66906" y="4517576"/>
            <a:ext cx="8991600" cy="23781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100" u="none" cap="none" strike="noStrike">
                <a:solidFill>
                  <a:schemeClr val="lt1"/>
                </a:solidFill>
                <a:latin typeface="Arial"/>
                <a:ea typeface="Arial"/>
                <a:cs typeface="Arial"/>
                <a:sym typeface="Arial"/>
              </a:rPr>
              <a:t>Over the past 30 days, in East Africa, above-average rainfall was observed over central, southern, and eastern Ethiopia, much of Somalia, Djibouti, east</a:t>
            </a:r>
            <a:r>
              <a:rPr b="1" lang="en-US" sz="1100">
                <a:solidFill>
                  <a:schemeClr val="lt1"/>
                </a:solidFill>
              </a:rPr>
              <a:t>e</a:t>
            </a:r>
            <a:r>
              <a:rPr b="1" i="0" lang="en-US" sz="1100" u="none" cap="none" strike="noStrike">
                <a:solidFill>
                  <a:schemeClr val="lt1"/>
                </a:solidFill>
                <a:latin typeface="Arial"/>
                <a:ea typeface="Arial"/>
                <a:cs typeface="Arial"/>
                <a:sym typeface="Arial"/>
              </a:rPr>
              <a:t>rn Eritrea, western, northern</a:t>
            </a:r>
            <a:r>
              <a:rPr b="1" lang="en-US" sz="1100">
                <a:solidFill>
                  <a:schemeClr val="lt1"/>
                </a:solidFill>
              </a:rPr>
              <a:t>,</a:t>
            </a:r>
            <a:r>
              <a:rPr b="1" i="0" lang="en-US" sz="1100" u="none" cap="none" strike="noStrike">
                <a:solidFill>
                  <a:schemeClr val="lt1"/>
                </a:solidFill>
                <a:latin typeface="Arial"/>
                <a:ea typeface="Arial"/>
                <a:cs typeface="Arial"/>
                <a:sym typeface="Arial"/>
              </a:rPr>
              <a:t> and central Kenya, western</a:t>
            </a:r>
            <a:r>
              <a:rPr b="1" lang="en-US" sz="1100">
                <a:solidFill>
                  <a:schemeClr val="lt1"/>
                </a:solidFill>
              </a:rPr>
              <a:t> </a:t>
            </a:r>
            <a:r>
              <a:rPr b="1" i="0" lang="en-US" sz="1100" u="none" cap="none" strike="noStrike">
                <a:solidFill>
                  <a:schemeClr val="lt1"/>
                </a:solidFill>
                <a:latin typeface="Arial"/>
                <a:ea typeface="Arial"/>
                <a:cs typeface="Arial"/>
                <a:sym typeface="Arial"/>
              </a:rPr>
              <a:t>and south</a:t>
            </a:r>
            <a:r>
              <a:rPr b="1" lang="en-US" sz="1100">
                <a:solidFill>
                  <a:schemeClr val="lt1"/>
                </a:solidFill>
              </a:rPr>
              <a:t>ern</a:t>
            </a:r>
            <a:r>
              <a:rPr b="1" i="0" lang="en-US" sz="1100" u="none" cap="none" strike="noStrike">
                <a:solidFill>
                  <a:schemeClr val="lt1"/>
                </a:solidFill>
                <a:latin typeface="Arial"/>
                <a:ea typeface="Arial"/>
                <a:cs typeface="Arial"/>
                <a:sym typeface="Arial"/>
              </a:rPr>
              <a:t> Tanzania, Rwanda, Burundi, Uganda, southern</a:t>
            </a:r>
            <a:r>
              <a:rPr b="1" lang="en-US" sz="1100">
                <a:solidFill>
                  <a:schemeClr val="lt1"/>
                </a:solidFill>
              </a:rPr>
              <a:t> </a:t>
            </a:r>
            <a:r>
              <a:rPr b="1" i="0" lang="en-US" sz="1100" u="none" cap="none" strike="noStrike">
                <a:solidFill>
                  <a:schemeClr val="lt1"/>
                </a:solidFill>
                <a:latin typeface="Arial"/>
                <a:ea typeface="Arial"/>
                <a:cs typeface="Arial"/>
                <a:sym typeface="Arial"/>
              </a:rPr>
              <a:t>South Sudan, and pockets of northwestern Sudan. Rainfall was below-average over southeastern Kenya, northeastern Tanzania, pockets of central South </a:t>
            </a:r>
            <a:r>
              <a:rPr b="1" lang="en-US" sz="1100">
                <a:solidFill>
                  <a:schemeClr val="lt1"/>
                </a:solidFill>
              </a:rPr>
              <a:t>Sudan, </a:t>
            </a:r>
            <a:r>
              <a:rPr b="1" i="0" lang="en-US" sz="1100" u="none" cap="none" strike="noStrike">
                <a:solidFill>
                  <a:schemeClr val="lt1"/>
                </a:solidFill>
                <a:latin typeface="Arial"/>
                <a:ea typeface="Arial"/>
                <a:cs typeface="Arial"/>
                <a:sym typeface="Arial"/>
              </a:rPr>
              <a:t>and </a:t>
            </a:r>
            <a:r>
              <a:rPr b="1" lang="en-US" sz="1100">
                <a:solidFill>
                  <a:schemeClr val="lt1"/>
                </a:solidFill>
              </a:rPr>
              <a:t>parts of western</a:t>
            </a:r>
            <a:r>
              <a:rPr b="1" i="0" lang="en-US" sz="1100" u="none" cap="none" strike="noStrike">
                <a:solidFill>
                  <a:schemeClr val="lt1"/>
                </a:solidFill>
                <a:latin typeface="Arial"/>
                <a:ea typeface="Arial"/>
                <a:cs typeface="Arial"/>
                <a:sym typeface="Arial"/>
              </a:rPr>
              <a:t> Ethiopia. In southern Africa, above-average rainfall was observed over northern, central, and poc</a:t>
            </a:r>
            <a:r>
              <a:rPr b="1" lang="en-US" sz="1100">
                <a:solidFill>
                  <a:schemeClr val="lt1"/>
                </a:solidFill>
              </a:rPr>
              <a:t>kets of </a:t>
            </a:r>
            <a:r>
              <a:rPr b="1" i="0" lang="en-US" sz="1100" u="none" cap="none" strike="noStrike">
                <a:solidFill>
                  <a:schemeClr val="lt1"/>
                </a:solidFill>
                <a:latin typeface="Arial"/>
                <a:ea typeface="Arial"/>
                <a:cs typeface="Arial"/>
                <a:sym typeface="Arial"/>
              </a:rPr>
              <a:t>southern Mozambique, Malawi, northern and eastern Zambia, </a:t>
            </a:r>
            <a:r>
              <a:rPr b="1" lang="en-US" sz="1100">
                <a:solidFill>
                  <a:schemeClr val="lt1"/>
                </a:solidFill>
              </a:rPr>
              <a:t>most of northern and western </a:t>
            </a:r>
            <a:r>
              <a:rPr b="1" i="0" lang="en-US" sz="1100" u="none" cap="none" strike="noStrike">
                <a:solidFill>
                  <a:schemeClr val="lt1"/>
                </a:solidFill>
                <a:latin typeface="Arial"/>
                <a:ea typeface="Arial"/>
                <a:cs typeface="Arial"/>
                <a:sym typeface="Arial"/>
              </a:rPr>
              <a:t> Angola, southweste</a:t>
            </a:r>
            <a:r>
              <a:rPr b="1" lang="en-US" sz="1100">
                <a:solidFill>
                  <a:schemeClr val="lt1"/>
                </a:solidFill>
              </a:rPr>
              <a:t>rn and southeastern</a:t>
            </a:r>
            <a:r>
              <a:rPr b="1" i="0" lang="en-US" sz="1100" u="none" cap="none" strike="noStrike">
                <a:solidFill>
                  <a:schemeClr val="lt1"/>
                </a:solidFill>
                <a:latin typeface="Arial"/>
                <a:ea typeface="Arial"/>
                <a:cs typeface="Arial"/>
                <a:sym typeface="Arial"/>
              </a:rPr>
              <a:t> South Africa,</a:t>
            </a:r>
            <a:r>
              <a:rPr b="1" lang="en-US" sz="1100">
                <a:solidFill>
                  <a:schemeClr val="lt1"/>
                </a:solidFill>
              </a:rPr>
              <a:t> </a:t>
            </a:r>
            <a:r>
              <a:rPr b="1" i="0" lang="en-US" sz="1100" u="none" cap="none" strike="noStrike">
                <a:solidFill>
                  <a:schemeClr val="lt1"/>
                </a:solidFill>
                <a:latin typeface="Arial"/>
                <a:ea typeface="Arial"/>
                <a:cs typeface="Arial"/>
                <a:sym typeface="Arial"/>
              </a:rPr>
              <a:t>Lesotho, and most of central and </a:t>
            </a:r>
            <a:r>
              <a:rPr b="1" lang="en-US" sz="1100">
                <a:solidFill>
                  <a:schemeClr val="lt1"/>
                </a:solidFill>
              </a:rPr>
              <a:t>northern</a:t>
            </a:r>
            <a:r>
              <a:rPr b="1" i="0" lang="en-US" sz="1100" u="none" cap="none" strike="noStrike">
                <a:solidFill>
                  <a:schemeClr val="lt1"/>
                </a:solidFill>
                <a:latin typeface="Arial"/>
                <a:ea typeface="Arial"/>
                <a:cs typeface="Arial"/>
                <a:sym typeface="Arial"/>
              </a:rPr>
              <a:t> Madagascar. Below-average rainfall was observed over much of Namibia, southern Angola, southern Zambia, </a:t>
            </a:r>
            <a:r>
              <a:rPr b="1" lang="en-US" sz="1100">
                <a:solidFill>
                  <a:schemeClr val="lt1"/>
                </a:solidFill>
              </a:rPr>
              <a:t>most</a:t>
            </a:r>
            <a:r>
              <a:rPr b="1" i="0" lang="en-US" sz="1100" u="none" cap="none" strike="noStrike">
                <a:solidFill>
                  <a:schemeClr val="lt1"/>
                </a:solidFill>
                <a:latin typeface="Arial"/>
                <a:ea typeface="Arial"/>
                <a:cs typeface="Arial"/>
                <a:sym typeface="Arial"/>
              </a:rPr>
              <a:t> of Zimbabwe and Botswana, northern and eastern South Africa, no</a:t>
            </a:r>
            <a:r>
              <a:rPr b="1" lang="en-US" sz="1100">
                <a:solidFill>
                  <a:schemeClr val="lt1"/>
                </a:solidFill>
              </a:rPr>
              <a:t>rthern and southern </a:t>
            </a:r>
            <a:r>
              <a:rPr b="1" i="0" lang="en-US" sz="1100" u="none" cap="none" strike="noStrike">
                <a:solidFill>
                  <a:schemeClr val="lt1"/>
                </a:solidFill>
                <a:latin typeface="Arial"/>
                <a:ea typeface="Arial"/>
                <a:cs typeface="Arial"/>
                <a:sym typeface="Arial"/>
              </a:rPr>
              <a:t>Eswatini, western Comoros, and </a:t>
            </a:r>
            <a:r>
              <a:rPr b="1" lang="en-US" sz="1100">
                <a:solidFill>
                  <a:schemeClr val="lt1"/>
                </a:solidFill>
              </a:rPr>
              <a:t>parts of</a:t>
            </a:r>
            <a:r>
              <a:rPr b="1" i="0" lang="en-US" sz="1100" u="none" cap="none" strike="noStrike">
                <a:solidFill>
                  <a:schemeClr val="lt1"/>
                </a:solidFill>
                <a:latin typeface="Arial"/>
                <a:ea typeface="Arial"/>
                <a:cs typeface="Arial"/>
                <a:sym typeface="Arial"/>
              </a:rPr>
              <a:t> </a:t>
            </a:r>
            <a:r>
              <a:rPr b="1" lang="en-US" sz="1100">
                <a:solidFill>
                  <a:schemeClr val="lt1"/>
                </a:solidFill>
              </a:rPr>
              <a:t>southern and </a:t>
            </a:r>
            <a:r>
              <a:rPr b="1" i="0" lang="en-US" sz="1100" u="none" cap="none" strike="noStrike">
                <a:solidFill>
                  <a:schemeClr val="lt1"/>
                </a:solidFill>
                <a:latin typeface="Arial"/>
                <a:ea typeface="Arial"/>
                <a:cs typeface="Arial"/>
                <a:sym typeface="Arial"/>
              </a:rPr>
              <a:t>northwestern Madagascar. In Central Africa, rainfall was above-average over </a:t>
            </a:r>
            <a:r>
              <a:rPr b="1" lang="en-US" sz="1100">
                <a:solidFill>
                  <a:schemeClr val="lt1"/>
                </a:solidFill>
              </a:rPr>
              <a:t>most</a:t>
            </a:r>
            <a:r>
              <a:rPr b="1" i="0" lang="en-US" sz="1100" u="none" cap="none" strike="noStrike">
                <a:solidFill>
                  <a:schemeClr val="lt1"/>
                </a:solidFill>
                <a:latin typeface="Arial"/>
                <a:ea typeface="Arial"/>
                <a:cs typeface="Arial"/>
                <a:sym typeface="Arial"/>
              </a:rPr>
              <a:t> of Congo, </a:t>
            </a:r>
            <a:r>
              <a:rPr b="1" lang="en-US" sz="1100">
                <a:solidFill>
                  <a:schemeClr val="lt1"/>
                </a:solidFill>
              </a:rPr>
              <a:t>northern, southern, and </a:t>
            </a:r>
            <a:r>
              <a:rPr b="1" i="0" lang="en-US" sz="1100" u="none" cap="none" strike="noStrike">
                <a:solidFill>
                  <a:schemeClr val="lt1"/>
                </a:solidFill>
                <a:latin typeface="Arial"/>
                <a:ea typeface="Arial"/>
                <a:cs typeface="Arial"/>
                <a:sym typeface="Arial"/>
              </a:rPr>
              <a:t>western Cameroon, southern Chad, southern Gabon, northern parts of central, n</a:t>
            </a:r>
            <a:r>
              <a:rPr b="1" lang="en-US" sz="1100">
                <a:solidFill>
                  <a:schemeClr val="lt1"/>
                </a:solidFill>
              </a:rPr>
              <a:t>orthern, and southern</a:t>
            </a:r>
            <a:r>
              <a:rPr b="1" i="0" lang="en-US" sz="1100" u="none" cap="none" strike="noStrike">
                <a:solidFill>
                  <a:schemeClr val="lt1"/>
                </a:solidFill>
                <a:latin typeface="Arial"/>
                <a:ea typeface="Arial"/>
                <a:cs typeface="Arial"/>
                <a:sym typeface="Arial"/>
              </a:rPr>
              <a:t> CAR, and northern, southern, western, and eastern DRC. Rainfall was below-average over</a:t>
            </a:r>
            <a:r>
              <a:rPr b="1" lang="en-US" sz="1100">
                <a:solidFill>
                  <a:schemeClr val="lt1"/>
                </a:solidFill>
              </a:rPr>
              <a:t> parts of </a:t>
            </a:r>
            <a:r>
              <a:rPr b="1" i="0" lang="en-US" sz="1100" u="none" cap="none" strike="noStrike">
                <a:solidFill>
                  <a:schemeClr val="lt1"/>
                </a:solidFill>
                <a:latin typeface="Arial"/>
                <a:ea typeface="Arial"/>
                <a:cs typeface="Arial"/>
                <a:sym typeface="Arial"/>
              </a:rPr>
              <a:t>centra</a:t>
            </a:r>
            <a:r>
              <a:rPr b="1" lang="en-US" sz="1100">
                <a:solidFill>
                  <a:schemeClr val="lt1"/>
                </a:solidFill>
              </a:rPr>
              <a:t>l </a:t>
            </a:r>
            <a:r>
              <a:rPr b="1" i="0" lang="en-US" sz="1100" u="none" cap="none" strike="noStrike">
                <a:solidFill>
                  <a:schemeClr val="lt1"/>
                </a:solidFill>
                <a:latin typeface="Arial"/>
                <a:ea typeface="Arial"/>
                <a:cs typeface="Arial"/>
                <a:sym typeface="Arial"/>
              </a:rPr>
              <a:t>DRC, </a:t>
            </a:r>
            <a:r>
              <a:rPr b="1" lang="en-US" sz="1100">
                <a:solidFill>
                  <a:schemeClr val="lt1"/>
                </a:solidFill>
              </a:rPr>
              <a:t>western</a:t>
            </a:r>
            <a:r>
              <a:rPr b="1" i="0" lang="en-US" sz="1100" u="none" cap="none" strike="noStrike">
                <a:solidFill>
                  <a:schemeClr val="lt1"/>
                </a:solidFill>
                <a:latin typeface="Arial"/>
                <a:ea typeface="Arial"/>
                <a:cs typeface="Arial"/>
                <a:sym typeface="Arial"/>
              </a:rPr>
              <a:t> Equatorial Guinea, western</a:t>
            </a:r>
            <a:r>
              <a:rPr b="1" lang="en-US" sz="1100">
                <a:solidFill>
                  <a:schemeClr val="lt1"/>
                </a:solidFill>
              </a:rPr>
              <a:t> and </a:t>
            </a:r>
            <a:r>
              <a:rPr b="1" i="0" lang="en-US" sz="1100" u="none" cap="none" strike="noStrike">
                <a:solidFill>
                  <a:schemeClr val="lt1"/>
                </a:solidFill>
                <a:latin typeface="Arial"/>
                <a:ea typeface="Arial"/>
                <a:cs typeface="Arial"/>
                <a:sym typeface="Arial"/>
              </a:rPr>
              <a:t>central</a:t>
            </a:r>
            <a:r>
              <a:rPr b="1" lang="en-US" sz="1100">
                <a:solidFill>
                  <a:schemeClr val="lt1"/>
                </a:solidFill>
              </a:rPr>
              <a:t> </a:t>
            </a:r>
            <a:r>
              <a:rPr b="1" i="0" lang="en-US" sz="1100" u="none" cap="none" strike="noStrike">
                <a:solidFill>
                  <a:schemeClr val="lt1"/>
                </a:solidFill>
                <a:latin typeface="Arial"/>
                <a:ea typeface="Arial"/>
                <a:cs typeface="Arial"/>
                <a:sym typeface="Arial"/>
              </a:rPr>
              <a:t>Gabon, </a:t>
            </a:r>
            <a:r>
              <a:rPr b="1" lang="en-US" sz="1100">
                <a:solidFill>
                  <a:schemeClr val="lt1"/>
                </a:solidFill>
              </a:rPr>
              <a:t>parts of central</a:t>
            </a:r>
            <a:r>
              <a:rPr b="1" i="0" lang="en-US" sz="1100" u="none" cap="none" strike="noStrike">
                <a:solidFill>
                  <a:schemeClr val="lt1"/>
                </a:solidFill>
                <a:latin typeface="Arial"/>
                <a:ea typeface="Arial"/>
                <a:cs typeface="Arial"/>
                <a:sym typeface="Arial"/>
              </a:rPr>
              <a:t> Cameroon, and </a:t>
            </a:r>
            <a:r>
              <a:rPr b="1" lang="en-US" sz="1100">
                <a:solidFill>
                  <a:schemeClr val="lt1"/>
                </a:solidFill>
              </a:rPr>
              <a:t>eastern</a:t>
            </a:r>
            <a:r>
              <a:rPr b="1" i="0" lang="en-US" sz="1100" u="none" cap="none" strike="noStrike">
                <a:solidFill>
                  <a:schemeClr val="lt1"/>
                </a:solidFill>
                <a:latin typeface="Arial"/>
                <a:ea typeface="Arial"/>
                <a:cs typeface="Arial"/>
                <a:sym typeface="Arial"/>
              </a:rPr>
              <a:t> CAR. In West Africa, rainfall was above-average over pockets of southeastern Guine</a:t>
            </a:r>
            <a:r>
              <a:rPr b="1" lang="en-US" sz="1100">
                <a:solidFill>
                  <a:schemeClr val="lt1"/>
                </a:solidFill>
              </a:rPr>
              <a:t>a, north-central </a:t>
            </a:r>
            <a:r>
              <a:rPr b="1" i="0" lang="en-US" sz="1100" u="none" cap="none" strike="noStrike">
                <a:solidFill>
                  <a:schemeClr val="lt1"/>
                </a:solidFill>
                <a:latin typeface="Arial"/>
                <a:ea typeface="Arial"/>
                <a:cs typeface="Arial"/>
                <a:sym typeface="Arial"/>
              </a:rPr>
              <a:t>Liberia, </a:t>
            </a:r>
            <a:r>
              <a:rPr b="1" lang="en-US" sz="1100">
                <a:solidFill>
                  <a:schemeClr val="lt1"/>
                </a:solidFill>
              </a:rPr>
              <a:t>northern, central, and southeastern </a:t>
            </a:r>
            <a:r>
              <a:rPr b="1" i="0" lang="en-US" sz="1100" u="none" cap="none" strike="noStrike">
                <a:solidFill>
                  <a:schemeClr val="lt1"/>
                </a:solidFill>
                <a:latin typeface="Arial"/>
                <a:ea typeface="Arial"/>
                <a:cs typeface="Arial"/>
                <a:sym typeface="Arial"/>
              </a:rPr>
              <a:t>Cote d’Ivoire, central and </a:t>
            </a:r>
            <a:r>
              <a:rPr b="1" lang="en-US" sz="1100">
                <a:solidFill>
                  <a:schemeClr val="lt1"/>
                </a:solidFill>
              </a:rPr>
              <a:t>southern</a:t>
            </a:r>
            <a:r>
              <a:rPr b="1" i="0" lang="en-US" sz="1100" u="none" cap="none" strike="noStrike">
                <a:solidFill>
                  <a:schemeClr val="lt1"/>
                </a:solidFill>
                <a:latin typeface="Arial"/>
                <a:ea typeface="Arial"/>
                <a:cs typeface="Arial"/>
                <a:sym typeface="Arial"/>
              </a:rPr>
              <a:t> Ghana, Togo</a:t>
            </a:r>
            <a:r>
              <a:rPr b="1" lang="en-US" sz="1100">
                <a:solidFill>
                  <a:schemeClr val="lt1"/>
                </a:solidFill>
              </a:rPr>
              <a:t>, central and southern </a:t>
            </a:r>
            <a:r>
              <a:rPr b="1" i="0" lang="en-US" sz="1100" u="none" cap="none" strike="noStrike">
                <a:solidFill>
                  <a:schemeClr val="lt1"/>
                </a:solidFill>
                <a:latin typeface="Arial"/>
                <a:ea typeface="Arial"/>
                <a:cs typeface="Arial"/>
                <a:sym typeface="Arial"/>
              </a:rPr>
              <a:t>Benin, southern and </a:t>
            </a:r>
            <a:r>
              <a:rPr b="1" lang="en-US" sz="1100">
                <a:solidFill>
                  <a:schemeClr val="lt1"/>
                </a:solidFill>
              </a:rPr>
              <a:t>eastern</a:t>
            </a:r>
            <a:r>
              <a:rPr b="1" i="0" lang="en-US" sz="1100" u="none" cap="none" strike="noStrike">
                <a:solidFill>
                  <a:schemeClr val="lt1"/>
                </a:solidFill>
                <a:latin typeface="Arial"/>
                <a:ea typeface="Arial"/>
                <a:cs typeface="Arial"/>
                <a:sym typeface="Arial"/>
              </a:rPr>
              <a:t> Nigeria, southwestern Mali, and western Burkina Faso. Rainfall was below-average </a:t>
            </a:r>
            <a:r>
              <a:rPr b="1" lang="en-US" sz="1100">
                <a:solidFill>
                  <a:schemeClr val="lt1"/>
                </a:solidFill>
              </a:rPr>
              <a:t>in southeastern </a:t>
            </a:r>
            <a:r>
              <a:rPr b="1" i="0" lang="en-US" sz="1100" u="none" cap="none" strike="noStrike">
                <a:solidFill>
                  <a:schemeClr val="lt1"/>
                </a:solidFill>
                <a:latin typeface="Arial"/>
                <a:ea typeface="Arial"/>
                <a:cs typeface="Arial"/>
                <a:sym typeface="Arial"/>
              </a:rPr>
              <a:t>Liberia, </a:t>
            </a:r>
            <a:r>
              <a:rPr b="1" lang="en-US" sz="1100">
                <a:solidFill>
                  <a:schemeClr val="lt1"/>
                </a:solidFill>
              </a:rPr>
              <a:t>parts of west-central</a:t>
            </a:r>
            <a:r>
              <a:rPr b="1" i="0" lang="en-US" sz="1100" u="none" cap="none" strike="noStrike">
                <a:solidFill>
                  <a:schemeClr val="lt1"/>
                </a:solidFill>
                <a:latin typeface="Arial"/>
                <a:ea typeface="Arial"/>
                <a:cs typeface="Arial"/>
                <a:sym typeface="Arial"/>
              </a:rPr>
              <a:t> Ghana, and </a:t>
            </a:r>
            <a:r>
              <a:rPr b="1" lang="en-US" sz="1100">
                <a:solidFill>
                  <a:schemeClr val="lt1"/>
                </a:solidFill>
              </a:rPr>
              <a:t>northern</a:t>
            </a:r>
            <a:r>
              <a:rPr b="1" i="0" lang="en-US" sz="1100" u="none" cap="none" strike="noStrike">
                <a:solidFill>
                  <a:schemeClr val="lt1"/>
                </a:solidFill>
                <a:latin typeface="Arial"/>
                <a:ea typeface="Arial"/>
                <a:cs typeface="Arial"/>
                <a:sym typeface="Arial"/>
              </a:rPr>
              <a:t> Benin.</a:t>
            </a:r>
            <a:endParaRPr b="1" i="0" sz="1100" u="none" cap="none" strike="noStrike">
              <a:solidFill>
                <a:schemeClr val="lt1"/>
              </a:solidFill>
              <a:latin typeface="Arial"/>
              <a:ea typeface="Arial"/>
              <a:cs typeface="Arial"/>
              <a:sym typeface="Arial"/>
            </a:endParaRPr>
          </a:p>
        </p:txBody>
      </p:sp>
      <p:pic>
        <p:nvPicPr>
          <p:cNvPr id="122" name="Google Shape;122;p17"/>
          <p:cNvPicPr preferRelativeResize="0"/>
          <p:nvPr/>
        </p:nvPicPr>
        <p:blipFill rotWithShape="1">
          <a:blip r:embed="rId3">
            <a:alphaModFix/>
          </a:blip>
          <a:srcRect b="0" l="0" r="0" t="0"/>
          <a:stretch/>
        </p:blipFill>
        <p:spPr>
          <a:xfrm>
            <a:off x="699380" y="838200"/>
            <a:ext cx="3640309" cy="3640309"/>
          </a:xfrm>
          <a:prstGeom prst="rect">
            <a:avLst/>
          </a:prstGeom>
          <a:noFill/>
          <a:ln>
            <a:noFill/>
          </a:ln>
        </p:spPr>
      </p:pic>
      <p:pic>
        <p:nvPicPr>
          <p:cNvPr id="123" name="Google Shape;123;p17"/>
          <p:cNvPicPr preferRelativeResize="0"/>
          <p:nvPr/>
        </p:nvPicPr>
        <p:blipFill rotWithShape="1">
          <a:blip r:embed="rId4">
            <a:alphaModFix/>
          </a:blip>
          <a:srcRect b="0" l="0" r="0" t="0"/>
          <a:stretch/>
        </p:blipFill>
        <p:spPr>
          <a:xfrm>
            <a:off x="4456568" y="838199"/>
            <a:ext cx="3640309" cy="36403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683799" y="121730"/>
            <a:ext cx="7696200" cy="7540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18"/>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18"/>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18"/>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18"/>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18"/>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18"/>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18"/>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18"/>
          <p:cNvSpPr txBox="1"/>
          <p:nvPr/>
        </p:nvSpPr>
        <p:spPr>
          <a:xfrm>
            <a:off x="79248" y="4642606"/>
            <a:ext cx="8991600" cy="2247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1000">
                <a:solidFill>
                  <a:schemeClr val="lt1"/>
                </a:solidFill>
              </a:rPr>
              <a:t>During the past 7 days, in East Africa, rainfall was above-average over southwestern, central, and eastern Ethiopia, parts of southwestern and northwestern Somalia, Djibouti, eastern Eritrea, southern Uganda, Rwanda, Burundi, parts of western and central Kenya, and western, northern, and southern Tanzania.  Below-average rainfall was observed across southeastern Kenya, parts of southern South Sudan, northern Uganda, south-central Ethiopia, parts of east-central Tanzania, and some areas of southern Somalia. In Central Africa, rainfall was above-average over parts of southeastern CAR, southern and central Cameroon, northern Congo, most of northern, eastern, and southern DRC, and most of Gabon. Below-average rainfall was observed over parts of northeastern and west-central DRC, northern and eastern CAR, western Equatorial Guinea, southern Congo, and pockets of western Cameroon. In West Africa, above-average rainfall was observed over southeastern Cote d’Ivoire, northern and southern Ghana, southeastern Guinea, southern Togo, southern Benin, southwestern and south-central Nigeria, southwestern Mali, most of Liberia, and western Burkina Faso. Below average rainfall was observed over southwestern and central Cote d’Ivoire, central Ghana, parts of northern Benin, and southeastern Nigeria. In southern Africa, rainfall was above-average over pockets of northern Mozambique, northern Malawi, northern Zambia, western and northern Angola, parts of east-central Namibia, pockets of southeastern and north-central South Africa, Lesotho, and most of Madagascar. In contrast, rainfall was below-average over central and southern and eastern Mozambique, central and southern Zimbabwe, northeastern and northwestern South Africa, southeastern Angola, southwestern Zambia, northern and eastern Botswana, central and northern Namibia, and coastal northeastern Madagascar. </a:t>
            </a:r>
            <a:endParaRPr sz="1200"/>
          </a:p>
        </p:txBody>
      </p:sp>
      <p:pic>
        <p:nvPicPr>
          <p:cNvPr id="138" name="Google Shape;138;p18"/>
          <p:cNvPicPr preferRelativeResize="0"/>
          <p:nvPr/>
        </p:nvPicPr>
        <p:blipFill rotWithShape="1">
          <a:blip r:embed="rId3">
            <a:alphaModFix/>
          </a:blip>
          <a:srcRect b="0" l="0" r="0" t="0"/>
          <a:stretch/>
        </p:blipFill>
        <p:spPr>
          <a:xfrm>
            <a:off x="536418" y="908404"/>
            <a:ext cx="3673444" cy="3673444"/>
          </a:xfrm>
          <a:prstGeom prst="rect">
            <a:avLst/>
          </a:prstGeom>
          <a:noFill/>
          <a:ln>
            <a:noFill/>
          </a:ln>
        </p:spPr>
      </p:pic>
      <p:pic>
        <p:nvPicPr>
          <p:cNvPr id="139" name="Google Shape;139;p18"/>
          <p:cNvPicPr preferRelativeResize="0"/>
          <p:nvPr/>
        </p:nvPicPr>
        <p:blipFill rotWithShape="1">
          <a:blip r:embed="rId4">
            <a:alphaModFix/>
          </a:blip>
          <a:srcRect b="0" l="0" r="0" t="0"/>
          <a:stretch/>
        </p:blipFill>
        <p:spPr>
          <a:xfrm>
            <a:off x="4362261" y="908404"/>
            <a:ext cx="3691549" cy="3691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83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At 850-hPa level (left panel),</a:t>
            </a:r>
            <a:r>
              <a:rPr b="1" lang="en-US" sz="1200">
                <a:solidFill>
                  <a:schemeClr val="lt1"/>
                </a:solidFill>
              </a:rPr>
              <a:t> </a:t>
            </a:r>
            <a:r>
              <a:rPr b="1" i="0" lang="en-US" sz="1200" u="none" cap="none" strike="noStrike">
                <a:solidFill>
                  <a:schemeClr val="lt1"/>
                </a:solidFill>
                <a:latin typeface="Arial"/>
                <a:ea typeface="Arial"/>
                <a:cs typeface="Arial"/>
                <a:sym typeface="Arial"/>
              </a:rPr>
              <a:t>conflue</a:t>
            </a:r>
            <a:r>
              <a:rPr b="1" lang="en-US" sz="1200">
                <a:solidFill>
                  <a:schemeClr val="lt1"/>
                </a:solidFill>
              </a:rPr>
              <a:t>nce/convergence </a:t>
            </a:r>
            <a:r>
              <a:rPr b="1" i="0" lang="en-US" sz="1200" u="none" cap="none" strike="noStrike">
                <a:solidFill>
                  <a:schemeClr val="lt1"/>
                </a:solidFill>
                <a:latin typeface="Arial"/>
                <a:ea typeface="Arial"/>
                <a:cs typeface="Arial"/>
                <a:sym typeface="Arial"/>
              </a:rPr>
              <a:t>was observed </a:t>
            </a:r>
            <a:r>
              <a:rPr b="1" lang="en-US" sz="1200">
                <a:solidFill>
                  <a:schemeClr val="lt1"/>
                </a:solidFill>
              </a:rPr>
              <a:t>from northern/eastern DRC to southern Tanzania, contributing to above normal rainfall</a:t>
            </a:r>
            <a:r>
              <a:rPr b="1" i="0" lang="en-US" sz="1200" u="none" cap="none" strike="noStrike">
                <a:solidFill>
                  <a:schemeClr val="lt1"/>
                </a:solidFill>
                <a:latin typeface="Arial"/>
                <a:ea typeface="Arial"/>
                <a:cs typeface="Arial"/>
                <a:sym typeface="Arial"/>
              </a:rPr>
              <a:t>. Anomalous low-level convergence across northern </a:t>
            </a:r>
            <a:r>
              <a:rPr b="1" lang="en-US" sz="1200">
                <a:solidFill>
                  <a:schemeClr val="lt1"/>
                </a:solidFill>
              </a:rPr>
              <a:t>Ethiopia</a:t>
            </a:r>
            <a:r>
              <a:rPr b="1" i="0" lang="en-US" sz="1200" u="none" cap="none" strike="noStrike">
                <a:solidFill>
                  <a:schemeClr val="lt1"/>
                </a:solidFill>
                <a:latin typeface="Arial"/>
                <a:ea typeface="Arial"/>
                <a:cs typeface="Arial"/>
                <a:sym typeface="Arial"/>
              </a:rPr>
              <a:t> and s</a:t>
            </a:r>
            <a:r>
              <a:rPr b="1" lang="en-US" sz="1200">
                <a:solidFill>
                  <a:schemeClr val="lt1"/>
                </a:solidFill>
              </a:rPr>
              <a:t>outhern Nigeria </a:t>
            </a:r>
            <a:r>
              <a:rPr b="1" i="0" lang="en-US" sz="1200" u="none" cap="none" strike="noStrike">
                <a:solidFill>
                  <a:schemeClr val="lt1"/>
                </a:solidFill>
                <a:latin typeface="Arial"/>
                <a:ea typeface="Arial"/>
                <a:cs typeface="Arial"/>
                <a:sym typeface="Arial"/>
              </a:rPr>
              <a:t>may have contributed to the observed above-average rainfall across </a:t>
            </a:r>
            <a:r>
              <a:rPr b="1" lang="en-US" sz="1200">
                <a:solidFill>
                  <a:schemeClr val="lt1"/>
                </a:solidFill>
              </a:rPr>
              <a:t>the region. Upper-level divergence was present at 200-hPa (right panel) across southern Nigeria and northern/eastern DRC  as well.</a:t>
            </a:r>
            <a:r>
              <a:rPr b="1" i="0" lang="en-US" sz="1200" u="none" cap="none" strike="noStrike">
                <a:solidFill>
                  <a:schemeClr val="lt1"/>
                </a:solidFill>
                <a:latin typeface="Arial"/>
                <a:ea typeface="Arial"/>
                <a:cs typeface="Arial"/>
                <a:sym typeface="Arial"/>
              </a:rPr>
              <a:t> </a:t>
            </a:r>
            <a:endParaRPr/>
          </a:p>
        </p:txBody>
      </p:sp>
      <p:pic>
        <p:nvPicPr>
          <p:cNvPr id="147" name="Google Shape;147;p19"/>
          <p:cNvPicPr preferRelativeResize="0"/>
          <p:nvPr/>
        </p:nvPicPr>
        <p:blipFill rotWithShape="1">
          <a:blip r:embed="rId3">
            <a:alphaModFix/>
          </a:blip>
          <a:srcRect b="0" l="0" r="0" t="0"/>
          <a:stretch/>
        </p:blipFill>
        <p:spPr>
          <a:xfrm>
            <a:off x="557161" y="1607428"/>
            <a:ext cx="3846908" cy="3846908"/>
          </a:xfrm>
          <a:prstGeom prst="rect">
            <a:avLst/>
          </a:prstGeom>
          <a:noFill/>
          <a:ln>
            <a:noFill/>
          </a:ln>
        </p:spPr>
      </p:pic>
      <p:pic>
        <p:nvPicPr>
          <p:cNvPr id="148" name="Google Shape;148;p19"/>
          <p:cNvPicPr preferRelativeResize="0"/>
          <p:nvPr/>
        </p:nvPicPr>
        <p:blipFill rotWithShape="1">
          <a:blip r:embed="rId4">
            <a:alphaModFix/>
          </a:blip>
          <a:srcRect b="0" l="0" r="0" t="0"/>
          <a:stretch/>
        </p:blipFill>
        <p:spPr>
          <a:xfrm>
            <a:off x="4592372" y="1617932"/>
            <a:ext cx="3836404" cy="3836404"/>
          </a:xfrm>
          <a:prstGeom prst="rect">
            <a:avLst/>
          </a:prstGeom>
          <a:noFill/>
          <a:ln>
            <a:noFill/>
          </a:ln>
        </p:spPr>
      </p:pic>
      <p:sp>
        <p:nvSpPr>
          <p:cNvPr id="149" name="Google Shape;149;p19"/>
          <p:cNvSpPr/>
          <p:nvPr/>
        </p:nvSpPr>
        <p:spPr>
          <a:xfrm rot="-798095">
            <a:off x="3070940" y="2998793"/>
            <a:ext cx="805818" cy="284518"/>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9"/>
          <p:cNvSpPr/>
          <p:nvPr/>
        </p:nvSpPr>
        <p:spPr>
          <a:xfrm rot="1249267">
            <a:off x="2575659" y="3477628"/>
            <a:ext cx="986632" cy="559838"/>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9"/>
          <p:cNvSpPr/>
          <p:nvPr/>
        </p:nvSpPr>
        <p:spPr>
          <a:xfrm rot="1347416">
            <a:off x="6591960" y="3429022"/>
            <a:ext cx="706041" cy="522971"/>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9"/>
          <p:cNvSpPr/>
          <p:nvPr/>
        </p:nvSpPr>
        <p:spPr>
          <a:xfrm rot="-798095">
            <a:off x="1546940" y="3151193"/>
            <a:ext cx="805818" cy="284518"/>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9"/>
          <p:cNvSpPr/>
          <p:nvPr/>
        </p:nvSpPr>
        <p:spPr>
          <a:xfrm rot="-798095">
            <a:off x="5623640" y="3151193"/>
            <a:ext cx="805818" cy="284518"/>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9" name="Google Shape;159;p20"/>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60" name="Google Shape;160;p20"/>
          <p:cNvPicPr preferRelativeResize="0"/>
          <p:nvPr/>
        </p:nvPicPr>
        <p:blipFill rotWithShape="1">
          <a:blip r:embed="rId3">
            <a:alphaModFix/>
          </a:blip>
          <a:srcRect b="0" l="0" r="0" t="0"/>
          <a:stretch/>
        </p:blipFill>
        <p:spPr>
          <a:xfrm>
            <a:off x="1544249" y="664149"/>
            <a:ext cx="2743199" cy="2628900"/>
          </a:xfrm>
          <a:prstGeom prst="rect">
            <a:avLst/>
          </a:prstGeom>
          <a:noFill/>
          <a:ln cap="flat" cmpd="sng" w="38100">
            <a:solidFill>
              <a:srgbClr val="FFFF00"/>
            </a:solidFill>
            <a:prstDash val="solid"/>
            <a:miter lim="800000"/>
            <a:headEnd len="sm" w="sm" type="none"/>
            <a:tailEnd len="sm" w="sm" type="none"/>
          </a:ln>
        </p:spPr>
      </p:pic>
      <p:cxnSp>
        <p:nvCxnSpPr>
          <p:cNvPr id="161" name="Google Shape;161;p20"/>
          <p:cNvCxnSpPr/>
          <p:nvPr/>
        </p:nvCxnSpPr>
        <p:spPr>
          <a:xfrm flipH="1" rot="10800000">
            <a:off x="2382449" y="2214095"/>
            <a:ext cx="1409100" cy="1413900"/>
          </a:xfrm>
          <a:prstGeom prst="straightConnector1">
            <a:avLst/>
          </a:prstGeom>
          <a:noFill/>
          <a:ln cap="flat" cmpd="sng" w="50800">
            <a:solidFill>
              <a:srgbClr val="FF0000"/>
            </a:solidFill>
            <a:prstDash val="solid"/>
            <a:round/>
            <a:headEnd len="sm" w="sm" type="none"/>
            <a:tailEnd len="med" w="med" type="triangle"/>
          </a:ln>
        </p:spPr>
      </p:cxnSp>
      <p:cxnSp>
        <p:nvCxnSpPr>
          <p:cNvPr id="162" name="Google Shape;162;p20"/>
          <p:cNvCxnSpPr/>
          <p:nvPr/>
        </p:nvCxnSpPr>
        <p:spPr>
          <a:xfrm rot="10800000">
            <a:off x="3892989" y="1698171"/>
            <a:ext cx="1354752" cy="420093"/>
          </a:xfrm>
          <a:prstGeom prst="straightConnector1">
            <a:avLst/>
          </a:prstGeom>
          <a:noFill/>
          <a:ln cap="flat" cmpd="sng" w="50800">
            <a:solidFill>
              <a:srgbClr val="FF0000"/>
            </a:solidFill>
            <a:prstDash val="solid"/>
            <a:round/>
            <a:headEnd len="sm" w="sm" type="none"/>
            <a:tailEnd len="med" w="med" type="triangle"/>
          </a:ln>
        </p:spPr>
      </p:cxnSp>
      <p:sp>
        <p:nvSpPr>
          <p:cNvPr id="163" name="Google Shape;163;p20"/>
          <p:cNvSpPr txBox="1"/>
          <p:nvPr/>
        </p:nvSpPr>
        <p:spPr>
          <a:xfrm>
            <a:off x="85725" y="6073775"/>
            <a:ext cx="8925000" cy="591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200" u="none" cap="none" strike="noStrike">
                <a:solidFill>
                  <a:schemeClr val="lt1"/>
                </a:solidFill>
                <a:latin typeface="Arial"/>
                <a:ea typeface="Arial"/>
                <a:cs typeface="Arial"/>
                <a:sym typeface="Arial"/>
              </a:rPr>
              <a:t>Daily evolution of rainfall over the last 90 days at selected locations shows worsening moisture deficits over parts of northeastern </a:t>
            </a:r>
            <a:r>
              <a:rPr b="1" lang="en-US" sz="1200">
                <a:solidFill>
                  <a:schemeClr val="lt1"/>
                </a:solidFill>
              </a:rPr>
              <a:t>Tanzania</a:t>
            </a:r>
            <a:r>
              <a:rPr b="1" i="0" lang="en-US" sz="1200" u="none" cap="none" strike="noStrike">
                <a:solidFill>
                  <a:schemeClr val="lt1"/>
                </a:solidFill>
                <a:latin typeface="Arial"/>
                <a:ea typeface="Arial"/>
                <a:cs typeface="Arial"/>
                <a:sym typeface="Arial"/>
              </a:rPr>
              <a:t> (bottom left) and central Zimbabwe (bottom right). Moderate to locally heavy rainfall also resulted in increasing moisture surpluses over parts of eastern and northeastern Ethiopia (top right).</a:t>
            </a:r>
            <a:endParaRPr b="1" i="0" sz="1200" u="none" cap="none" strike="noStrike">
              <a:solidFill>
                <a:schemeClr val="lt1"/>
              </a:solidFill>
              <a:latin typeface="Arial"/>
              <a:ea typeface="Arial"/>
              <a:cs typeface="Arial"/>
              <a:sym typeface="Arial"/>
            </a:endParaRPr>
          </a:p>
        </p:txBody>
      </p:sp>
      <p:cxnSp>
        <p:nvCxnSpPr>
          <p:cNvPr id="164" name="Google Shape;164;p20"/>
          <p:cNvCxnSpPr/>
          <p:nvPr/>
        </p:nvCxnSpPr>
        <p:spPr>
          <a:xfrm rot="10800000">
            <a:off x="3440467" y="2668555"/>
            <a:ext cx="1807274" cy="1025695"/>
          </a:xfrm>
          <a:prstGeom prst="straightConnector1">
            <a:avLst/>
          </a:prstGeom>
          <a:noFill/>
          <a:ln cap="flat" cmpd="sng" w="50800">
            <a:solidFill>
              <a:srgbClr val="FF0000"/>
            </a:solidFill>
            <a:prstDash val="solid"/>
            <a:round/>
            <a:headEnd len="sm" w="sm" type="none"/>
            <a:tailEnd len="med" w="med" type="triangle"/>
          </a:ln>
        </p:spPr>
      </p:cxnSp>
      <p:pic>
        <p:nvPicPr>
          <p:cNvPr id="165" name="Google Shape;165;p20"/>
          <p:cNvPicPr preferRelativeResize="0"/>
          <p:nvPr/>
        </p:nvPicPr>
        <p:blipFill rotWithShape="1">
          <a:blip r:embed="rId4">
            <a:alphaModFix/>
          </a:blip>
          <a:srcRect b="0" l="0" r="0" t="0"/>
          <a:stretch/>
        </p:blipFill>
        <p:spPr>
          <a:xfrm>
            <a:off x="847064" y="3627995"/>
            <a:ext cx="3045924" cy="2369054"/>
          </a:xfrm>
          <a:prstGeom prst="rect">
            <a:avLst/>
          </a:prstGeom>
          <a:noFill/>
          <a:ln>
            <a:noFill/>
          </a:ln>
        </p:spPr>
      </p:pic>
      <p:pic>
        <p:nvPicPr>
          <p:cNvPr id="166" name="Google Shape;166;p20"/>
          <p:cNvPicPr preferRelativeResize="0"/>
          <p:nvPr/>
        </p:nvPicPr>
        <p:blipFill rotWithShape="1">
          <a:blip r:embed="rId5">
            <a:alphaModFix/>
          </a:blip>
          <a:srcRect b="0" l="0" r="0" t="0"/>
          <a:stretch/>
        </p:blipFill>
        <p:spPr>
          <a:xfrm>
            <a:off x="5330405" y="726063"/>
            <a:ext cx="3300410" cy="2566986"/>
          </a:xfrm>
          <a:prstGeom prst="rect">
            <a:avLst/>
          </a:prstGeom>
          <a:noFill/>
          <a:ln>
            <a:noFill/>
          </a:ln>
        </p:spPr>
      </p:pic>
      <p:pic>
        <p:nvPicPr>
          <p:cNvPr id="167" name="Google Shape;167;p20"/>
          <p:cNvPicPr preferRelativeResize="0"/>
          <p:nvPr/>
        </p:nvPicPr>
        <p:blipFill>
          <a:blip r:embed="rId6">
            <a:alphaModFix/>
          </a:blip>
          <a:stretch>
            <a:fillRect/>
          </a:stretch>
        </p:blipFill>
        <p:spPr>
          <a:xfrm>
            <a:off x="5247741" y="3445449"/>
            <a:ext cx="3183334" cy="2475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4" name="Google Shape;174;p21"/>
          <p:cNvSpPr txBox="1"/>
          <p:nvPr/>
        </p:nvSpPr>
        <p:spPr>
          <a:xfrm>
            <a:off x="4836544" y="1519241"/>
            <a:ext cx="36918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18</a:t>
            </a:r>
            <a:r>
              <a:rPr b="1" i="0" lang="en-US" sz="1600" u="none" cap="none" strike="noStrike">
                <a:solidFill>
                  <a:srgbClr val="FFFF00"/>
                </a:solidFill>
                <a:latin typeface="Arial"/>
                <a:ea typeface="Arial"/>
                <a:cs typeface="Arial"/>
                <a:sym typeface="Arial"/>
              </a:rPr>
              <a:t> – </a:t>
            </a:r>
            <a:r>
              <a:rPr b="1" lang="en-US" sz="1600">
                <a:solidFill>
                  <a:srgbClr val="FFFF00"/>
                </a:solidFill>
              </a:rPr>
              <a:t>24</a:t>
            </a:r>
            <a:r>
              <a:rPr b="1" i="0" lang="en-US" sz="1600" u="none" cap="none" strike="noStrike">
                <a:solidFill>
                  <a:srgbClr val="FFFF00"/>
                </a:solidFill>
                <a:latin typeface="Arial"/>
                <a:ea typeface="Arial"/>
                <a:cs typeface="Arial"/>
                <a:sym typeface="Arial"/>
              </a:rPr>
              <a:t> Apr 2023</a:t>
            </a:r>
            <a:endParaRPr b="0" i="0" sz="1600" u="none" cap="none" strike="noStrike">
              <a:solidFill>
                <a:schemeClr val="dk1"/>
              </a:solidFill>
              <a:latin typeface="Arial"/>
              <a:ea typeface="Arial"/>
              <a:cs typeface="Arial"/>
              <a:sym typeface="Arial"/>
            </a:endParaRPr>
          </a:p>
        </p:txBody>
      </p:sp>
      <p:sp>
        <p:nvSpPr>
          <p:cNvPr id="175" name="Google Shape;175;p21"/>
          <p:cNvSpPr txBox="1"/>
          <p:nvPr/>
        </p:nvSpPr>
        <p:spPr>
          <a:xfrm>
            <a:off x="75465" y="5229412"/>
            <a:ext cx="8889900" cy="1108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100" u="none" cap="none" strike="noStrike">
                <a:solidFill>
                  <a:schemeClr val="lt1"/>
                </a:solidFill>
                <a:latin typeface="Arial"/>
                <a:ea typeface="Arial"/>
                <a:cs typeface="Arial"/>
                <a:sym typeface="Arial"/>
              </a:rPr>
              <a:t>For week-1 (left panel), the GEFS forecasts indicate a moderate to high chance (over 70%) for rainfall to exceed 50 mm over Equatorial Guinea, much of western and central Gabon, west-central Cameroon, southeastern and east</a:t>
            </a:r>
            <a:r>
              <a:rPr b="1" lang="en-US" sz="1100">
                <a:solidFill>
                  <a:schemeClr val="lt1"/>
                </a:solidFill>
              </a:rPr>
              <a:t>-central</a:t>
            </a:r>
            <a:r>
              <a:rPr b="1" i="0" lang="en-US" sz="1100" u="none" cap="none" strike="noStrike">
                <a:solidFill>
                  <a:schemeClr val="lt1"/>
                </a:solidFill>
                <a:latin typeface="Arial"/>
                <a:ea typeface="Arial"/>
                <a:cs typeface="Arial"/>
                <a:sym typeface="Arial"/>
              </a:rPr>
              <a:t> DRC, Burundi, southern and west-central Tanzania, northe</a:t>
            </a:r>
            <a:r>
              <a:rPr b="1" lang="en-US" sz="1100">
                <a:solidFill>
                  <a:schemeClr val="lt1"/>
                </a:solidFill>
              </a:rPr>
              <a:t>rn</a:t>
            </a:r>
            <a:r>
              <a:rPr b="1" i="0" lang="en-US" sz="1100" u="none" cap="none" strike="noStrike">
                <a:solidFill>
                  <a:schemeClr val="lt1"/>
                </a:solidFill>
                <a:latin typeface="Arial"/>
                <a:ea typeface="Arial"/>
                <a:cs typeface="Arial"/>
                <a:sym typeface="Arial"/>
              </a:rPr>
              <a:t> Angola, northern Zambia, northeastern Malawi, northwestern Mozambique, and northwestern</a:t>
            </a:r>
            <a:r>
              <a:rPr b="1" lang="en-US" sz="1100">
                <a:solidFill>
                  <a:schemeClr val="lt1"/>
                </a:solidFill>
              </a:rPr>
              <a:t> </a:t>
            </a:r>
            <a:r>
              <a:rPr b="1" i="0" lang="en-US" sz="1100" u="none" cap="none" strike="noStrike">
                <a:solidFill>
                  <a:schemeClr val="lt1"/>
                </a:solidFill>
                <a:latin typeface="Arial"/>
                <a:ea typeface="Arial"/>
                <a:cs typeface="Arial"/>
                <a:sym typeface="Arial"/>
              </a:rPr>
              <a:t>Madagascar. For week-2 (right panel), the</a:t>
            </a:r>
            <a:r>
              <a:rPr b="1" lang="en-US" sz="1100">
                <a:solidFill>
                  <a:schemeClr val="lt1"/>
                </a:solidFill>
              </a:rPr>
              <a:t> </a:t>
            </a:r>
            <a:r>
              <a:rPr b="1" i="0" lang="en-US" sz="1100" u="none" cap="none" strike="noStrike">
                <a:solidFill>
                  <a:schemeClr val="lt1"/>
                </a:solidFill>
                <a:latin typeface="Arial"/>
                <a:ea typeface="Arial"/>
                <a:cs typeface="Arial"/>
                <a:sym typeface="Arial"/>
              </a:rPr>
              <a:t>GEFS forecasts indicate a moderate to high chance (over 70%) for rainfall to exceed 50 mm over Equatorial Guinea, western</a:t>
            </a:r>
            <a:r>
              <a:rPr b="1" lang="en-US" sz="1100">
                <a:solidFill>
                  <a:schemeClr val="lt1"/>
                </a:solidFill>
              </a:rPr>
              <a:t> </a:t>
            </a:r>
            <a:r>
              <a:rPr b="1" i="0" lang="en-US" sz="1100" u="none" cap="none" strike="noStrike">
                <a:solidFill>
                  <a:schemeClr val="lt1"/>
                </a:solidFill>
                <a:latin typeface="Arial"/>
                <a:ea typeface="Arial"/>
                <a:cs typeface="Arial"/>
                <a:sym typeface="Arial"/>
              </a:rPr>
              <a:t>Gabon, pockets of west</a:t>
            </a:r>
            <a:r>
              <a:rPr b="1" lang="en-US" sz="1100">
                <a:solidFill>
                  <a:schemeClr val="lt1"/>
                </a:solidFill>
              </a:rPr>
              <a:t>-central</a:t>
            </a:r>
            <a:r>
              <a:rPr b="1" i="0" lang="en-US" sz="1100" u="none" cap="none" strike="noStrike">
                <a:solidFill>
                  <a:schemeClr val="lt1"/>
                </a:solidFill>
                <a:latin typeface="Arial"/>
                <a:ea typeface="Arial"/>
                <a:cs typeface="Arial"/>
                <a:sym typeface="Arial"/>
              </a:rPr>
              <a:t> and</a:t>
            </a:r>
            <a:r>
              <a:rPr b="1" lang="en-US" sz="1100">
                <a:solidFill>
                  <a:schemeClr val="lt1"/>
                </a:solidFill>
              </a:rPr>
              <a:t> southwestern</a:t>
            </a:r>
            <a:r>
              <a:rPr b="1" i="0" lang="en-US" sz="1100" u="none" cap="none" strike="noStrike">
                <a:solidFill>
                  <a:schemeClr val="lt1"/>
                </a:solidFill>
                <a:latin typeface="Arial"/>
                <a:ea typeface="Arial"/>
                <a:cs typeface="Arial"/>
                <a:sym typeface="Arial"/>
              </a:rPr>
              <a:t> Cameroon, south</a:t>
            </a:r>
            <a:r>
              <a:rPr b="1" lang="en-US" sz="1100">
                <a:solidFill>
                  <a:schemeClr val="lt1"/>
                </a:solidFill>
              </a:rPr>
              <a:t>-central and southeastern</a:t>
            </a:r>
            <a:r>
              <a:rPr b="1" i="0" lang="en-US" sz="1100" u="none" cap="none" strike="noStrike">
                <a:solidFill>
                  <a:schemeClr val="lt1"/>
                </a:solidFill>
                <a:latin typeface="Arial"/>
                <a:ea typeface="Arial"/>
                <a:cs typeface="Arial"/>
                <a:sym typeface="Arial"/>
              </a:rPr>
              <a:t> Tanzania, and </a:t>
            </a:r>
            <a:r>
              <a:rPr b="1" lang="en-US" sz="1100">
                <a:solidFill>
                  <a:schemeClr val="lt1"/>
                </a:solidFill>
              </a:rPr>
              <a:t>a small area of south-central Liberia</a:t>
            </a:r>
            <a:r>
              <a:rPr b="1" i="0" lang="en-US" sz="1100" u="none" cap="none" strike="noStrike">
                <a:solidFill>
                  <a:schemeClr val="lt1"/>
                </a:solidFill>
                <a:latin typeface="Arial"/>
                <a:ea typeface="Arial"/>
                <a:cs typeface="Arial"/>
                <a:sym typeface="Arial"/>
              </a:rPr>
              <a:t>. </a:t>
            </a:r>
            <a:endParaRPr/>
          </a:p>
        </p:txBody>
      </p:sp>
      <p:sp>
        <p:nvSpPr>
          <p:cNvPr id="176" name="Google Shape;176;p21"/>
          <p:cNvSpPr txBox="1"/>
          <p:nvPr/>
        </p:nvSpPr>
        <p:spPr>
          <a:xfrm>
            <a:off x="416459" y="1519241"/>
            <a:ext cx="3954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11</a:t>
            </a:r>
            <a:r>
              <a:rPr b="1" i="0" lang="en-US" sz="1600" u="none" cap="none" strike="noStrike">
                <a:solidFill>
                  <a:srgbClr val="FFFF00"/>
                </a:solidFill>
                <a:latin typeface="Arial"/>
                <a:ea typeface="Arial"/>
                <a:cs typeface="Arial"/>
                <a:sym typeface="Arial"/>
              </a:rPr>
              <a:t> – </a:t>
            </a:r>
            <a:r>
              <a:rPr b="1" lang="en-US" sz="1600">
                <a:solidFill>
                  <a:srgbClr val="FFFF00"/>
                </a:solidFill>
              </a:rPr>
              <a:t>17</a:t>
            </a:r>
            <a:r>
              <a:rPr b="1" i="0" lang="en-US" sz="1600" u="none" cap="none" strike="noStrike">
                <a:solidFill>
                  <a:srgbClr val="FFFF00"/>
                </a:solidFill>
                <a:latin typeface="Arial"/>
                <a:ea typeface="Arial"/>
                <a:cs typeface="Arial"/>
                <a:sym typeface="Arial"/>
              </a:rPr>
              <a:t> April 2023</a:t>
            </a:r>
            <a:endParaRPr b="0" i="0" sz="1400" u="none" cap="none" strike="noStrike">
              <a:solidFill>
                <a:srgbClr val="000000"/>
              </a:solidFill>
              <a:latin typeface="Arial"/>
              <a:ea typeface="Arial"/>
              <a:cs typeface="Arial"/>
              <a:sym typeface="Arial"/>
            </a:endParaRPr>
          </a:p>
        </p:txBody>
      </p:sp>
      <p:pic>
        <p:nvPicPr>
          <p:cNvPr id="177" name="Google Shape;177;p21"/>
          <p:cNvPicPr preferRelativeResize="0"/>
          <p:nvPr/>
        </p:nvPicPr>
        <p:blipFill rotWithShape="1">
          <a:blip r:embed="rId3">
            <a:alphaModFix/>
          </a:blip>
          <a:srcRect b="0" l="0" r="0" t="0"/>
          <a:stretch/>
        </p:blipFill>
        <p:spPr>
          <a:xfrm>
            <a:off x="416459" y="2077083"/>
            <a:ext cx="3982010" cy="2986508"/>
          </a:xfrm>
          <a:prstGeom prst="rect">
            <a:avLst/>
          </a:prstGeom>
          <a:noFill/>
          <a:ln>
            <a:noFill/>
          </a:ln>
        </p:spPr>
      </p:pic>
      <p:pic>
        <p:nvPicPr>
          <p:cNvPr id="178" name="Google Shape;178;p21"/>
          <p:cNvPicPr preferRelativeResize="0"/>
          <p:nvPr/>
        </p:nvPicPr>
        <p:blipFill rotWithShape="1">
          <a:blip r:embed="rId4">
            <a:alphaModFix/>
          </a:blip>
          <a:srcRect b="0" l="0" r="0" t="0"/>
          <a:stretch/>
        </p:blipFill>
        <p:spPr>
          <a:xfrm>
            <a:off x="4681813" y="2076509"/>
            <a:ext cx="3928788" cy="29465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