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58" r:id="rId4"/>
    <p:sldId id="268" r:id="rId5"/>
    <p:sldId id="269" r:id="rId6"/>
    <p:sldId id="270" r:id="rId7"/>
    <p:sldId id="262" r:id="rId8"/>
    <p:sldId id="263" r:id="rId9"/>
    <p:sldId id="264" r:id="rId10"/>
    <p:sldId id="265" r:id="rId11"/>
    <p:sldId id="266" r:id="rId12"/>
    <p:sldId id="267" r:id="rId13"/>
  </p:sldIdLst>
  <p:sldSz cx="9144000" cy="6858000" type="screen4x3"/>
  <p:notesSz cx="69850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jsktwHiIOQNN0R6xio03cZbPi0p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453" y="6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7363" cy="465138"/>
          </a:xfrm>
          <a:prstGeom prst="rect">
            <a:avLst/>
          </a:prstGeom>
          <a:noFill/>
          <a:ln>
            <a:noFill/>
          </a:ln>
        </p:spPr>
        <p:txBody>
          <a:bodyPr spcFirstLastPara="1" wrap="square" lIns="91200" tIns="45600" rIns="91200" bIns="456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56050" y="0"/>
            <a:ext cx="3027363" cy="465138"/>
          </a:xfrm>
          <a:prstGeom prst="rect">
            <a:avLst/>
          </a:prstGeom>
          <a:noFill/>
          <a:ln>
            <a:noFill/>
          </a:ln>
        </p:spPr>
        <p:txBody>
          <a:bodyPr spcFirstLastPara="1" wrap="square" lIns="91200" tIns="45600" rIns="91200" bIns="456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6975"/>
            <a:ext cx="3027363" cy="465138"/>
          </a:xfrm>
          <a:prstGeom prst="rect">
            <a:avLst/>
          </a:prstGeom>
          <a:noFill/>
          <a:ln>
            <a:noFill/>
          </a:ln>
        </p:spPr>
        <p:txBody>
          <a:bodyPr spcFirstLastPara="1" wrap="square" lIns="91200" tIns="45600" rIns="91200" bIns="456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0: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0" name="Google Shape;180;p10: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81" name="Google Shape;181;p10: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10</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1" name="Google Shape;191;p1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92" name="Google Shape;192;p11: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11</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203" name="Google Shape;203;p1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Google Shape;94;p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1" name="Google Shape;101;p3: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Clr>
                <a:schemeClr val="dk1"/>
              </a:buClr>
              <a:buSzPts val="1200"/>
              <a:buFont typeface="Calibri"/>
              <a:buNone/>
            </a:pPr>
            <a:endParaRPr sz="1200" b="0">
              <a:solidFill>
                <a:schemeClr val="dk1"/>
              </a:solidFill>
            </a:endParaRPr>
          </a:p>
        </p:txBody>
      </p:sp>
      <p:sp>
        <p:nvSpPr>
          <p:cNvPr id="102" name="Google Shape;102;p3: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 name="Google Shape;108;p4: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09" name="Google Shape;109;p4: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399533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7" name="Google Shape;117;p5: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18" name="Google Shape;118;p5: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892876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6" name="Google Shape;126;p6: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solidFill>
                <a:schemeClr val="dk1"/>
              </a:solidFill>
            </a:endParaRPr>
          </a:p>
        </p:txBody>
      </p:sp>
      <p:sp>
        <p:nvSpPr>
          <p:cNvPr id="127" name="Google Shape;127;p6: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extLst>
      <p:ext uri="{BB962C8B-B14F-4D97-AF65-F5344CB8AC3E}">
        <p14:creationId xmlns:p14="http://schemas.microsoft.com/office/powerpoint/2010/main" val="851650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2" name="Google Shape;142;p7: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43" name="Google Shape;143;p7: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8: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5" name="Google Shape;155;p8: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9: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9" name="Google Shape;169;p9: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70" name="Google Shape;170;p9: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9</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14"/>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1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2857500" y="419100"/>
            <a:ext cx="4114800" cy="7239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4876800" y="2438400"/>
            <a:ext cx="5486400" cy="1828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1143000" y="685800"/>
            <a:ext cx="5486400" cy="5334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15"/>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 name="Google Shape;22;p15"/>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15"/>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5"/>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16"/>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 name="Google Shape;32;p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Times New Roman"/>
              <a:buNone/>
              <a:defRPr/>
            </a:lvl1pPr>
            <a:lvl2pPr lvl="1" algn="ctr">
              <a:lnSpc>
                <a:spcPct val="100000"/>
              </a:lnSpc>
              <a:spcBef>
                <a:spcPts val="560"/>
              </a:spcBef>
              <a:spcAft>
                <a:spcPts val="0"/>
              </a:spcAft>
              <a:buClr>
                <a:schemeClr val="dk1"/>
              </a:buClr>
              <a:buSzPts val="28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00"/>
              </a:spcBef>
              <a:spcAft>
                <a:spcPts val="0"/>
              </a:spcAft>
              <a:buClr>
                <a:schemeClr val="dk1"/>
              </a:buClr>
              <a:buSzPts val="2000"/>
              <a:buFont typeface="Times New Roman"/>
              <a:buNone/>
              <a:defRPr/>
            </a:lvl4pPr>
            <a:lvl5pPr lvl="4" algn="ctr">
              <a:lnSpc>
                <a:spcPct val="100000"/>
              </a:lnSpc>
              <a:spcBef>
                <a:spcPts val="400"/>
              </a:spcBef>
              <a:spcAft>
                <a:spcPts val="0"/>
              </a:spcAft>
              <a:buClr>
                <a:schemeClr val="dk1"/>
              </a:buClr>
              <a:buSzPts val="2000"/>
              <a:buFont typeface="Times New Roman"/>
              <a:buNone/>
              <a:defRPr/>
            </a:lvl5pPr>
            <a:lvl6pPr lvl="5" algn="ctr">
              <a:lnSpc>
                <a:spcPct val="100000"/>
              </a:lnSpc>
              <a:spcBef>
                <a:spcPts val="400"/>
              </a:spcBef>
              <a:spcAft>
                <a:spcPts val="0"/>
              </a:spcAft>
              <a:buClr>
                <a:schemeClr val="dk1"/>
              </a:buClr>
              <a:buSzPts val="2000"/>
              <a:buFont typeface="Times New Roman"/>
              <a:buNone/>
              <a:defRPr/>
            </a:lvl6pPr>
            <a:lvl7pPr lvl="6" algn="ctr">
              <a:lnSpc>
                <a:spcPct val="100000"/>
              </a:lnSpc>
              <a:spcBef>
                <a:spcPts val="400"/>
              </a:spcBef>
              <a:spcAft>
                <a:spcPts val="0"/>
              </a:spcAft>
              <a:buClr>
                <a:schemeClr val="dk1"/>
              </a:buClr>
              <a:buSzPts val="2000"/>
              <a:buFont typeface="Times New Roman"/>
              <a:buNone/>
              <a:defRPr/>
            </a:lvl7pPr>
            <a:lvl8pPr lvl="7" algn="ctr">
              <a:lnSpc>
                <a:spcPct val="100000"/>
              </a:lnSpc>
              <a:spcBef>
                <a:spcPts val="400"/>
              </a:spcBef>
              <a:spcAft>
                <a:spcPts val="0"/>
              </a:spcAft>
              <a:buClr>
                <a:schemeClr val="dk1"/>
              </a:buClr>
              <a:buSzPts val="2000"/>
              <a:buFont typeface="Times New Roman"/>
              <a:buNone/>
              <a:defRPr/>
            </a:lvl8pPr>
            <a:lvl9pPr lvl="8" algn="ctr">
              <a:lnSpc>
                <a:spcPct val="100000"/>
              </a:lnSpc>
              <a:spcBef>
                <a:spcPts val="400"/>
              </a:spcBef>
              <a:spcAft>
                <a:spcPts val="0"/>
              </a:spcAft>
              <a:buClr>
                <a:schemeClr val="dk1"/>
              </a:buClr>
              <a:buSzPts val="2000"/>
              <a:buFont typeface="Times New Roman"/>
              <a:buNone/>
              <a:defRPr/>
            </a:lvl9pPr>
          </a:lstStyle>
          <a:p>
            <a:endParaRPr/>
          </a:p>
        </p:txBody>
      </p:sp>
      <p:sp>
        <p:nvSpPr>
          <p:cNvPr id="33" name="Google Shape;33;p17"/>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7"/>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Times New Roman"/>
              <a:buNone/>
              <a:defRPr sz="2000"/>
            </a:lvl1pPr>
            <a:lvl2pPr marL="914400" lvl="1" indent="-228600" algn="l">
              <a:lnSpc>
                <a:spcPct val="100000"/>
              </a:lnSpc>
              <a:spcBef>
                <a:spcPts val="360"/>
              </a:spcBef>
              <a:spcAft>
                <a:spcPts val="0"/>
              </a:spcAft>
              <a:buClr>
                <a:schemeClr val="dk1"/>
              </a:buClr>
              <a:buSzPts val="1800"/>
              <a:buFont typeface="Times New Roman"/>
              <a:buNone/>
              <a:defRPr sz="1800"/>
            </a:lvl2pPr>
            <a:lvl3pPr marL="1371600" lvl="2" indent="-228600" algn="l">
              <a:lnSpc>
                <a:spcPct val="100000"/>
              </a:lnSpc>
              <a:spcBef>
                <a:spcPts val="320"/>
              </a:spcBef>
              <a:spcAft>
                <a:spcPts val="0"/>
              </a:spcAft>
              <a:buClr>
                <a:schemeClr val="dk1"/>
              </a:buClr>
              <a:buSzPts val="1600"/>
              <a:buFont typeface="Times New Roman"/>
              <a:buNone/>
              <a:defRPr sz="1600"/>
            </a:lvl3pPr>
            <a:lvl4pPr marL="1828800" lvl="3" indent="-228600" algn="l">
              <a:lnSpc>
                <a:spcPct val="100000"/>
              </a:lnSpc>
              <a:spcBef>
                <a:spcPts val="280"/>
              </a:spcBef>
              <a:spcAft>
                <a:spcPts val="0"/>
              </a:spcAft>
              <a:buClr>
                <a:schemeClr val="dk1"/>
              </a:buClr>
              <a:buSzPts val="1400"/>
              <a:buFont typeface="Times New Roman"/>
              <a:buNone/>
              <a:defRPr sz="1400"/>
            </a:lvl4pPr>
            <a:lvl5pPr marL="2286000" lvl="4" indent="-228600" algn="l">
              <a:lnSpc>
                <a:spcPct val="100000"/>
              </a:lnSpc>
              <a:spcBef>
                <a:spcPts val="280"/>
              </a:spcBef>
              <a:spcAft>
                <a:spcPts val="0"/>
              </a:spcAft>
              <a:buClr>
                <a:schemeClr val="dk1"/>
              </a:buClr>
              <a:buSzPts val="1400"/>
              <a:buFont typeface="Times New Roman"/>
              <a:buNone/>
              <a:defRPr sz="1400"/>
            </a:lvl5pPr>
            <a:lvl6pPr marL="2743200" lvl="5" indent="-228600" algn="l">
              <a:lnSpc>
                <a:spcPct val="100000"/>
              </a:lnSpc>
              <a:spcBef>
                <a:spcPts val="280"/>
              </a:spcBef>
              <a:spcAft>
                <a:spcPts val="0"/>
              </a:spcAft>
              <a:buClr>
                <a:schemeClr val="dk1"/>
              </a:buClr>
              <a:buSzPts val="1400"/>
              <a:buFont typeface="Times New Roman"/>
              <a:buNone/>
              <a:defRPr sz="1400"/>
            </a:lvl6pPr>
            <a:lvl7pPr marL="3200400" lvl="6" indent="-228600" algn="l">
              <a:lnSpc>
                <a:spcPct val="100000"/>
              </a:lnSpc>
              <a:spcBef>
                <a:spcPts val="280"/>
              </a:spcBef>
              <a:spcAft>
                <a:spcPts val="0"/>
              </a:spcAft>
              <a:buClr>
                <a:schemeClr val="dk1"/>
              </a:buClr>
              <a:buSzPts val="1400"/>
              <a:buFont typeface="Times New Roman"/>
              <a:buNone/>
              <a:defRPr sz="1400"/>
            </a:lvl7pPr>
            <a:lvl8pPr marL="3657600" lvl="7" indent="-228600" algn="l">
              <a:lnSpc>
                <a:spcPct val="100000"/>
              </a:lnSpc>
              <a:spcBef>
                <a:spcPts val="280"/>
              </a:spcBef>
              <a:spcAft>
                <a:spcPts val="0"/>
              </a:spcAft>
              <a:buClr>
                <a:schemeClr val="dk1"/>
              </a:buClr>
              <a:buSzPts val="1400"/>
              <a:buFont typeface="Times New Roman"/>
              <a:buNone/>
              <a:defRPr sz="1400"/>
            </a:lvl8pPr>
            <a:lvl9pPr marL="4114800" lvl="8" indent="-228600" algn="l">
              <a:lnSpc>
                <a:spcPct val="100000"/>
              </a:lnSpc>
              <a:spcBef>
                <a:spcPts val="280"/>
              </a:spcBef>
              <a:spcAft>
                <a:spcPts val="0"/>
              </a:spcAft>
              <a:buClr>
                <a:schemeClr val="dk1"/>
              </a:buClr>
              <a:buSzPts val="1400"/>
              <a:buFont typeface="Times New Roman"/>
              <a:buNone/>
              <a:defRPr sz="1400"/>
            </a:lvl9pPr>
          </a:lstStyle>
          <a:p>
            <a:endParaRPr/>
          </a:p>
        </p:txBody>
      </p:sp>
      <p:sp>
        <p:nvSpPr>
          <p:cNvPr id="39" name="Google Shape;39;p18"/>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8"/>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19"/>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 name="Google Shape;44;p19"/>
          <p:cNvSpPr txBox="1">
            <a:spLocks noGrp="1"/>
          </p:cNvSpPr>
          <p:nvPr>
            <p:ph type="body" idx="1"/>
          </p:nvPr>
        </p:nvSpPr>
        <p:spPr>
          <a:xfrm>
            <a:off x="12954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5" name="Google Shape;45;p19"/>
          <p:cNvSpPr txBox="1">
            <a:spLocks noGrp="1"/>
          </p:cNvSpPr>
          <p:nvPr>
            <p:ph type="body" idx="2"/>
          </p:nvPr>
        </p:nvSpPr>
        <p:spPr>
          <a:xfrm>
            <a:off x="49911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6" name="Google Shape;46;p19"/>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 name="Google Shape;51;p2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2" name="Google Shape;52;p2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3" name="Google Shape;53;p2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4" name="Google Shape;54;p2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5" name="Google Shape;55;p20"/>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Times New Roman"/>
              <a:buChar char="•"/>
              <a:defRPr sz="3200"/>
            </a:lvl1pPr>
            <a:lvl2pPr marL="914400" lvl="1" indent="-406400" algn="l">
              <a:lnSpc>
                <a:spcPct val="100000"/>
              </a:lnSpc>
              <a:spcBef>
                <a:spcPts val="560"/>
              </a:spcBef>
              <a:spcAft>
                <a:spcPts val="0"/>
              </a:spcAft>
              <a:buClr>
                <a:schemeClr val="dk1"/>
              </a:buClr>
              <a:buSzPts val="2800"/>
              <a:buFont typeface="Times New Roman"/>
              <a:buChar char="–"/>
              <a:defRPr sz="2800"/>
            </a:lvl2pPr>
            <a:lvl3pPr marL="1371600" lvl="2" indent="-381000" algn="l">
              <a:lnSpc>
                <a:spcPct val="100000"/>
              </a:lnSpc>
              <a:spcBef>
                <a:spcPts val="480"/>
              </a:spcBef>
              <a:spcAft>
                <a:spcPts val="0"/>
              </a:spcAft>
              <a:buClr>
                <a:schemeClr val="dk1"/>
              </a:buClr>
              <a:buSzPts val="2400"/>
              <a:buFont typeface="Times New Roman"/>
              <a:buChar char="•"/>
              <a:defRPr sz="2400"/>
            </a:lvl3pPr>
            <a:lvl4pPr marL="1828800" lvl="3" indent="-355600" algn="l">
              <a:lnSpc>
                <a:spcPct val="100000"/>
              </a:lnSpc>
              <a:spcBef>
                <a:spcPts val="400"/>
              </a:spcBef>
              <a:spcAft>
                <a:spcPts val="0"/>
              </a:spcAft>
              <a:buClr>
                <a:schemeClr val="dk1"/>
              </a:buClr>
              <a:buSzPts val="2000"/>
              <a:buFont typeface="Times New Roman"/>
              <a:buChar char="–"/>
              <a:defRPr sz="2000"/>
            </a:lvl4pPr>
            <a:lvl5pPr marL="2286000" lvl="4" indent="-355600" algn="l">
              <a:lnSpc>
                <a:spcPct val="100000"/>
              </a:lnSpc>
              <a:spcBef>
                <a:spcPts val="400"/>
              </a:spcBef>
              <a:spcAft>
                <a:spcPts val="0"/>
              </a:spcAft>
              <a:buClr>
                <a:schemeClr val="dk1"/>
              </a:buClr>
              <a:buSzPts val="2000"/>
              <a:buFont typeface="Times New Roman"/>
              <a:buChar char="»"/>
              <a:defRPr sz="2000"/>
            </a:lvl5pPr>
            <a:lvl6pPr marL="2743200" lvl="5" indent="-355600" algn="l">
              <a:lnSpc>
                <a:spcPct val="100000"/>
              </a:lnSpc>
              <a:spcBef>
                <a:spcPts val="400"/>
              </a:spcBef>
              <a:spcAft>
                <a:spcPts val="0"/>
              </a:spcAft>
              <a:buClr>
                <a:schemeClr val="dk1"/>
              </a:buClr>
              <a:buSzPts val="2000"/>
              <a:buFont typeface="Times New Roman"/>
              <a:buChar char="»"/>
              <a:defRPr sz="2000"/>
            </a:lvl6pPr>
            <a:lvl7pPr marL="3200400" lvl="6" indent="-355600" algn="l">
              <a:lnSpc>
                <a:spcPct val="100000"/>
              </a:lnSpc>
              <a:spcBef>
                <a:spcPts val="400"/>
              </a:spcBef>
              <a:spcAft>
                <a:spcPts val="0"/>
              </a:spcAft>
              <a:buClr>
                <a:schemeClr val="dk1"/>
              </a:buClr>
              <a:buSzPts val="2000"/>
              <a:buFont typeface="Times New Roman"/>
              <a:buChar char="»"/>
              <a:defRPr sz="2000"/>
            </a:lvl7pPr>
            <a:lvl8pPr marL="3657600" lvl="7" indent="-355600" algn="l">
              <a:lnSpc>
                <a:spcPct val="100000"/>
              </a:lnSpc>
              <a:spcBef>
                <a:spcPts val="400"/>
              </a:spcBef>
              <a:spcAft>
                <a:spcPts val="0"/>
              </a:spcAft>
              <a:buClr>
                <a:schemeClr val="dk1"/>
              </a:buClr>
              <a:buSzPts val="2000"/>
              <a:buFont typeface="Times New Roman"/>
              <a:buChar char="»"/>
              <a:defRPr sz="2000"/>
            </a:lvl8pPr>
            <a:lvl9pPr marL="4114800" lvl="8" indent="-355600" algn="l">
              <a:lnSpc>
                <a:spcPct val="100000"/>
              </a:lnSpc>
              <a:spcBef>
                <a:spcPts val="400"/>
              </a:spcBef>
              <a:spcAft>
                <a:spcPts val="0"/>
              </a:spcAft>
              <a:buClr>
                <a:schemeClr val="dk1"/>
              </a:buClr>
              <a:buSzPts val="2000"/>
              <a:buFont typeface="Times New Roman"/>
              <a:buChar char="»"/>
              <a:defRPr sz="2000"/>
            </a:lvl9pPr>
          </a:lstStyle>
          <a:p>
            <a:endParaRPr/>
          </a:p>
        </p:txBody>
      </p:sp>
      <p:sp>
        <p:nvSpPr>
          <p:cNvPr id="61" name="Google Shape;61;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2" name="Google Shape;62;p2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22"/>
          <p:cNvSpPr>
            <a:spLocks noGrp="1"/>
          </p:cNvSpPr>
          <p:nvPr>
            <p:ph type="pic" idx="2"/>
          </p:nvPr>
        </p:nvSpPr>
        <p:spPr>
          <a:xfrm>
            <a:off x="1792288" y="612775"/>
            <a:ext cx="5486400" cy="4114800"/>
          </a:xfrm>
          <a:prstGeom prst="rect">
            <a:avLst/>
          </a:prstGeom>
          <a:noFill/>
          <a:ln>
            <a:noFill/>
          </a:ln>
        </p:spPr>
      </p:sp>
      <p:sp>
        <p:nvSpPr>
          <p:cNvPr id="68" name="Google Shape;68;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9" name="Google Shape;69;p2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3"/>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3" name="Google Shape;13;p1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4" name="Google Shape;14;p1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685800" y="228600"/>
            <a:ext cx="7696200" cy="365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b="1">
                <a:solidFill>
                  <a:srgbClr val="FFFF00"/>
                </a:solidFill>
                <a:latin typeface="Arial"/>
                <a:ea typeface="Arial"/>
                <a:cs typeface="Arial"/>
                <a:sym typeface="Arial"/>
              </a:rPr>
              <a:t>The African Monsoon Recent Evolution and Current Status</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Include Week-1 and Week-2 Outlooks </a:t>
            </a:r>
            <a:endParaRPr/>
          </a:p>
        </p:txBody>
      </p:sp>
      <p:sp>
        <p:nvSpPr>
          <p:cNvPr id="90" name="Google Shape;90;p1"/>
          <p:cNvSpPr txBox="1"/>
          <p:nvPr/>
        </p:nvSpPr>
        <p:spPr>
          <a:xfrm>
            <a:off x="1676400" y="4318000"/>
            <a:ext cx="6096000" cy="8682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dirty="0">
                <a:solidFill>
                  <a:schemeClr val="lt1"/>
                </a:solidFill>
                <a:latin typeface="Arial"/>
                <a:ea typeface="Arial"/>
                <a:cs typeface="Arial"/>
                <a:sym typeface="Arial"/>
              </a:rPr>
              <a:t>Update prepared by Justin Hicks</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800"/>
              <a:buFont typeface="Arial"/>
              <a:buNone/>
            </a:pPr>
            <a:r>
              <a:rPr lang="en-US" sz="2800" b="1" dirty="0" smtClean="0">
                <a:solidFill>
                  <a:schemeClr val="lt1"/>
                </a:solidFill>
              </a:rPr>
              <a:t>06</a:t>
            </a:r>
            <a:r>
              <a:rPr lang="en-US" sz="2800" b="1" i="0" u="none" strike="noStrike" cap="none" dirty="0" smtClean="0">
                <a:solidFill>
                  <a:schemeClr val="lt1"/>
                </a:solidFill>
                <a:latin typeface="Arial"/>
                <a:ea typeface="Arial"/>
                <a:cs typeface="Arial"/>
                <a:sym typeface="Arial"/>
              </a:rPr>
              <a:t> </a:t>
            </a:r>
            <a:r>
              <a:rPr lang="en-US" sz="2800" b="1" dirty="0" smtClean="0">
                <a:solidFill>
                  <a:schemeClr val="lt1"/>
                </a:solidFill>
              </a:rPr>
              <a:t>February</a:t>
            </a:r>
            <a:r>
              <a:rPr lang="en-US" sz="2800" b="1" i="0" u="none" strike="noStrike" cap="none" dirty="0" smtClean="0">
                <a:solidFill>
                  <a:schemeClr val="lt1"/>
                </a:solidFill>
                <a:latin typeface="Arial"/>
                <a:ea typeface="Arial"/>
                <a:cs typeface="Arial"/>
                <a:sym typeface="Arial"/>
              </a:rPr>
              <a:t> </a:t>
            </a:r>
            <a:r>
              <a:rPr lang="en-US" sz="2800" b="1" i="0" u="none" strike="noStrike" cap="none" dirty="0">
                <a:solidFill>
                  <a:schemeClr val="lt1"/>
                </a:solidFill>
                <a:latin typeface="Arial"/>
                <a:ea typeface="Arial"/>
                <a:cs typeface="Arial"/>
                <a:sym typeface="Arial"/>
              </a:rPr>
              <a:t>202</a:t>
            </a:r>
            <a:r>
              <a:rPr lang="en-US" sz="2800" b="1" dirty="0">
                <a:solidFill>
                  <a:schemeClr val="lt1"/>
                </a:solidFill>
              </a:rPr>
              <a:t>3</a:t>
            </a:r>
            <a:endParaRPr sz="2800" b="1" i="0" u="none" strike="noStrike" cap="none" dirty="0">
              <a:solidFill>
                <a:schemeClr val="lt1"/>
              </a:solidFill>
              <a:latin typeface="Times New Roman"/>
              <a:ea typeface="Times New Roman"/>
              <a:cs typeface="Times New Roman"/>
              <a:sym typeface="Times New Roman"/>
            </a:endParaRPr>
          </a:p>
        </p:txBody>
      </p:sp>
      <p:sp>
        <p:nvSpPr>
          <p:cNvPr id="91" name="Google Shape;91;p1"/>
          <p:cNvSpPr txBox="1"/>
          <p:nvPr/>
        </p:nvSpPr>
        <p:spPr>
          <a:xfrm>
            <a:off x="85458" y="5618000"/>
            <a:ext cx="8957736"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For more information, visit: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lt1"/>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http://www.cpc.ncep.noaa.gov/products/Global_Monsoons/African_Monsoons/precip_monitoring.shtml</a:t>
            </a:r>
            <a:r>
              <a:rPr lang="en-US" sz="1400" b="1"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0"/>
          <p:cNvSpPr txBox="1"/>
          <p:nvPr/>
        </p:nvSpPr>
        <p:spPr>
          <a:xfrm>
            <a:off x="6400800" y="24384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84" name="Google Shape;184;p10"/>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85" name="Google Shape;185;p10"/>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Week-1 Precipitation Outlooks</a:t>
            </a:r>
            <a:br>
              <a:rPr lang="en-US" sz="2400" b="1" i="0" u="none" strike="noStrike" cap="none">
                <a:solidFill>
                  <a:srgbClr val="FFFF00"/>
                </a:solidFill>
                <a:latin typeface="Arial"/>
                <a:ea typeface="Arial"/>
                <a:cs typeface="Arial"/>
                <a:sym typeface="Arial"/>
              </a:rPr>
            </a:br>
            <a:endParaRPr sz="2400" b="1" i="0" u="none" strike="noStrike" cap="none">
              <a:solidFill>
                <a:srgbClr val="FFFF00"/>
              </a:solidFill>
              <a:latin typeface="Arial"/>
              <a:ea typeface="Arial"/>
              <a:cs typeface="Arial"/>
              <a:sym typeface="Arial"/>
            </a:endParaRPr>
          </a:p>
        </p:txBody>
      </p:sp>
      <p:sp>
        <p:nvSpPr>
          <p:cNvPr id="186" name="Google Shape;186;p10"/>
          <p:cNvSpPr txBox="1"/>
          <p:nvPr/>
        </p:nvSpPr>
        <p:spPr>
          <a:xfrm>
            <a:off x="629728" y="1162413"/>
            <a:ext cx="2898476" cy="338554"/>
          </a:xfrm>
          <a:prstGeom prst="rect">
            <a:avLst/>
          </a:prstGeom>
          <a:noFill/>
          <a:ln>
            <a:noFill/>
          </a:ln>
        </p:spPr>
        <p:txBody>
          <a:bodyPr spcFirstLastPara="1" wrap="square" lIns="91425" tIns="45700" rIns="91425" bIns="45700" anchor="t" anchorCtr="0">
            <a:spAutoFit/>
          </a:bodyPr>
          <a:lstStyle/>
          <a:p>
            <a:pPr marL="457200" lvl="0" indent="-457200" algn="ctr"/>
            <a:r>
              <a:rPr lang="en-US" sz="1600" b="1" dirty="0">
                <a:solidFill>
                  <a:srgbClr val="FFFF00"/>
                </a:solidFill>
              </a:rPr>
              <a:t>07 – 13 Feb 2023</a:t>
            </a:r>
            <a:endParaRPr lang="en-US" sz="1600" b="1" dirty="0">
              <a:solidFill>
                <a:srgbClr val="FFFF00"/>
              </a:solidFill>
            </a:endParaRPr>
          </a:p>
        </p:txBody>
      </p:sp>
      <p:sp>
        <p:nvSpPr>
          <p:cNvPr id="187" name="Google Shape;187;p10"/>
          <p:cNvSpPr txBox="1"/>
          <p:nvPr/>
        </p:nvSpPr>
        <p:spPr>
          <a:xfrm>
            <a:off x="4260545" y="1762812"/>
            <a:ext cx="4528500" cy="3985666"/>
          </a:xfrm>
          <a:prstGeom prst="rect">
            <a:avLst/>
          </a:prstGeom>
          <a:noFill/>
          <a:ln>
            <a:noFill/>
          </a:ln>
        </p:spPr>
        <p:txBody>
          <a:bodyPr spcFirstLastPara="1" wrap="square" lIns="91425" tIns="45700" rIns="91425" bIns="45700" anchor="t" anchorCtr="0">
            <a:spAutoFit/>
          </a:bodyPr>
          <a:lstStyle/>
          <a:p>
            <a:pPr marL="457200" lvl="0" indent="-298450" algn="just">
              <a:buClr>
                <a:schemeClr val="lt1"/>
              </a:buClr>
              <a:buSzPts val="1100"/>
              <a:buFont typeface="Arial"/>
              <a:buAutoNum type="arabicPeriod"/>
            </a:pPr>
            <a:r>
              <a:rPr lang="en-US" sz="1100" b="1" dirty="0">
                <a:solidFill>
                  <a:schemeClr val="lt1"/>
                </a:solidFill>
              </a:rPr>
              <a:t>The consolidated probabilistic forecasts suggest above 50% chance for weekly total rainfall to be below-normal (below the lower </a:t>
            </a:r>
            <a:r>
              <a:rPr lang="en-US" sz="1100" b="1" dirty="0" err="1">
                <a:solidFill>
                  <a:schemeClr val="lt1"/>
                </a:solidFill>
              </a:rPr>
              <a:t>tercile</a:t>
            </a:r>
            <a:r>
              <a:rPr lang="en-US" sz="1100" b="1" dirty="0">
                <a:solidFill>
                  <a:schemeClr val="lt1"/>
                </a:solidFill>
              </a:rPr>
              <a:t>) over southern Nigeria and Cameroon, much of Equatorial Guinea, northern Gabon, northern and central parts of Congo, northern and southern portions of DR Congo, western and central Angola, northwestern Namibia, and northern parts of Madagascar. In particular, there is above 80% chance for rainfall to be below normal over southeastern Cameroon, northern Congo, southern DR Congo, western and central parts of Angola and northwestern Namibia.</a:t>
            </a:r>
          </a:p>
          <a:p>
            <a:pPr marL="457200" lvl="0" indent="-298450" algn="just">
              <a:buClr>
                <a:schemeClr val="lt1"/>
              </a:buClr>
              <a:buSzPts val="1100"/>
              <a:buFont typeface="Arial"/>
              <a:buAutoNum type="arabicPeriod"/>
            </a:pPr>
            <a:endParaRPr lang="en-US" sz="1100" b="1" dirty="0">
              <a:solidFill>
                <a:schemeClr val="lt1"/>
              </a:solidFill>
            </a:endParaRPr>
          </a:p>
          <a:p>
            <a:pPr marL="457200" lvl="0" indent="-298450" algn="just">
              <a:buClr>
                <a:schemeClr val="lt1"/>
              </a:buClr>
              <a:buSzPts val="1100"/>
              <a:buFont typeface="Arial"/>
              <a:buAutoNum type="arabicPeriod"/>
            </a:pPr>
            <a:endParaRPr lang="en-US" sz="1100" b="1" dirty="0">
              <a:solidFill>
                <a:schemeClr val="lt1"/>
              </a:solidFill>
            </a:endParaRPr>
          </a:p>
          <a:p>
            <a:pPr marL="457200" lvl="0" indent="-298450" algn="just">
              <a:buClr>
                <a:schemeClr val="lt1"/>
              </a:buClr>
              <a:buSzPts val="1100"/>
              <a:buFont typeface="Arial"/>
              <a:buAutoNum type="arabicPeriod"/>
            </a:pPr>
            <a:r>
              <a:rPr lang="en-US" sz="1100" b="1" dirty="0">
                <a:solidFill>
                  <a:schemeClr val="lt1"/>
                </a:solidFill>
              </a:rPr>
              <a:t>The forecasts suggest above 50% chance for weekly rainfall to be above-normal (above the upper </a:t>
            </a:r>
            <a:r>
              <a:rPr lang="en-US" sz="1100" b="1" dirty="0" err="1">
                <a:solidFill>
                  <a:schemeClr val="lt1"/>
                </a:solidFill>
              </a:rPr>
              <a:t>tercile</a:t>
            </a:r>
            <a:r>
              <a:rPr lang="en-US" sz="1100" b="1" dirty="0">
                <a:solidFill>
                  <a:schemeClr val="lt1"/>
                </a:solidFill>
              </a:rPr>
              <a:t>) over northeastern and southern Tanzania, central and southern parts of Zambia and Malawi, much of Mozambique, Zimbabwe and Botswana, eastern Namibia, central and eastern South Africa, and much of Lesotho and </a:t>
            </a:r>
            <a:r>
              <a:rPr lang="en-US" sz="1100" b="1" dirty="0" err="1">
                <a:solidFill>
                  <a:schemeClr val="lt1"/>
                </a:solidFill>
              </a:rPr>
              <a:t>Eswatini</a:t>
            </a:r>
            <a:r>
              <a:rPr lang="en-US" sz="1100" b="1" dirty="0">
                <a:solidFill>
                  <a:schemeClr val="lt1"/>
                </a:solidFill>
              </a:rPr>
              <a:t>. In particular, there is above 80% chance for rainfall to be above-normal over western and southern Mozambique, much of Botswana and Zimbabwe, eastern Namibia, central and eastern South Africa, and much of Lesotho.</a:t>
            </a:r>
            <a:endParaRPr lang="en-US" sz="1100" b="1" dirty="0">
              <a:solidFill>
                <a:schemeClr val="lt1"/>
              </a:solidFill>
            </a:endParaRPr>
          </a:p>
        </p:txBody>
      </p:sp>
      <p:pic>
        <p:nvPicPr>
          <p:cNvPr id="188" name="Google Shape;188;p10"/>
          <p:cNvPicPr preferRelativeResize="0"/>
          <p:nvPr/>
        </p:nvPicPr>
        <p:blipFill>
          <a:blip r:embed="rId3">
            <a:extLst>
              <a:ext uri="{28A0092B-C50C-407E-A947-70E740481C1C}">
                <a14:useLocalDpi xmlns:a14="http://schemas.microsoft.com/office/drawing/2010/main" val="0"/>
              </a:ext>
            </a:extLst>
          </a:blip>
          <a:stretch>
            <a:fillRect/>
          </a:stretch>
        </p:blipFill>
        <p:spPr>
          <a:xfrm>
            <a:off x="381000" y="1611313"/>
            <a:ext cx="3524322" cy="4560887"/>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1"/>
          <p:cNvSpPr txBox="1"/>
          <p:nvPr/>
        </p:nvSpPr>
        <p:spPr>
          <a:xfrm>
            <a:off x="6248400" y="23622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95" name="Google Shape;195;p11"/>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96" name="Google Shape;196;p11"/>
          <p:cNvSpPr txBox="1"/>
          <p:nvPr/>
        </p:nvSpPr>
        <p:spPr>
          <a:xfrm>
            <a:off x="335834" y="1194349"/>
            <a:ext cx="34290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None/>
            </a:pPr>
            <a:r>
              <a:rPr lang="en-US" sz="1600" b="1" i="0" u="none" strike="noStrike" cap="none" dirty="0" smtClean="0">
                <a:solidFill>
                  <a:srgbClr val="FFFF00"/>
                </a:solidFill>
                <a:latin typeface="Arial"/>
                <a:ea typeface="Arial"/>
                <a:cs typeface="Arial"/>
                <a:sym typeface="Arial"/>
              </a:rPr>
              <a:t>14 </a:t>
            </a:r>
            <a:r>
              <a:rPr lang="en-US" sz="1600" b="1" dirty="0">
                <a:solidFill>
                  <a:srgbClr val="FFFF00"/>
                </a:solidFill>
              </a:rPr>
              <a:t>– </a:t>
            </a:r>
            <a:r>
              <a:rPr lang="en-US" sz="1600" b="1" dirty="0" smtClean="0">
                <a:solidFill>
                  <a:srgbClr val="FFFF00"/>
                </a:solidFill>
              </a:rPr>
              <a:t>20 </a:t>
            </a:r>
            <a:r>
              <a:rPr lang="en-US" sz="1600" b="1" dirty="0">
                <a:solidFill>
                  <a:srgbClr val="FFFF00"/>
                </a:solidFill>
              </a:rPr>
              <a:t>Feb</a:t>
            </a:r>
            <a:r>
              <a:rPr lang="en-US" sz="1600" b="1" i="0" u="none" strike="noStrike" cap="none" dirty="0">
                <a:solidFill>
                  <a:srgbClr val="FFFF00"/>
                </a:solidFill>
                <a:latin typeface="Arial"/>
                <a:ea typeface="Arial"/>
                <a:cs typeface="Arial"/>
                <a:sym typeface="Arial"/>
              </a:rPr>
              <a:t> 2023</a:t>
            </a:r>
            <a:endParaRPr dirty="0"/>
          </a:p>
        </p:txBody>
      </p:sp>
      <p:sp>
        <p:nvSpPr>
          <p:cNvPr id="197" name="Google Shape;197;p11"/>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Week-2 Precipitation Outlooks</a:t>
            </a:r>
            <a:br>
              <a:rPr lang="en-US" sz="2400" b="1" i="0" u="none" strike="noStrike" cap="none">
                <a:solidFill>
                  <a:srgbClr val="FFFF00"/>
                </a:solidFill>
                <a:latin typeface="Arial"/>
                <a:ea typeface="Arial"/>
                <a:cs typeface="Arial"/>
                <a:sym typeface="Arial"/>
              </a:rPr>
            </a:br>
            <a:endParaRPr sz="2400" b="1" i="0" u="none" strike="noStrike" cap="none">
              <a:solidFill>
                <a:srgbClr val="FFFF00"/>
              </a:solidFill>
              <a:latin typeface="Arial"/>
              <a:ea typeface="Arial"/>
              <a:cs typeface="Arial"/>
              <a:sym typeface="Arial"/>
            </a:endParaRPr>
          </a:p>
        </p:txBody>
      </p:sp>
      <p:pic>
        <p:nvPicPr>
          <p:cNvPr id="8" name="Google Shape;188;p10"/>
          <p:cNvPicPr preferRelativeResize="0"/>
          <p:nvPr/>
        </p:nvPicPr>
        <p:blipFill>
          <a:blip r:embed="rId3">
            <a:extLst>
              <a:ext uri="{28A0092B-C50C-407E-A947-70E740481C1C}">
                <a14:useLocalDpi xmlns:a14="http://schemas.microsoft.com/office/drawing/2010/main" val="0"/>
              </a:ext>
            </a:extLst>
          </a:blip>
          <a:stretch>
            <a:fillRect/>
          </a:stretch>
        </p:blipFill>
        <p:spPr>
          <a:xfrm>
            <a:off x="381000" y="1611313"/>
            <a:ext cx="3524321" cy="4560887"/>
          </a:xfrm>
          <a:prstGeom prst="rect">
            <a:avLst/>
          </a:prstGeom>
          <a:noFill/>
          <a:ln>
            <a:noFill/>
          </a:ln>
        </p:spPr>
      </p:pic>
      <p:sp>
        <p:nvSpPr>
          <p:cNvPr id="9" name="Google Shape;187;p10"/>
          <p:cNvSpPr txBox="1"/>
          <p:nvPr/>
        </p:nvSpPr>
        <p:spPr>
          <a:xfrm>
            <a:off x="4260545" y="1762812"/>
            <a:ext cx="4528500" cy="4324220"/>
          </a:xfrm>
          <a:prstGeom prst="rect">
            <a:avLst/>
          </a:prstGeom>
          <a:noFill/>
          <a:ln>
            <a:noFill/>
          </a:ln>
        </p:spPr>
        <p:txBody>
          <a:bodyPr spcFirstLastPara="1" wrap="square" lIns="91425" tIns="45700" rIns="91425" bIns="45700" anchor="t" anchorCtr="0">
            <a:spAutoFit/>
          </a:bodyPr>
          <a:lstStyle/>
          <a:p>
            <a:pPr marL="457200" lvl="0" indent="-298450" algn="just">
              <a:buClr>
                <a:schemeClr val="lt1"/>
              </a:buClr>
              <a:buSzPts val="1100"/>
              <a:buFont typeface="Arial"/>
              <a:buAutoNum type="arabicPeriod"/>
            </a:pPr>
            <a:r>
              <a:rPr lang="en-US" sz="1100" b="1" dirty="0">
                <a:solidFill>
                  <a:schemeClr val="lt1"/>
                </a:solidFill>
              </a:rPr>
              <a:t>The consolidated probabilistic forecasts suggest above 50% chance for weekly total rainfall to be below-normal (below the lower </a:t>
            </a:r>
            <a:r>
              <a:rPr lang="en-US" sz="1100" b="1" dirty="0" err="1">
                <a:solidFill>
                  <a:schemeClr val="lt1"/>
                </a:solidFill>
              </a:rPr>
              <a:t>tercile</a:t>
            </a:r>
            <a:r>
              <a:rPr lang="en-US" sz="1100" b="1" dirty="0">
                <a:solidFill>
                  <a:schemeClr val="lt1"/>
                </a:solidFill>
              </a:rPr>
              <a:t>) over southeastern Ghana, southern Togo, Benin, Nigeria and Cameroon, southwestern CAR, much of Equatorial Guinea and Gabon, western Congo, northern and southern portions of DR Congo, western and northern portions of Angola, southern Uganda and Kenya, northern Tanzania, much of Rwanda and Burundi, southeastern Namibia, and central parts of South Africa. In particular, there is above 80% chance for rainfall to be below normal over northeastern DR Congo, southeastern Uganda, southwestern Kenya, northeastern Tanzania, and north-central Angola.</a:t>
            </a:r>
          </a:p>
          <a:p>
            <a:pPr marL="457200" lvl="0" indent="-298450" algn="just">
              <a:buClr>
                <a:schemeClr val="lt1"/>
              </a:buClr>
              <a:buSzPts val="1100"/>
              <a:buFont typeface="Arial"/>
              <a:buAutoNum type="arabicPeriod"/>
            </a:pPr>
            <a:endParaRPr lang="en-US" sz="1100" b="1" dirty="0">
              <a:solidFill>
                <a:schemeClr val="lt1"/>
              </a:solidFill>
            </a:endParaRPr>
          </a:p>
          <a:p>
            <a:pPr marL="457200" lvl="0" indent="-298450" algn="just">
              <a:buClr>
                <a:schemeClr val="lt1"/>
              </a:buClr>
              <a:buSzPts val="1100"/>
              <a:buFont typeface="Arial"/>
              <a:buAutoNum type="arabicPeriod"/>
            </a:pPr>
            <a:endParaRPr lang="en-US" sz="1100" b="1" dirty="0">
              <a:solidFill>
                <a:schemeClr val="lt1"/>
              </a:solidFill>
            </a:endParaRPr>
          </a:p>
          <a:p>
            <a:pPr marL="457200" lvl="0" indent="-298450" algn="just">
              <a:buClr>
                <a:schemeClr val="lt1"/>
              </a:buClr>
              <a:buSzPts val="1100"/>
              <a:buFont typeface="Arial"/>
              <a:buAutoNum type="arabicPeriod"/>
            </a:pPr>
            <a:r>
              <a:rPr lang="en-US" sz="1100" b="1" dirty="0">
                <a:solidFill>
                  <a:schemeClr val="lt1"/>
                </a:solidFill>
              </a:rPr>
              <a:t>The forecasts suggest above 50% chance for weekly rainfall to be above-normal (above the upper </a:t>
            </a:r>
            <a:r>
              <a:rPr lang="en-US" sz="1100" b="1" dirty="0" err="1">
                <a:solidFill>
                  <a:schemeClr val="lt1"/>
                </a:solidFill>
              </a:rPr>
              <a:t>tercile</a:t>
            </a:r>
            <a:r>
              <a:rPr lang="en-US" sz="1100" b="1" dirty="0">
                <a:solidFill>
                  <a:schemeClr val="lt1"/>
                </a:solidFill>
              </a:rPr>
              <a:t>) over central and southern parts of Zambia, much of Malawi, Mozambique and Zimbabwe, southeastern Angola, northeastern Namibia, northern and central parts of Botswana, and northern parts of South Africa. In particular, there is above 65% chance for rainfall to be above-normal over central and southern parts of Zambia, northern Malawi and Botswana, much of Zimbabwe, central and southern parts of Mozambique.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2"/>
          <p:cNvSpPr txBox="1">
            <a:spLocks noGrp="1"/>
          </p:cNvSpPr>
          <p:nvPr>
            <p:ph type="body" idx="1"/>
          </p:nvPr>
        </p:nvSpPr>
        <p:spPr>
          <a:xfrm>
            <a:off x="152400" y="839117"/>
            <a:ext cx="8817000" cy="5365800"/>
          </a:xfrm>
          <a:prstGeom prst="rect">
            <a:avLst/>
          </a:prstGeom>
          <a:noFill/>
          <a:ln>
            <a:noFill/>
          </a:ln>
        </p:spPr>
        <p:txBody>
          <a:bodyPr spcFirstLastPara="1" wrap="square" lIns="91425" tIns="45700" rIns="91425" bIns="45700" anchor="t" anchorCtr="0">
            <a:noAutofit/>
          </a:bodyPr>
          <a:lstStyle/>
          <a:p>
            <a:pPr lvl="0" indent="-285750" algn="just">
              <a:spcBef>
                <a:spcPts val="0"/>
              </a:spcBef>
              <a:buClr>
                <a:schemeClr val="lt1"/>
              </a:buClr>
              <a:buSzPts val="900"/>
              <a:buFont typeface="Arial"/>
              <a:buChar char="•"/>
            </a:pPr>
            <a:r>
              <a:rPr lang="en-US" sz="1100" b="1" dirty="0">
                <a:solidFill>
                  <a:schemeClr val="lt1"/>
                </a:solidFill>
                <a:latin typeface="Arial"/>
                <a:ea typeface="Arial"/>
                <a:cs typeface="Arial"/>
                <a:sym typeface="Arial"/>
              </a:rPr>
              <a:t>Over the past 30 days, in East Africa, above-average rainfall was observed over pockets of northwestern Ethiopia, and many parts of Tanzania. Rainfall was below-average over southwestern Ethiopia, Kenya, and pockets of Tanzania. In southern Africa, above-average rainfall was observed over many parts of Angola, much of Zambia, Namibia, Malawi, and much of Madagascar. Below-average rainfall was observed over western and the far northern Angola, much of Botswana and Zimbabwe, and northern South Africa, and much of Mozambique. In Central Africa, rainfall was above-average over Congo, many parts of DRC. Rainfall was below-average over parts of southern and eastern DRC. In West Africa, rainfall was above-average along coastal Cote d’Ivoire and Ghana.</a:t>
            </a:r>
          </a:p>
          <a:p>
            <a:pPr marL="0" lvl="0" indent="0" algn="just" rtl="0">
              <a:spcBef>
                <a:spcPts val="0"/>
              </a:spcBef>
              <a:spcAft>
                <a:spcPts val="0"/>
              </a:spcAft>
              <a:buNone/>
            </a:pPr>
            <a:endParaRPr sz="1100" b="1" dirty="0">
              <a:solidFill>
                <a:schemeClr val="lt1"/>
              </a:solidFill>
              <a:latin typeface="Arial"/>
              <a:ea typeface="Arial"/>
              <a:cs typeface="Arial"/>
              <a:sym typeface="Arial"/>
            </a:endParaRPr>
          </a:p>
          <a:p>
            <a:pPr lvl="0" indent="-285750" algn="just">
              <a:spcBef>
                <a:spcPts val="0"/>
              </a:spcBef>
              <a:buClr>
                <a:schemeClr val="lt1"/>
              </a:buClr>
              <a:buSzPts val="900"/>
              <a:buFont typeface="Arial"/>
              <a:buChar char="•"/>
            </a:pPr>
            <a:r>
              <a:rPr lang="en-US" sz="1100" b="1" dirty="0">
                <a:solidFill>
                  <a:schemeClr val="lt1"/>
                </a:solidFill>
                <a:latin typeface="Arial"/>
                <a:ea typeface="Arial"/>
                <a:cs typeface="Arial"/>
                <a:sym typeface="Arial"/>
              </a:rPr>
              <a:t>During the past 7 days, in East Africa, rainfall was above-average over pockets of western and eastern Tanzania. Below-average rainfall was observed over parts of central and southern Tanzania. In Central Africa, rainfall was above-average over Equatorial Guinea, Gabon, southern Congo, and parts of southern and eastern DRC. Below-average rainfall was observed over western and northern DRC. In West Africa, above-average rainfall was observed along the costal areas of Cote d’Ivoire and Ghana. In southern Africa, rainfall was above-average over northwestern and the far southern Angola, northeastern Namibia, pockets of Botswana, eastern South Africa, and many parts of Madagascar. In contrast, rainfall was below-average over southwestern and eastern Angola, Zambia, Malawi, Mozambique, and the far western and northern Madagascar.</a:t>
            </a:r>
          </a:p>
          <a:p>
            <a:pPr marL="457200" lvl="0" indent="0" algn="just" rtl="0">
              <a:spcBef>
                <a:spcPts val="0"/>
              </a:spcBef>
              <a:spcAft>
                <a:spcPts val="0"/>
              </a:spcAft>
              <a:buNone/>
            </a:pPr>
            <a:endParaRPr sz="1100" b="1" dirty="0">
              <a:solidFill>
                <a:schemeClr val="lt1"/>
              </a:solidFill>
              <a:latin typeface="Arial"/>
              <a:ea typeface="Arial"/>
              <a:cs typeface="Arial"/>
              <a:sym typeface="Arial"/>
            </a:endParaRPr>
          </a:p>
          <a:p>
            <a:pPr marL="457200" lvl="0" indent="-285750" algn="just" rtl="0">
              <a:spcBef>
                <a:spcPts val="0"/>
              </a:spcBef>
              <a:spcAft>
                <a:spcPts val="0"/>
              </a:spcAft>
              <a:buClr>
                <a:schemeClr val="lt1"/>
              </a:buClr>
              <a:buSzPts val="900"/>
              <a:buFont typeface="Arial"/>
              <a:buChar char="•"/>
            </a:pPr>
            <a:r>
              <a:rPr lang="en-US" sz="1100" b="1" dirty="0" smtClean="0">
                <a:solidFill>
                  <a:schemeClr val="lt1"/>
                </a:solidFill>
                <a:latin typeface="Arial"/>
                <a:ea typeface="Arial"/>
                <a:cs typeface="Arial"/>
                <a:sym typeface="Arial"/>
              </a:rPr>
              <a:t>Model forecasts call for an increased chance for week-1 rainfall to be below-normal across southern Nigeria, southern Cameroon, Equatorial Guinea, Gabon, Congo, much of DRC, Angola, northwestern Namibia and northern Madagascar. In contrast, there is an increased chance for week-1 rainfall to be above-normal across eastern Namibia, much of Botswana and Zimbabwe, South Africa, Lesotho, </a:t>
            </a:r>
            <a:r>
              <a:rPr lang="en-US" sz="1100" b="1" dirty="0" err="1" smtClean="0">
                <a:solidFill>
                  <a:schemeClr val="lt1"/>
                </a:solidFill>
                <a:latin typeface="Arial"/>
                <a:ea typeface="Arial"/>
                <a:cs typeface="Arial"/>
                <a:sym typeface="Arial"/>
              </a:rPr>
              <a:t>Eswatini</a:t>
            </a:r>
            <a:r>
              <a:rPr lang="en-US" sz="1100" b="1" dirty="0" smtClean="0">
                <a:solidFill>
                  <a:schemeClr val="lt1"/>
                </a:solidFill>
                <a:latin typeface="Arial"/>
                <a:ea typeface="Arial"/>
                <a:cs typeface="Arial"/>
                <a:sym typeface="Arial"/>
              </a:rPr>
              <a:t>, southern Zambia, southern Malawi, and much of Mozambique. For week-2, model forecasts indicate an increased chance for below-normal rainfall along the Gulf of Guinea coast and the neighboring areas of Central Africa, parts of equatorial East Africa, northern and western Angola, and parts of Namibia and South Africa. In contrast, there is an increased chance for week-2 rainfall to be above-normal over pockets of Angola, southern Zambia, northeastern Namibia, Botswana, Zambia, Malawi, parts of Mozambique, and western Madagascar.</a:t>
            </a:r>
            <a:endParaRPr sz="1100" b="1" dirty="0">
              <a:solidFill>
                <a:schemeClr val="lt1"/>
              </a:solidFill>
              <a:latin typeface="Arial"/>
              <a:ea typeface="Arial"/>
              <a:cs typeface="Arial"/>
              <a:sym typeface="Arial"/>
            </a:endParaRPr>
          </a:p>
          <a:p>
            <a:pPr marL="457200" lvl="0" indent="0" algn="just" rtl="0">
              <a:spcBef>
                <a:spcPts val="0"/>
              </a:spcBef>
              <a:spcAft>
                <a:spcPts val="0"/>
              </a:spcAft>
              <a:buNone/>
            </a:pPr>
            <a:endParaRPr sz="1100" b="1" dirty="0">
              <a:solidFill>
                <a:schemeClr val="lt1"/>
              </a:solidFill>
              <a:latin typeface="Arial"/>
              <a:ea typeface="Arial"/>
              <a:cs typeface="Arial"/>
              <a:sym typeface="Arial"/>
            </a:endParaRPr>
          </a:p>
        </p:txBody>
      </p:sp>
      <p:sp>
        <p:nvSpPr>
          <p:cNvPr id="206" name="Google Shape;206;p12"/>
          <p:cNvSpPr txBox="1">
            <a:spLocks noGrp="1"/>
          </p:cNvSpPr>
          <p:nvPr>
            <p:ph type="title" idx="4294967295"/>
          </p:nvPr>
        </p:nvSpPr>
        <p:spPr>
          <a:xfrm>
            <a:off x="1175657" y="174171"/>
            <a:ext cx="7239000" cy="685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b="1">
                <a:solidFill>
                  <a:srgbClr val="FFFF00"/>
                </a:solidFill>
                <a:latin typeface="Arial"/>
                <a:ea typeface="Arial"/>
                <a:cs typeface="Arial"/>
                <a:sym typeface="Arial"/>
              </a:rPr>
              <a:t>Summary</a:t>
            </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1600200" y="0"/>
            <a:ext cx="6324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Outline</a:t>
            </a:r>
            <a:endParaRPr/>
          </a:p>
        </p:txBody>
      </p:sp>
      <p:sp>
        <p:nvSpPr>
          <p:cNvPr id="98" name="Google Shape;98;p2"/>
          <p:cNvSpPr txBox="1"/>
          <p:nvPr/>
        </p:nvSpPr>
        <p:spPr>
          <a:xfrm>
            <a:off x="990600" y="2286000"/>
            <a:ext cx="7239000" cy="2830513"/>
          </a:xfrm>
          <a:prstGeom prst="rect">
            <a:avLst/>
          </a:prstGeom>
          <a:noFill/>
          <a:ln>
            <a:noFill/>
          </a:ln>
        </p:spPr>
        <p:txBody>
          <a:bodyPr spcFirstLastPara="1" wrap="square" lIns="91425" tIns="45700" rIns="91425" bIns="45700" anchor="t" anchorCtr="0">
            <a:spAutoFit/>
          </a:bodyPr>
          <a:lstStyle/>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Highlights</a:t>
            </a:r>
            <a:endParaRPr sz="1400" b="0" i="0" u="none" strike="noStrike" cap="none">
              <a:solidFill>
                <a:srgbClr val="000000"/>
              </a:solidFill>
              <a:latin typeface="Arial"/>
              <a:ea typeface="Arial"/>
              <a:cs typeface="Arial"/>
              <a:sym typeface="Arial"/>
            </a:endParaRPr>
          </a:p>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Recent Evolution and Current Conditions</a:t>
            </a:r>
            <a:endParaRPr sz="1400" b="0" i="0" u="none" strike="noStrike" cap="none">
              <a:solidFill>
                <a:srgbClr val="000000"/>
              </a:solidFill>
              <a:latin typeface="Arial"/>
              <a:ea typeface="Arial"/>
              <a:cs typeface="Arial"/>
              <a:sym typeface="Arial"/>
            </a:endParaRPr>
          </a:p>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NCEP GEFS Forecasts</a:t>
            </a:r>
            <a:endParaRPr sz="1400" b="0" i="0" u="none" strike="noStrike" cap="none">
              <a:solidFill>
                <a:srgbClr val="000000"/>
              </a:solidFill>
              <a:latin typeface="Arial"/>
              <a:ea typeface="Arial"/>
              <a:cs typeface="Arial"/>
              <a:sym typeface="Arial"/>
            </a:endParaRPr>
          </a:p>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Summary</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1"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838200" y="228600"/>
            <a:ext cx="7239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Highlights:</a:t>
            </a:r>
            <a:br>
              <a:rPr lang="en-US" sz="4000" b="1">
                <a:solidFill>
                  <a:srgbClr val="FFFF00"/>
                </a:solidFill>
                <a:latin typeface="Arial"/>
                <a:ea typeface="Arial"/>
                <a:cs typeface="Arial"/>
                <a:sym typeface="Arial"/>
              </a:rPr>
            </a:br>
            <a:r>
              <a:rPr lang="en-US" sz="4000" b="1">
                <a:solidFill>
                  <a:srgbClr val="FFFF00"/>
                </a:solidFill>
                <a:latin typeface="Arial"/>
                <a:ea typeface="Arial"/>
                <a:cs typeface="Arial"/>
                <a:sym typeface="Arial"/>
              </a:rPr>
              <a:t>Last 7 Days</a:t>
            </a:r>
            <a:endParaRPr/>
          </a:p>
        </p:txBody>
      </p:sp>
      <p:sp>
        <p:nvSpPr>
          <p:cNvPr id="105" name="Google Shape;105;p3"/>
          <p:cNvSpPr/>
          <p:nvPr/>
        </p:nvSpPr>
        <p:spPr>
          <a:xfrm>
            <a:off x="72230" y="1533395"/>
            <a:ext cx="8896200" cy="4605300"/>
          </a:xfrm>
          <a:prstGeom prst="rect">
            <a:avLst/>
          </a:prstGeom>
          <a:noFill/>
          <a:ln>
            <a:noFill/>
          </a:ln>
        </p:spPr>
        <p:txBody>
          <a:bodyPr spcFirstLastPara="1" wrap="square" lIns="91425" tIns="45700" rIns="91425" bIns="45700" anchor="t" anchorCtr="0">
            <a:noAutofit/>
          </a:bodyPr>
          <a:lstStyle/>
          <a:p>
            <a:pPr marL="12700" marR="0" lvl="0" indent="0" algn="just" rtl="0">
              <a:lnSpc>
                <a:spcPct val="90000"/>
              </a:lnSpc>
              <a:spcBef>
                <a:spcPts val="0"/>
              </a:spcBef>
              <a:spcAft>
                <a:spcPts val="0"/>
              </a:spcAft>
              <a:buNone/>
            </a:pPr>
            <a:endParaRPr sz="1200" b="1" i="0" u="none" strike="noStrike" cap="none" dirty="0">
              <a:solidFill>
                <a:schemeClr val="lt1"/>
              </a:solidFill>
              <a:sym typeface="Arial"/>
            </a:endParaRPr>
          </a:p>
          <a:p>
            <a:pPr marL="285750" lvl="0" indent="-260350" algn="just">
              <a:buClr>
                <a:schemeClr val="lt1"/>
              </a:buClr>
              <a:buSzPts val="1000"/>
              <a:buFont typeface="Arial"/>
              <a:buChar char="•"/>
            </a:pPr>
            <a:r>
              <a:rPr lang="en-US" sz="1200" b="1" dirty="0">
                <a:solidFill>
                  <a:schemeClr val="lt1"/>
                </a:solidFill>
              </a:rPr>
              <a:t>During the past 7 days, in East Africa, rainfall was above-average over pockets of western and eastern Tanzania. Below-average rainfall was observed over parts of central and southern Tanzania. In Central Africa, rainfall was above-average over Equatorial Guinea, Gabon, southern Congo, and parts of southern and eastern DRC. Below-average rainfall was observed over western and northern DRC. In West Africa, above-average rainfall was observed along the costal areas of Cote d’Ivoire and Ghana. In southern Africa, rainfall was above-average over northwestern and the far southern Angola, northeastern Namibia, pockets of Botswana, eastern South Africa, and many parts of Madagascar. In contrast, rainfall was below-average over southwestern and eastern Angola, Zambia, Malawi, Mozambique, and the far western and northern Madagascar.</a:t>
            </a:r>
          </a:p>
          <a:p>
            <a:pPr marL="285750" lvl="0" indent="-260350" algn="just">
              <a:buClr>
                <a:schemeClr val="lt1"/>
              </a:buClr>
              <a:buSzPts val="1000"/>
              <a:buFont typeface="Arial"/>
              <a:buChar char="•"/>
            </a:pPr>
            <a:endParaRPr lang="en-US" sz="1200" b="1" dirty="0">
              <a:solidFill>
                <a:schemeClr val="lt1"/>
              </a:solidFill>
            </a:endParaRPr>
          </a:p>
          <a:p>
            <a:pPr marL="285750" lvl="0" indent="-260350" algn="just">
              <a:buClr>
                <a:schemeClr val="lt1"/>
              </a:buClr>
              <a:buSzPts val="1000"/>
              <a:buFont typeface="Arial"/>
              <a:buChar char="•"/>
            </a:pPr>
            <a:r>
              <a:rPr lang="en-US" sz="1200" b="1" dirty="0">
                <a:solidFill>
                  <a:schemeClr val="lt1"/>
                </a:solidFill>
              </a:rPr>
              <a:t>Model forecasts call for an increased chance for week-1 rainfall to be below-normal across southern Nigeria, southern Cameroon, Equatorial Guinea, Gabon, Congo, much of DRC, Angola, northwestern Namibia and northern Madagascar. In contrast, there is an increased chance for week-1 rainfall to be above-normal across eastern Namibia, much of Botswana and Zimbabwe, South Africa, Lesotho, </a:t>
            </a:r>
            <a:r>
              <a:rPr lang="en-US" sz="1200" b="1" dirty="0" err="1">
                <a:solidFill>
                  <a:schemeClr val="lt1"/>
                </a:solidFill>
              </a:rPr>
              <a:t>Eswatini</a:t>
            </a:r>
            <a:r>
              <a:rPr lang="en-US" sz="1200" b="1" dirty="0">
                <a:solidFill>
                  <a:schemeClr val="lt1"/>
                </a:solidFill>
              </a:rPr>
              <a:t>, southern Zambia, southern Malawi, and much of Mozambique. For week-2, model forecasts indicate an increased chance for below-normal rainfall along the Gulf of Guinea coast and the neighboring areas of Central Africa, parts of equatorial East Africa, northern and western Angola, and parts of Namibia and South Africa. In contrast, there is an increased chance for week-2 rainfall to be above-normal over pockets of Angola, southern Zambia, northeastern Namibia, Botswana, Zambia, Malawi, parts of Mozambique, and western Madagascar.</a:t>
            </a:r>
          </a:p>
          <a:p>
            <a:pPr marL="25400" lvl="0" algn="just">
              <a:buClr>
                <a:schemeClr val="lt1"/>
              </a:buClr>
              <a:buSzPts val="1000"/>
            </a:pPr>
            <a:endParaRPr lang="en-US" sz="1200" b="1" dirty="0">
              <a:solidFill>
                <a:schemeClr val="lt1"/>
              </a:solidFill>
            </a:endParaRPr>
          </a:p>
          <a:p>
            <a:pPr marL="285750" marR="0" lvl="0" indent="-196850" algn="just" rtl="0">
              <a:lnSpc>
                <a:spcPct val="100000"/>
              </a:lnSpc>
              <a:spcBef>
                <a:spcPts val="0"/>
              </a:spcBef>
              <a:spcAft>
                <a:spcPts val="0"/>
              </a:spcAft>
              <a:buClr>
                <a:schemeClr val="lt1"/>
              </a:buClr>
              <a:buSzPts val="1200"/>
              <a:buFont typeface="Arial"/>
              <a:buNone/>
            </a:pPr>
            <a:endParaRPr sz="1200" b="1" i="0" u="none" strike="noStrike" cap="none" dirty="0">
              <a:solidFill>
                <a:schemeClr val="lt1"/>
              </a:solidFill>
              <a:sym typeface="Arial"/>
            </a:endParaRPr>
          </a:p>
          <a:p>
            <a:pPr marL="12700" marR="0" lvl="0" indent="0" algn="just" rtl="0">
              <a:lnSpc>
                <a:spcPct val="90000"/>
              </a:lnSpc>
              <a:spcBef>
                <a:spcPts val="0"/>
              </a:spcBef>
              <a:spcAft>
                <a:spcPts val="0"/>
              </a:spcAft>
              <a:buNone/>
            </a:pPr>
            <a:endParaRPr sz="1000" b="1"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
          <p:cNvSpPr txBox="1">
            <a:spLocks noGrp="1"/>
          </p:cNvSpPr>
          <p:nvPr>
            <p:ph type="title" idx="4294967295"/>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90 Days</a:t>
            </a:r>
            <a:endParaRPr/>
          </a:p>
        </p:txBody>
      </p:sp>
      <p:sp>
        <p:nvSpPr>
          <p:cNvPr id="112" name="Google Shape;112;p4"/>
          <p:cNvSpPr txBox="1"/>
          <p:nvPr/>
        </p:nvSpPr>
        <p:spPr>
          <a:xfrm>
            <a:off x="79248" y="5029200"/>
            <a:ext cx="8991600" cy="1754286"/>
          </a:xfrm>
          <a:prstGeom prst="rect">
            <a:avLst/>
          </a:prstGeom>
          <a:noFill/>
          <a:ln>
            <a:noFill/>
          </a:ln>
        </p:spPr>
        <p:txBody>
          <a:bodyPr spcFirstLastPara="1" wrap="square" lIns="91425" tIns="45700" rIns="91425" bIns="45700" anchor="t" anchorCtr="0">
            <a:spAutoFit/>
          </a:bodyPr>
          <a:lstStyle/>
          <a:p>
            <a:pPr lvl="0" algn="just">
              <a:lnSpc>
                <a:spcPct val="90000"/>
              </a:lnSpc>
              <a:buClr>
                <a:schemeClr val="dk1"/>
              </a:buClr>
              <a:buSzPts val="1050"/>
            </a:pPr>
            <a:r>
              <a:rPr lang="en-US" sz="1200" b="1" i="0" u="none" strike="noStrike" cap="none" dirty="0">
                <a:solidFill>
                  <a:schemeClr val="lt1"/>
                </a:solidFill>
                <a:sym typeface="Arial"/>
              </a:rPr>
              <a:t>Over the past 90 days, in East Africa, above-average rainfall was observed over </a:t>
            </a:r>
            <a:r>
              <a:rPr lang="en-US" sz="1200" b="1" i="0" u="none" strike="noStrike" cap="none" dirty="0" smtClean="0">
                <a:solidFill>
                  <a:schemeClr val="lt1"/>
                </a:solidFill>
                <a:sym typeface="Arial"/>
              </a:rPr>
              <a:t>parts of western Ethiopia, and much of Uganda and Tanzania. </a:t>
            </a:r>
            <a:r>
              <a:rPr lang="en-US" sz="1200" b="1" i="0" u="none" strike="noStrike" cap="none" dirty="0">
                <a:solidFill>
                  <a:schemeClr val="lt1"/>
                </a:solidFill>
                <a:sym typeface="Arial"/>
              </a:rPr>
              <a:t>Rainfall was below-average over </a:t>
            </a:r>
            <a:r>
              <a:rPr lang="en-US" sz="1200" b="1" i="0" u="none" strike="noStrike" cap="none" dirty="0" smtClean="0">
                <a:solidFill>
                  <a:schemeClr val="lt1"/>
                </a:solidFill>
                <a:sym typeface="Arial"/>
              </a:rPr>
              <a:t>southern Ethiopia, much of Kenya, southern Somalia, and pockets of Tanzania. </a:t>
            </a:r>
            <a:r>
              <a:rPr lang="en-US" sz="1200" b="1" i="0" u="none" strike="noStrike" cap="none" dirty="0">
                <a:solidFill>
                  <a:schemeClr val="lt1"/>
                </a:solidFill>
                <a:sym typeface="Arial"/>
              </a:rPr>
              <a:t>In southern Africa, above-average rainfall was observed over </a:t>
            </a:r>
            <a:r>
              <a:rPr lang="en-US" sz="1200" b="1" i="0" u="none" strike="noStrike" cap="none" dirty="0" smtClean="0">
                <a:solidFill>
                  <a:schemeClr val="lt1"/>
                </a:solidFill>
                <a:sym typeface="Arial"/>
              </a:rPr>
              <a:t>parts of central and northern Angola, much of Zambia, Namibia, much of South Africa, Lesotho, </a:t>
            </a:r>
            <a:r>
              <a:rPr lang="en-US" sz="1200" b="1" i="0" u="none" strike="noStrike" cap="none" dirty="0" err="1" smtClean="0">
                <a:solidFill>
                  <a:schemeClr val="lt1"/>
                </a:solidFill>
                <a:sym typeface="Arial"/>
              </a:rPr>
              <a:t>Eswatini</a:t>
            </a:r>
            <a:r>
              <a:rPr lang="en-US" sz="1200" b="1" i="0" u="none" strike="noStrike" cap="none" dirty="0" smtClean="0">
                <a:solidFill>
                  <a:schemeClr val="lt1"/>
                </a:solidFill>
                <a:sym typeface="Arial"/>
              </a:rPr>
              <a:t>, Malawi, parts of Mozambique, and southern Madagascar. </a:t>
            </a:r>
            <a:r>
              <a:rPr lang="en-US" sz="1200" b="1" i="0" u="none" strike="noStrike" cap="none" dirty="0">
                <a:solidFill>
                  <a:schemeClr val="lt1"/>
                </a:solidFill>
                <a:sym typeface="Arial"/>
              </a:rPr>
              <a:t>Below-average rainfall was observed over </a:t>
            </a:r>
            <a:r>
              <a:rPr lang="en-US" sz="1200" b="1" i="0" u="none" strike="noStrike" cap="none" dirty="0" smtClean="0">
                <a:solidFill>
                  <a:schemeClr val="lt1"/>
                </a:solidFill>
                <a:sym typeface="Arial"/>
              </a:rPr>
              <a:t>southern Angola, much of Botswana and Zimbabwe, pockets of Mozambique, and northern Madagascar. </a:t>
            </a:r>
            <a:r>
              <a:rPr lang="en-US" sz="1200" b="1" i="0" u="none" strike="noStrike" cap="none" dirty="0">
                <a:solidFill>
                  <a:schemeClr val="lt1"/>
                </a:solidFill>
                <a:sym typeface="Arial"/>
              </a:rPr>
              <a:t>In Central Africa, rainfall was above-average over </a:t>
            </a:r>
            <a:r>
              <a:rPr lang="en-US" sz="1200" b="1" i="0" u="none" strike="noStrike" cap="none" dirty="0" smtClean="0">
                <a:solidFill>
                  <a:schemeClr val="lt1"/>
                </a:solidFill>
                <a:sym typeface="Arial"/>
              </a:rPr>
              <a:t>southeastern Cameroon, eastern Gabon, Congo, and much of DRC. </a:t>
            </a:r>
            <a:r>
              <a:rPr lang="en-US" sz="1200" b="1" i="0" u="none" strike="noStrike" cap="none" dirty="0">
                <a:solidFill>
                  <a:schemeClr val="lt1"/>
                </a:solidFill>
                <a:sym typeface="Arial"/>
              </a:rPr>
              <a:t>Rainfall was below-average over western </a:t>
            </a:r>
            <a:r>
              <a:rPr lang="en-US" sz="1200" b="1" i="0" u="none" strike="noStrike" cap="none" dirty="0" smtClean="0">
                <a:solidFill>
                  <a:schemeClr val="lt1"/>
                </a:solidFill>
                <a:sym typeface="Arial"/>
              </a:rPr>
              <a:t>and central Cameroon</a:t>
            </a:r>
            <a:r>
              <a:rPr lang="en-US" sz="1200" b="1" i="0" u="none" strike="noStrike" cap="none" dirty="0">
                <a:solidFill>
                  <a:schemeClr val="lt1"/>
                </a:solidFill>
                <a:sym typeface="Arial"/>
              </a:rPr>
              <a:t>, </a:t>
            </a:r>
            <a:r>
              <a:rPr lang="en-US" sz="1200" b="1" dirty="0" smtClean="0">
                <a:solidFill>
                  <a:schemeClr val="lt1"/>
                </a:solidFill>
              </a:rPr>
              <a:t>western</a:t>
            </a:r>
            <a:r>
              <a:rPr lang="en-US" sz="1200" b="1" i="0" u="none" strike="noStrike" cap="none" dirty="0" smtClean="0">
                <a:solidFill>
                  <a:schemeClr val="lt1"/>
                </a:solidFill>
                <a:sym typeface="Arial"/>
              </a:rPr>
              <a:t> </a:t>
            </a:r>
            <a:r>
              <a:rPr lang="en-US" sz="1200" b="1" i="0" u="none" strike="noStrike" cap="none" dirty="0">
                <a:solidFill>
                  <a:schemeClr val="lt1"/>
                </a:solidFill>
                <a:sym typeface="Arial"/>
              </a:rPr>
              <a:t>Gabon, Equatorial Guinea, </a:t>
            </a:r>
            <a:r>
              <a:rPr lang="en-US" sz="1200" b="1" i="0" u="none" strike="noStrike" cap="none" dirty="0" smtClean="0">
                <a:solidFill>
                  <a:schemeClr val="lt1"/>
                </a:solidFill>
                <a:sym typeface="Arial"/>
              </a:rPr>
              <a:t>and portions of </a:t>
            </a:r>
            <a:r>
              <a:rPr lang="en-US" sz="1200" b="1" i="0" u="none" strike="noStrike" cap="none" dirty="0" smtClean="0">
                <a:solidFill>
                  <a:schemeClr val="lt1"/>
                </a:solidFill>
                <a:sym typeface="Arial"/>
              </a:rPr>
              <a:t>northeastern and southwestern DRC</a:t>
            </a:r>
            <a:r>
              <a:rPr lang="en-US" sz="1200" b="1" i="0" u="none" strike="noStrike" cap="none" dirty="0" smtClean="0">
                <a:solidFill>
                  <a:schemeClr val="lt1"/>
                </a:solidFill>
                <a:sym typeface="Arial"/>
              </a:rPr>
              <a:t>. </a:t>
            </a:r>
            <a:r>
              <a:rPr lang="en-US" sz="1200" b="1" i="0" u="none" strike="noStrike" cap="none" dirty="0">
                <a:solidFill>
                  <a:schemeClr val="lt1"/>
                </a:solidFill>
                <a:sym typeface="Arial"/>
              </a:rPr>
              <a:t>In West Africa, rainfall was above-average over </a:t>
            </a:r>
            <a:r>
              <a:rPr lang="en-US" sz="1200" b="1" i="0" u="none" strike="noStrike" cap="none" dirty="0" smtClean="0">
                <a:solidFill>
                  <a:schemeClr val="lt1"/>
                </a:solidFill>
                <a:sym typeface="Arial"/>
              </a:rPr>
              <a:t>parts of eastern Guinea, and coastal Cote d’Ivoire and Ghana. </a:t>
            </a:r>
            <a:r>
              <a:rPr lang="en-US" sz="1200" b="1" i="0" u="none" strike="noStrike" cap="none" dirty="0">
                <a:solidFill>
                  <a:schemeClr val="lt1"/>
                </a:solidFill>
                <a:sym typeface="Arial"/>
              </a:rPr>
              <a:t>In contrast, below-average rainfall was observed over </a:t>
            </a:r>
            <a:r>
              <a:rPr lang="en-US" sz="1200" b="1" i="0" u="none" strike="noStrike" cap="none" dirty="0" smtClean="0">
                <a:solidFill>
                  <a:schemeClr val="lt1"/>
                </a:solidFill>
                <a:sym typeface="Arial"/>
              </a:rPr>
              <a:t>southern </a:t>
            </a:r>
            <a:r>
              <a:rPr lang="en-US" sz="1200" b="1" i="0" u="none" strike="noStrike" cap="none" dirty="0" smtClean="0">
                <a:solidFill>
                  <a:schemeClr val="lt1"/>
                </a:solidFill>
                <a:sym typeface="Arial"/>
              </a:rPr>
              <a:t>Nigeria</a:t>
            </a:r>
            <a:r>
              <a:rPr lang="en-US" sz="1200" b="1" dirty="0" smtClean="0">
                <a:solidFill>
                  <a:schemeClr val="lt1"/>
                </a:solidFill>
              </a:rPr>
              <a:t>.</a:t>
            </a:r>
            <a:endParaRPr sz="1200" b="1" i="0" u="none" strike="noStrike" cap="none" dirty="0">
              <a:solidFill>
                <a:schemeClr val="lt1"/>
              </a:solidFill>
              <a:sym typeface="Arial"/>
            </a:endParaRPr>
          </a:p>
        </p:txBody>
      </p:sp>
      <p:pic>
        <p:nvPicPr>
          <p:cNvPr id="113" name="Google Shape;113;p4"/>
          <p:cNvPicPr preferRelativeResize="0"/>
          <p:nvPr/>
        </p:nvPicPr>
        <p:blipFill>
          <a:blip r:embed="rId3">
            <a:extLst>
              <a:ext uri="{28A0092B-C50C-407E-A947-70E740481C1C}">
                <a14:useLocalDpi xmlns:a14="http://schemas.microsoft.com/office/drawing/2010/main" val="0"/>
              </a:ext>
            </a:extLst>
          </a:blip>
          <a:stretch>
            <a:fillRect/>
          </a:stretch>
        </p:blipFill>
        <p:spPr>
          <a:xfrm>
            <a:off x="4663211" y="1074420"/>
            <a:ext cx="3794760" cy="3794760"/>
          </a:xfrm>
          <a:prstGeom prst="rect">
            <a:avLst/>
          </a:prstGeom>
          <a:noFill/>
          <a:ln>
            <a:noFill/>
          </a:ln>
        </p:spPr>
      </p:pic>
      <p:pic>
        <p:nvPicPr>
          <p:cNvPr id="114" name="Google Shape;114;p4"/>
          <p:cNvPicPr preferRelativeResize="0"/>
          <p:nvPr/>
        </p:nvPicPr>
        <p:blipFill>
          <a:blip r:embed="rId4">
            <a:extLst>
              <a:ext uri="{28A0092B-C50C-407E-A947-70E740481C1C}">
                <a14:useLocalDpi xmlns:a14="http://schemas.microsoft.com/office/drawing/2010/main" val="0"/>
              </a:ext>
            </a:extLst>
          </a:blip>
          <a:stretch>
            <a:fillRect/>
          </a:stretch>
        </p:blipFill>
        <p:spPr>
          <a:xfrm>
            <a:off x="568751" y="1074420"/>
            <a:ext cx="3794760" cy="3794760"/>
          </a:xfrm>
          <a:prstGeom prst="rect">
            <a:avLst/>
          </a:prstGeom>
          <a:noFill/>
          <a:ln>
            <a:noFill/>
          </a:ln>
        </p:spPr>
      </p:pic>
    </p:spTree>
    <p:extLst>
      <p:ext uri="{BB962C8B-B14F-4D97-AF65-F5344CB8AC3E}">
        <p14:creationId xmlns:p14="http://schemas.microsoft.com/office/powerpoint/2010/main" val="22976546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5"/>
          <p:cNvSpPr txBox="1">
            <a:spLocks noGrp="1"/>
          </p:cNvSpPr>
          <p:nvPr>
            <p:ph type="title" idx="4294967295"/>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30 Days</a:t>
            </a:r>
            <a:endParaRPr/>
          </a:p>
        </p:txBody>
      </p:sp>
      <p:pic>
        <p:nvPicPr>
          <p:cNvPr id="122" name="Google Shape;122;p5"/>
          <p:cNvPicPr preferRelativeResize="0"/>
          <p:nvPr/>
        </p:nvPicPr>
        <p:blipFill>
          <a:blip r:embed="rId3">
            <a:extLst>
              <a:ext uri="{28A0092B-C50C-407E-A947-70E740481C1C}">
                <a14:useLocalDpi xmlns:a14="http://schemas.microsoft.com/office/drawing/2010/main" val="0"/>
              </a:ext>
            </a:extLst>
          </a:blip>
          <a:stretch>
            <a:fillRect/>
          </a:stretch>
        </p:blipFill>
        <p:spPr>
          <a:xfrm>
            <a:off x="4663440" y="1077132"/>
            <a:ext cx="3794760" cy="3794760"/>
          </a:xfrm>
          <a:prstGeom prst="rect">
            <a:avLst/>
          </a:prstGeom>
          <a:noFill/>
          <a:ln>
            <a:noFill/>
          </a:ln>
        </p:spPr>
      </p:pic>
      <p:pic>
        <p:nvPicPr>
          <p:cNvPr id="123" name="Google Shape;123;p5"/>
          <p:cNvPicPr preferRelativeResize="0"/>
          <p:nvPr/>
        </p:nvPicPr>
        <p:blipFill>
          <a:blip r:embed="rId4">
            <a:extLst>
              <a:ext uri="{28A0092B-C50C-407E-A947-70E740481C1C}">
                <a14:useLocalDpi xmlns:a14="http://schemas.microsoft.com/office/drawing/2010/main" val="0"/>
              </a:ext>
            </a:extLst>
          </a:blip>
          <a:stretch>
            <a:fillRect/>
          </a:stretch>
        </p:blipFill>
        <p:spPr>
          <a:xfrm>
            <a:off x="566928" y="1077132"/>
            <a:ext cx="3794760" cy="3794760"/>
          </a:xfrm>
          <a:prstGeom prst="rect">
            <a:avLst/>
          </a:prstGeom>
          <a:noFill/>
          <a:ln>
            <a:noFill/>
          </a:ln>
        </p:spPr>
      </p:pic>
      <p:sp>
        <p:nvSpPr>
          <p:cNvPr id="8" name="Google Shape;112;p4"/>
          <p:cNvSpPr txBox="1"/>
          <p:nvPr/>
        </p:nvSpPr>
        <p:spPr>
          <a:xfrm>
            <a:off x="79248" y="5029200"/>
            <a:ext cx="8991600" cy="1255688"/>
          </a:xfrm>
          <a:prstGeom prst="rect">
            <a:avLst/>
          </a:prstGeom>
          <a:noFill/>
          <a:ln>
            <a:noFill/>
          </a:ln>
        </p:spPr>
        <p:txBody>
          <a:bodyPr spcFirstLastPara="1" wrap="square" lIns="91425" tIns="45700" rIns="91425" bIns="45700" anchor="t" anchorCtr="0">
            <a:spAutoFit/>
          </a:bodyPr>
          <a:lstStyle/>
          <a:p>
            <a:pPr lvl="0" algn="just">
              <a:lnSpc>
                <a:spcPct val="90000"/>
              </a:lnSpc>
              <a:buClr>
                <a:schemeClr val="dk1"/>
              </a:buClr>
              <a:buSzPts val="1050"/>
            </a:pPr>
            <a:r>
              <a:rPr lang="en-US" sz="1200" b="1" i="0" u="none" strike="noStrike" cap="none" dirty="0">
                <a:solidFill>
                  <a:schemeClr val="lt1"/>
                </a:solidFill>
                <a:sym typeface="Arial"/>
              </a:rPr>
              <a:t>Over the past </a:t>
            </a:r>
            <a:r>
              <a:rPr lang="en-US" sz="1200" b="1" i="0" u="none" strike="noStrike" cap="none" dirty="0" smtClean="0">
                <a:solidFill>
                  <a:schemeClr val="lt1"/>
                </a:solidFill>
                <a:sym typeface="Arial"/>
              </a:rPr>
              <a:t>30 </a:t>
            </a:r>
            <a:r>
              <a:rPr lang="en-US" sz="1200" b="1" i="0" u="none" strike="noStrike" cap="none" dirty="0">
                <a:solidFill>
                  <a:schemeClr val="lt1"/>
                </a:solidFill>
                <a:sym typeface="Arial"/>
              </a:rPr>
              <a:t>days, in East Africa, above-average rainfall was observed over </a:t>
            </a:r>
            <a:r>
              <a:rPr lang="en-US" sz="1200" b="1" i="0" u="none" strike="noStrike" cap="none" dirty="0" smtClean="0">
                <a:solidFill>
                  <a:schemeClr val="lt1"/>
                </a:solidFill>
                <a:sym typeface="Arial"/>
              </a:rPr>
              <a:t>pockets of northwestern Ethiopia, and many parts of Tanzania. </a:t>
            </a:r>
            <a:r>
              <a:rPr lang="en-US" sz="1200" b="1" i="0" u="none" strike="noStrike" cap="none" dirty="0">
                <a:solidFill>
                  <a:schemeClr val="lt1"/>
                </a:solidFill>
                <a:sym typeface="Arial"/>
              </a:rPr>
              <a:t>Rainfall was below-average over </a:t>
            </a:r>
            <a:r>
              <a:rPr lang="en-US" sz="1200" b="1" i="0" u="none" strike="noStrike" cap="none" dirty="0" smtClean="0">
                <a:solidFill>
                  <a:schemeClr val="lt1"/>
                </a:solidFill>
                <a:sym typeface="Arial"/>
              </a:rPr>
              <a:t>southwestern Ethiopia, Kenya, and pockets of Tanzania. </a:t>
            </a:r>
            <a:r>
              <a:rPr lang="en-US" sz="1200" b="1" i="0" u="none" strike="noStrike" cap="none" dirty="0">
                <a:solidFill>
                  <a:schemeClr val="lt1"/>
                </a:solidFill>
                <a:sym typeface="Arial"/>
              </a:rPr>
              <a:t>In southern Africa, above-average rainfall was observed over </a:t>
            </a:r>
            <a:r>
              <a:rPr lang="en-US" sz="1200" b="1" i="0" u="none" strike="noStrike" cap="none" dirty="0" smtClean="0">
                <a:solidFill>
                  <a:schemeClr val="lt1"/>
                </a:solidFill>
                <a:sym typeface="Arial"/>
              </a:rPr>
              <a:t>many parts of Angola, much of Zambia, Namibia, Malawi, and much of Madagascar. </a:t>
            </a:r>
            <a:r>
              <a:rPr lang="en-US" sz="1200" b="1" i="0" u="none" strike="noStrike" cap="none" dirty="0">
                <a:solidFill>
                  <a:schemeClr val="lt1"/>
                </a:solidFill>
                <a:sym typeface="Arial"/>
              </a:rPr>
              <a:t>Below-average rainfall was observed over </a:t>
            </a:r>
            <a:r>
              <a:rPr lang="en-US" sz="1200" b="1" i="0" u="none" strike="noStrike" cap="none" dirty="0" smtClean="0">
                <a:solidFill>
                  <a:schemeClr val="lt1"/>
                </a:solidFill>
                <a:sym typeface="Arial"/>
              </a:rPr>
              <a:t>western and the far northern Angola, much of Botswana and Zimbabwe, and northern South Africa, and much of Mozambique. </a:t>
            </a:r>
            <a:r>
              <a:rPr lang="en-US" sz="1200" b="1" i="0" u="none" strike="noStrike" cap="none" dirty="0">
                <a:solidFill>
                  <a:schemeClr val="lt1"/>
                </a:solidFill>
                <a:sym typeface="Arial"/>
              </a:rPr>
              <a:t>In Central Africa, rainfall was above-average over </a:t>
            </a:r>
            <a:r>
              <a:rPr lang="en-US" sz="1200" b="1" i="0" u="none" strike="noStrike" cap="none" dirty="0" smtClean="0">
                <a:solidFill>
                  <a:schemeClr val="lt1"/>
                </a:solidFill>
                <a:sym typeface="Arial"/>
              </a:rPr>
              <a:t>Congo, many parts of DRC. </a:t>
            </a:r>
            <a:r>
              <a:rPr lang="en-US" sz="1200" b="1" i="0" u="none" strike="noStrike" cap="none" dirty="0">
                <a:solidFill>
                  <a:schemeClr val="lt1"/>
                </a:solidFill>
                <a:sym typeface="Arial"/>
              </a:rPr>
              <a:t>Rainfall was below-average over </a:t>
            </a:r>
            <a:r>
              <a:rPr lang="en-US" sz="1200" b="1" i="0" u="none" strike="noStrike" cap="none" dirty="0" smtClean="0">
                <a:solidFill>
                  <a:schemeClr val="lt1"/>
                </a:solidFill>
                <a:sym typeface="Arial"/>
              </a:rPr>
              <a:t>parts of southern and eastern DRC. </a:t>
            </a:r>
            <a:r>
              <a:rPr lang="en-US" sz="1200" b="1" i="0" u="none" strike="noStrike" cap="none" dirty="0">
                <a:solidFill>
                  <a:schemeClr val="lt1"/>
                </a:solidFill>
                <a:sym typeface="Arial"/>
              </a:rPr>
              <a:t>In West Africa, rainfall was above-average </a:t>
            </a:r>
            <a:r>
              <a:rPr lang="en-US" sz="1200" b="1" i="0" u="none" strike="noStrike" cap="none" dirty="0" smtClean="0">
                <a:solidFill>
                  <a:schemeClr val="lt1"/>
                </a:solidFill>
                <a:sym typeface="Arial"/>
              </a:rPr>
              <a:t>along coastal Cote d’Ivoire and Ghana.</a:t>
            </a:r>
            <a:endParaRPr sz="1200" b="1" i="0" u="none" strike="noStrike" cap="none" dirty="0">
              <a:solidFill>
                <a:schemeClr val="lt1"/>
              </a:solidFill>
              <a:sym typeface="Arial"/>
            </a:endParaRPr>
          </a:p>
        </p:txBody>
      </p:sp>
    </p:spTree>
    <p:extLst>
      <p:ext uri="{BB962C8B-B14F-4D97-AF65-F5344CB8AC3E}">
        <p14:creationId xmlns:p14="http://schemas.microsoft.com/office/powerpoint/2010/main" val="3136521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6"/>
          <p:cNvSpPr txBox="1">
            <a:spLocks noGrp="1"/>
          </p:cNvSpPr>
          <p:nvPr>
            <p:ph type="title"/>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7 Days</a:t>
            </a:r>
            <a:endParaRPr/>
          </a:p>
        </p:txBody>
      </p:sp>
      <p:sp>
        <p:nvSpPr>
          <p:cNvPr id="130" name="Google Shape;130;p6" descr="http://www.cpc.ncep.noaa.gov/products/international/africa_arc/africa_arc_7day_af_obs.gif"/>
          <p:cNvSpPr/>
          <p:nvPr/>
        </p:nvSpPr>
        <p:spPr>
          <a:xfrm>
            <a:off x="14922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1" name="Google Shape;131;p6" descr="http://www.cpc.ncep.noaa.gov/products/international/africa_arc/africa_arc_7day_af_obs.gif"/>
          <p:cNvSpPr/>
          <p:nvPr/>
        </p:nvSpPr>
        <p:spPr>
          <a:xfrm>
            <a:off x="301625" y="79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2" name="Google Shape;132;p6" descr="http://www.cpc.ncep.noaa.gov/products/international/africa_arc/africa_arc_7day_af_obs.gif"/>
          <p:cNvSpPr/>
          <p:nvPr/>
        </p:nvSpPr>
        <p:spPr>
          <a:xfrm>
            <a:off x="454025" y="1603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3" name="Google Shape;133;p6" descr="http://www.cpc.ncep.noaa.gov/products/international/africa_arc/africa_arc_7day_af_anom.gif"/>
          <p:cNvSpPr/>
          <p:nvPr/>
        </p:nvSpPr>
        <p:spPr>
          <a:xfrm>
            <a:off x="606425" y="3127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4" name="Google Shape;134;p6" descr="https://www.cpc.ncep.noaa.gov/products/international/africa_arc/africa_arc_7day_af_obs.gif"/>
          <p:cNvSpPr/>
          <p:nvPr/>
        </p:nvSpPr>
        <p:spPr>
          <a:xfrm>
            <a:off x="765175" y="4651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5" name="Google Shape;135;p6" descr="https://www.cpc.ncep.noaa.gov/products/international/africa_arc/africa_arc_7day_af_obs.gif"/>
          <p:cNvSpPr/>
          <p:nvPr/>
        </p:nvSpPr>
        <p:spPr>
          <a:xfrm>
            <a:off x="917575" y="6175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6" name="Google Shape;136;p6" descr="https://www.cpc.ncep.noaa.gov/products/international/africa_arc/africa_arc_7day_af_obs.gif"/>
          <p:cNvSpPr/>
          <p:nvPr/>
        </p:nvSpPr>
        <p:spPr>
          <a:xfrm>
            <a:off x="1069975" y="769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7" name="Google Shape;137;p6"/>
          <p:cNvSpPr txBox="1"/>
          <p:nvPr/>
        </p:nvSpPr>
        <p:spPr>
          <a:xfrm>
            <a:off x="79248" y="4973422"/>
            <a:ext cx="8991600" cy="1421887"/>
          </a:xfrm>
          <a:prstGeom prst="rect">
            <a:avLst/>
          </a:prstGeom>
          <a:noFill/>
          <a:ln>
            <a:noFill/>
          </a:ln>
        </p:spPr>
        <p:txBody>
          <a:bodyPr spcFirstLastPara="1" wrap="square" lIns="91425" tIns="45700" rIns="91425" bIns="45700" anchor="t" anchorCtr="0">
            <a:spAutoFit/>
          </a:bodyPr>
          <a:lstStyle/>
          <a:p>
            <a:pPr lvl="0" algn="just">
              <a:lnSpc>
                <a:spcPct val="90000"/>
              </a:lnSpc>
            </a:pPr>
            <a:r>
              <a:rPr lang="en-US" sz="1200" b="1" dirty="0">
                <a:solidFill>
                  <a:schemeClr val="lt1"/>
                </a:solidFill>
              </a:rPr>
              <a:t>During the past 7 days, in East Africa, rainfall was above-average over pockets of </a:t>
            </a:r>
            <a:r>
              <a:rPr lang="en-US" sz="1200" b="1" dirty="0" smtClean="0">
                <a:solidFill>
                  <a:schemeClr val="lt1"/>
                </a:solidFill>
              </a:rPr>
              <a:t>western and eastern Tanzania</a:t>
            </a:r>
            <a:r>
              <a:rPr lang="en-US" sz="1200" b="1" dirty="0">
                <a:solidFill>
                  <a:schemeClr val="lt1"/>
                </a:solidFill>
              </a:rPr>
              <a:t>. Below-average rainfall was observed over </a:t>
            </a:r>
            <a:r>
              <a:rPr lang="en-US" sz="1200" b="1" dirty="0" smtClean="0">
                <a:solidFill>
                  <a:schemeClr val="lt1"/>
                </a:solidFill>
              </a:rPr>
              <a:t>parts of central and southern Tanzania</a:t>
            </a:r>
            <a:r>
              <a:rPr lang="en-US" sz="1200" b="1" dirty="0">
                <a:solidFill>
                  <a:schemeClr val="lt1"/>
                </a:solidFill>
              </a:rPr>
              <a:t>. In Central Africa, rainfall was above-average over </a:t>
            </a:r>
            <a:r>
              <a:rPr lang="en-US" sz="1200" b="1" dirty="0" smtClean="0">
                <a:solidFill>
                  <a:schemeClr val="lt1"/>
                </a:solidFill>
              </a:rPr>
              <a:t>Equatorial Guinea, Gabon, southern Congo, and parts of southern and eastern DRC. </a:t>
            </a:r>
            <a:r>
              <a:rPr lang="en-US" sz="1200" b="1" dirty="0">
                <a:solidFill>
                  <a:schemeClr val="lt1"/>
                </a:solidFill>
              </a:rPr>
              <a:t>Below-average rainfall was observed over </a:t>
            </a:r>
            <a:r>
              <a:rPr lang="en-US" sz="1200" b="1" dirty="0" smtClean="0">
                <a:solidFill>
                  <a:schemeClr val="lt1"/>
                </a:solidFill>
              </a:rPr>
              <a:t>western and northern DRC</a:t>
            </a:r>
            <a:r>
              <a:rPr lang="en-US" sz="1200" b="1" dirty="0">
                <a:solidFill>
                  <a:schemeClr val="lt1"/>
                </a:solidFill>
              </a:rPr>
              <a:t>. In West Africa, </a:t>
            </a:r>
            <a:r>
              <a:rPr lang="en-US" sz="1200" b="1" dirty="0" smtClean="0">
                <a:solidFill>
                  <a:schemeClr val="lt1"/>
                </a:solidFill>
              </a:rPr>
              <a:t>above-average rainfall was observed along the costal areas of Cote d’Ivoire and Ghana. </a:t>
            </a:r>
            <a:r>
              <a:rPr lang="en-US" sz="1200" b="1" dirty="0">
                <a:solidFill>
                  <a:schemeClr val="lt1"/>
                </a:solidFill>
              </a:rPr>
              <a:t>In southern Africa, rainfall was above-average over </a:t>
            </a:r>
            <a:r>
              <a:rPr lang="en-US" sz="1200" b="1" dirty="0" smtClean="0">
                <a:solidFill>
                  <a:schemeClr val="lt1"/>
                </a:solidFill>
              </a:rPr>
              <a:t>northwestern and the far southern Angola, northeastern Namibia, pockets of Botswana, eastern South Africa, and many parts of Madagascar. </a:t>
            </a:r>
            <a:r>
              <a:rPr lang="en-US" sz="1200" b="1" dirty="0">
                <a:solidFill>
                  <a:schemeClr val="lt1"/>
                </a:solidFill>
              </a:rPr>
              <a:t>In contrast, rainfall was below-average over </a:t>
            </a:r>
            <a:r>
              <a:rPr lang="en-US" sz="1200" b="1" dirty="0" smtClean="0">
                <a:solidFill>
                  <a:schemeClr val="lt1"/>
                </a:solidFill>
              </a:rPr>
              <a:t>southwestern and eastern Angola, Zambia, Malawi, Mozambique, and the far western and northern Madagascar.</a:t>
            </a:r>
            <a:endParaRPr lang="en-US" sz="1200" b="1" dirty="0">
              <a:solidFill>
                <a:schemeClr val="lt1"/>
              </a:solidFill>
            </a:endParaRPr>
          </a:p>
        </p:txBody>
      </p:sp>
      <p:pic>
        <p:nvPicPr>
          <p:cNvPr id="138" name="Google Shape;138;p6"/>
          <p:cNvPicPr preferRelativeResize="0"/>
          <p:nvPr/>
        </p:nvPicPr>
        <p:blipFill>
          <a:blip r:embed="rId3">
            <a:extLst>
              <a:ext uri="{28A0092B-C50C-407E-A947-70E740481C1C}">
                <a14:useLocalDpi xmlns:a14="http://schemas.microsoft.com/office/drawing/2010/main" val="0"/>
              </a:ext>
            </a:extLst>
          </a:blip>
          <a:stretch>
            <a:fillRect/>
          </a:stretch>
        </p:blipFill>
        <p:spPr>
          <a:xfrm>
            <a:off x="566928" y="1074738"/>
            <a:ext cx="3794760" cy="3794760"/>
          </a:xfrm>
          <a:prstGeom prst="rect">
            <a:avLst/>
          </a:prstGeom>
          <a:noFill/>
          <a:ln>
            <a:noFill/>
          </a:ln>
        </p:spPr>
      </p:pic>
      <p:pic>
        <p:nvPicPr>
          <p:cNvPr id="139" name="Google Shape;139;p6"/>
          <p:cNvPicPr preferRelativeResize="0"/>
          <p:nvPr/>
        </p:nvPicPr>
        <p:blipFill>
          <a:blip r:embed="rId4">
            <a:extLst>
              <a:ext uri="{28A0092B-C50C-407E-A947-70E740481C1C}">
                <a14:useLocalDpi xmlns:a14="http://schemas.microsoft.com/office/drawing/2010/main" val="0"/>
              </a:ext>
            </a:extLst>
          </a:blip>
          <a:stretch>
            <a:fillRect/>
          </a:stretch>
        </p:blipFill>
        <p:spPr>
          <a:xfrm>
            <a:off x="4663440" y="1074738"/>
            <a:ext cx="3794760" cy="3794760"/>
          </a:xfrm>
          <a:prstGeom prst="rect">
            <a:avLst/>
          </a:prstGeom>
          <a:noFill/>
          <a:ln>
            <a:noFill/>
          </a:ln>
        </p:spPr>
      </p:pic>
    </p:spTree>
    <p:extLst>
      <p:ext uri="{BB962C8B-B14F-4D97-AF65-F5344CB8AC3E}">
        <p14:creationId xmlns:p14="http://schemas.microsoft.com/office/powerpoint/2010/main" val="42000008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7"/>
          <p:cNvSpPr txBox="1">
            <a:spLocks noGrp="1"/>
          </p:cNvSpPr>
          <p:nvPr>
            <p:ph type="title"/>
          </p:nvPr>
        </p:nvSpPr>
        <p:spPr>
          <a:xfrm>
            <a:off x="1066800" y="228600"/>
            <a:ext cx="7696200" cy="104469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Atmospheric Circulation:</a:t>
            </a:r>
            <a:br>
              <a:rPr lang="en-US" sz="4000" b="1">
                <a:solidFill>
                  <a:srgbClr val="FFFF00"/>
                </a:solidFill>
                <a:latin typeface="Arial"/>
                <a:ea typeface="Arial"/>
                <a:cs typeface="Arial"/>
                <a:sym typeface="Arial"/>
              </a:rPr>
            </a:br>
            <a:r>
              <a:rPr lang="en-US" sz="4000" b="1">
                <a:solidFill>
                  <a:srgbClr val="FFFF00"/>
                </a:solidFill>
                <a:latin typeface="Arial"/>
                <a:ea typeface="Arial"/>
                <a:cs typeface="Arial"/>
                <a:sym typeface="Arial"/>
              </a:rPr>
              <a:t>Last 7 Days</a:t>
            </a:r>
            <a:endParaRPr/>
          </a:p>
        </p:txBody>
      </p:sp>
      <p:sp>
        <p:nvSpPr>
          <p:cNvPr id="146" name="Google Shape;146;p7"/>
          <p:cNvSpPr txBox="1"/>
          <p:nvPr/>
        </p:nvSpPr>
        <p:spPr>
          <a:xfrm>
            <a:off x="159489" y="5789892"/>
            <a:ext cx="882510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1" i="0" u="none" strike="noStrike" cap="none" dirty="0" smtClean="0">
                <a:solidFill>
                  <a:schemeClr val="lt1"/>
                </a:solidFill>
                <a:latin typeface="Arial"/>
                <a:ea typeface="Arial"/>
                <a:cs typeface="Arial"/>
                <a:sym typeface="Arial"/>
              </a:rPr>
              <a:t>Lower-level (850-hPa) wind anomalies were anti-cyclonic across southern Africa, and cyclonic in the Mozambique Channel and the neighboring areas.</a:t>
            </a:r>
            <a:endParaRPr sz="1200" b="1" i="0" u="none" strike="noStrike" cap="none" dirty="0">
              <a:solidFill>
                <a:schemeClr val="lt1"/>
              </a:solidFill>
              <a:latin typeface="Arial"/>
              <a:ea typeface="Arial"/>
              <a:cs typeface="Arial"/>
              <a:sym typeface="Arial"/>
            </a:endParaRPr>
          </a:p>
        </p:txBody>
      </p:sp>
      <p:pic>
        <p:nvPicPr>
          <p:cNvPr id="147" name="Google Shape;147;p7"/>
          <p:cNvPicPr preferRelativeResize="0"/>
          <p:nvPr/>
        </p:nvPicPr>
        <p:blipFill>
          <a:blip r:embed="rId3">
            <a:extLst>
              <a:ext uri="{28A0092B-C50C-407E-A947-70E740481C1C}">
                <a14:useLocalDpi xmlns:a14="http://schemas.microsoft.com/office/drawing/2010/main" val="0"/>
              </a:ext>
            </a:extLst>
          </a:blip>
          <a:stretch>
            <a:fillRect/>
          </a:stretch>
        </p:blipFill>
        <p:spPr>
          <a:xfrm>
            <a:off x="525875" y="1405995"/>
            <a:ext cx="4089514" cy="4089514"/>
          </a:xfrm>
          <a:prstGeom prst="rect">
            <a:avLst/>
          </a:prstGeom>
          <a:noFill/>
          <a:ln>
            <a:noFill/>
          </a:ln>
        </p:spPr>
      </p:pic>
      <p:pic>
        <p:nvPicPr>
          <p:cNvPr id="148" name="Google Shape;148;p7"/>
          <p:cNvPicPr preferRelativeResize="0"/>
          <p:nvPr/>
        </p:nvPicPr>
        <p:blipFill>
          <a:blip r:embed="rId4">
            <a:extLst>
              <a:ext uri="{28A0092B-C50C-407E-A947-70E740481C1C}">
                <a14:useLocalDpi xmlns:a14="http://schemas.microsoft.com/office/drawing/2010/main" val="0"/>
              </a:ext>
            </a:extLst>
          </a:blip>
          <a:stretch>
            <a:fillRect/>
          </a:stretch>
        </p:blipFill>
        <p:spPr>
          <a:xfrm>
            <a:off x="4770455" y="1405995"/>
            <a:ext cx="4089514" cy="4089514"/>
          </a:xfrm>
          <a:prstGeom prst="rect">
            <a:avLst/>
          </a:prstGeom>
          <a:noFill/>
          <a:ln>
            <a:noFill/>
          </a:ln>
        </p:spPr>
      </p:pic>
      <p:sp>
        <p:nvSpPr>
          <p:cNvPr id="149" name="Google Shape;149;p7"/>
          <p:cNvSpPr/>
          <p:nvPr/>
        </p:nvSpPr>
        <p:spPr>
          <a:xfrm rot="16902642">
            <a:off x="2271891" y="3855347"/>
            <a:ext cx="938016" cy="879368"/>
          </a:xfrm>
          <a:prstGeom prst="ellipse">
            <a:avLst/>
          </a:prstGeom>
          <a:noFill/>
          <a:ln w="381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7"/>
          <p:cNvSpPr/>
          <p:nvPr/>
        </p:nvSpPr>
        <p:spPr>
          <a:xfrm>
            <a:off x="3459957" y="4152591"/>
            <a:ext cx="545690" cy="504300"/>
          </a:xfrm>
          <a:prstGeom prst="ellipse">
            <a:avLst/>
          </a:prstGeom>
          <a:noFill/>
          <a:ln w="3810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8"/>
          <p:cNvSpPr/>
          <p:nvPr/>
        </p:nvSpPr>
        <p:spPr>
          <a:xfrm>
            <a:off x="1752600" y="0"/>
            <a:ext cx="6019800" cy="60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800"/>
              <a:buFont typeface="Arial"/>
              <a:buNone/>
            </a:pPr>
            <a:r>
              <a:rPr lang="en-US" sz="2800" b="1" i="0" u="none" strike="noStrike" cap="none">
                <a:solidFill>
                  <a:srgbClr val="FFFF00"/>
                </a:solidFill>
                <a:latin typeface="Arial"/>
                <a:ea typeface="Arial"/>
                <a:cs typeface="Arial"/>
                <a:sym typeface="Arial"/>
              </a:rPr>
              <a:t>Rainfall Evolution</a:t>
            </a:r>
            <a:endParaRPr sz="1400" b="0" i="0" u="none" strike="noStrike" cap="none">
              <a:solidFill>
                <a:srgbClr val="000000"/>
              </a:solidFill>
              <a:latin typeface="Arial"/>
              <a:ea typeface="Arial"/>
              <a:cs typeface="Arial"/>
              <a:sym typeface="Arial"/>
            </a:endParaRPr>
          </a:p>
        </p:txBody>
      </p:sp>
      <p:cxnSp>
        <p:nvCxnSpPr>
          <p:cNvPr id="158" name="Google Shape;158;p8"/>
          <p:cNvCxnSpPr/>
          <p:nvPr/>
        </p:nvCxnSpPr>
        <p:spPr>
          <a:xfrm>
            <a:off x="3352800" y="2057400"/>
            <a:ext cx="0" cy="0"/>
          </a:xfrm>
          <a:prstGeom prst="straightConnector1">
            <a:avLst/>
          </a:prstGeom>
          <a:noFill/>
          <a:ln w="50800" cap="flat" cmpd="sng">
            <a:solidFill>
              <a:srgbClr val="FF0000"/>
            </a:solidFill>
            <a:prstDash val="solid"/>
            <a:round/>
            <a:headEnd type="none" w="sm" len="sm"/>
            <a:tailEnd type="triangle" w="med" len="med"/>
          </a:ln>
        </p:spPr>
      </p:cxnSp>
      <p:pic>
        <p:nvPicPr>
          <p:cNvPr id="159" name="Google Shape;159;p8" descr="Clickable Image"/>
          <p:cNvPicPr preferRelativeResize="0"/>
          <p:nvPr/>
        </p:nvPicPr>
        <p:blipFill rotWithShape="1">
          <a:blip r:embed="rId3">
            <a:alphaModFix/>
          </a:blip>
          <a:srcRect/>
          <a:stretch/>
        </p:blipFill>
        <p:spPr>
          <a:xfrm>
            <a:off x="1544249" y="664149"/>
            <a:ext cx="2743200" cy="2628900"/>
          </a:xfrm>
          <a:prstGeom prst="rect">
            <a:avLst/>
          </a:prstGeom>
          <a:noFill/>
          <a:ln w="38100" cap="flat" cmpd="sng">
            <a:solidFill>
              <a:srgbClr val="FFFF00"/>
            </a:solidFill>
            <a:prstDash val="solid"/>
            <a:miter lim="800000"/>
            <a:headEnd type="none" w="sm" len="sm"/>
            <a:tailEnd type="none" w="sm" len="sm"/>
          </a:ln>
        </p:spPr>
      </p:pic>
      <p:cxnSp>
        <p:nvCxnSpPr>
          <p:cNvPr id="160" name="Google Shape;160;p8"/>
          <p:cNvCxnSpPr/>
          <p:nvPr/>
        </p:nvCxnSpPr>
        <p:spPr>
          <a:xfrm flipV="1">
            <a:off x="3028827" y="2750574"/>
            <a:ext cx="142076" cy="1062671"/>
          </a:xfrm>
          <a:prstGeom prst="straightConnector1">
            <a:avLst/>
          </a:prstGeom>
          <a:noFill/>
          <a:ln w="50800" cap="flat" cmpd="sng">
            <a:solidFill>
              <a:srgbClr val="FF0000"/>
            </a:solidFill>
            <a:prstDash val="solid"/>
            <a:round/>
            <a:headEnd type="none" w="sm" len="sm"/>
            <a:tailEnd type="triangle" w="med" len="med"/>
          </a:ln>
        </p:spPr>
      </p:cxnSp>
      <p:cxnSp>
        <p:nvCxnSpPr>
          <p:cNvPr id="161" name="Google Shape;161;p8"/>
          <p:cNvCxnSpPr/>
          <p:nvPr/>
        </p:nvCxnSpPr>
        <p:spPr>
          <a:xfrm flipH="1">
            <a:off x="3170903" y="2309725"/>
            <a:ext cx="2935647" cy="249120"/>
          </a:xfrm>
          <a:prstGeom prst="straightConnector1">
            <a:avLst/>
          </a:prstGeom>
          <a:noFill/>
          <a:ln w="50800" cap="flat" cmpd="sng">
            <a:solidFill>
              <a:srgbClr val="FF0000"/>
            </a:solidFill>
            <a:prstDash val="solid"/>
            <a:round/>
            <a:headEnd type="none" w="sm" len="sm"/>
            <a:tailEnd type="triangle" w="med" len="med"/>
          </a:ln>
        </p:spPr>
      </p:cxnSp>
      <p:sp>
        <p:nvSpPr>
          <p:cNvPr id="162" name="Google Shape;162;p8"/>
          <p:cNvSpPr txBox="1"/>
          <p:nvPr/>
        </p:nvSpPr>
        <p:spPr>
          <a:xfrm>
            <a:off x="85725" y="6073775"/>
            <a:ext cx="8925000" cy="590891"/>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Clr>
                <a:schemeClr val="lt1"/>
              </a:buClr>
              <a:buSzPts val="1200"/>
              <a:buFont typeface="Arial"/>
              <a:buNone/>
            </a:pPr>
            <a:r>
              <a:rPr lang="en-US" sz="1200" b="1" i="0" u="none" strike="noStrike" cap="none" dirty="0">
                <a:solidFill>
                  <a:schemeClr val="lt1"/>
                </a:solidFill>
                <a:latin typeface="Arial"/>
                <a:ea typeface="Arial"/>
                <a:cs typeface="Arial"/>
                <a:sym typeface="Arial"/>
              </a:rPr>
              <a:t>Daily evolution of rainfall over the last 90 days at selected locations shows </a:t>
            </a:r>
            <a:r>
              <a:rPr lang="en-US" sz="1200" b="1" dirty="0">
                <a:solidFill>
                  <a:schemeClr val="lt1"/>
                </a:solidFill>
              </a:rPr>
              <a:t>worsening</a:t>
            </a:r>
            <a:r>
              <a:rPr lang="en-US" sz="1200" b="1" i="0" u="none" strike="noStrike" cap="none" dirty="0">
                <a:solidFill>
                  <a:schemeClr val="lt1"/>
                </a:solidFill>
                <a:latin typeface="Arial"/>
                <a:ea typeface="Arial"/>
                <a:cs typeface="Arial"/>
                <a:sym typeface="Arial"/>
              </a:rPr>
              <a:t> moisture </a:t>
            </a:r>
            <a:r>
              <a:rPr lang="en-US" sz="1200" b="1" dirty="0" smtClean="0">
                <a:solidFill>
                  <a:schemeClr val="lt1"/>
                </a:solidFill>
              </a:rPr>
              <a:t>deficits</a:t>
            </a:r>
            <a:r>
              <a:rPr lang="en-US" sz="1200" b="1" i="0" u="none" strike="noStrike" cap="none" dirty="0" smtClean="0">
                <a:solidFill>
                  <a:schemeClr val="lt1"/>
                </a:solidFill>
                <a:latin typeface="Arial"/>
                <a:ea typeface="Arial"/>
                <a:cs typeface="Arial"/>
                <a:sym typeface="Arial"/>
              </a:rPr>
              <a:t> </a:t>
            </a:r>
            <a:r>
              <a:rPr lang="en-US" sz="1200" b="1" i="0" u="none" strike="noStrike" cap="none" dirty="0">
                <a:solidFill>
                  <a:schemeClr val="lt1"/>
                </a:solidFill>
                <a:latin typeface="Arial"/>
                <a:ea typeface="Arial"/>
                <a:cs typeface="Arial"/>
                <a:sym typeface="Arial"/>
              </a:rPr>
              <a:t>over parts of </a:t>
            </a:r>
            <a:r>
              <a:rPr lang="en-US" sz="1200" b="1" i="0" u="none" strike="noStrike" cap="none" dirty="0" smtClean="0">
                <a:solidFill>
                  <a:schemeClr val="lt1"/>
                </a:solidFill>
                <a:latin typeface="Arial"/>
                <a:ea typeface="Arial"/>
                <a:cs typeface="Arial"/>
                <a:sym typeface="Arial"/>
              </a:rPr>
              <a:t>northern Botswana (bottom left) and </a:t>
            </a:r>
            <a:r>
              <a:rPr lang="en-US" sz="1200" b="1" dirty="0" smtClean="0">
                <a:solidFill>
                  <a:schemeClr val="lt1"/>
                </a:solidFill>
              </a:rPr>
              <a:t>central </a:t>
            </a:r>
            <a:r>
              <a:rPr lang="en-US" sz="1200" b="1" dirty="0">
                <a:solidFill>
                  <a:schemeClr val="lt1"/>
                </a:solidFill>
              </a:rPr>
              <a:t>Zimbabwe </a:t>
            </a:r>
            <a:r>
              <a:rPr lang="en-US" sz="1200" b="1" i="0" u="none" strike="noStrike" cap="none" dirty="0">
                <a:solidFill>
                  <a:schemeClr val="lt1"/>
                </a:solidFill>
                <a:latin typeface="Arial"/>
                <a:ea typeface="Arial"/>
                <a:cs typeface="Arial"/>
                <a:sym typeface="Arial"/>
              </a:rPr>
              <a:t>(bottom </a:t>
            </a:r>
            <a:r>
              <a:rPr lang="en-US" sz="1200" b="1" i="0" u="none" strike="noStrike" cap="none" dirty="0" smtClean="0">
                <a:solidFill>
                  <a:schemeClr val="lt1"/>
                </a:solidFill>
                <a:latin typeface="Arial"/>
                <a:ea typeface="Arial"/>
                <a:cs typeface="Arial"/>
                <a:sym typeface="Arial"/>
              </a:rPr>
              <a:t>right). Seasonal total rainfall remained above-average over western Zambia (top right)</a:t>
            </a:r>
            <a:r>
              <a:rPr lang="en-US" sz="1200" b="1" dirty="0" smtClean="0">
                <a:solidFill>
                  <a:schemeClr val="lt1"/>
                </a:solidFill>
              </a:rPr>
              <a:t>.</a:t>
            </a:r>
            <a:endParaRPr sz="1200" b="1" i="0" u="none" strike="noStrike" cap="none" dirty="0">
              <a:solidFill>
                <a:schemeClr val="lt1"/>
              </a:solidFill>
              <a:latin typeface="Arial"/>
              <a:ea typeface="Arial"/>
              <a:cs typeface="Arial"/>
              <a:sym typeface="Arial"/>
            </a:endParaRPr>
          </a:p>
        </p:txBody>
      </p:sp>
      <p:pic>
        <p:nvPicPr>
          <p:cNvPr id="163" name="Google Shape;163;p8"/>
          <p:cNvPicPr preferRelativeResize="0"/>
          <p:nvPr/>
        </p:nvPicPr>
        <p:blipFill>
          <a:blip r:embed="rId4">
            <a:extLst>
              <a:ext uri="{28A0092B-C50C-407E-A947-70E740481C1C}">
                <a14:useLocalDpi xmlns:a14="http://schemas.microsoft.com/office/drawing/2010/main" val="0"/>
              </a:ext>
            </a:extLst>
          </a:blip>
          <a:stretch>
            <a:fillRect/>
          </a:stretch>
        </p:blipFill>
        <p:spPr>
          <a:xfrm>
            <a:off x="4886846" y="664149"/>
            <a:ext cx="4005072" cy="2523744"/>
          </a:xfrm>
          <a:prstGeom prst="rect">
            <a:avLst/>
          </a:prstGeom>
          <a:noFill/>
          <a:ln>
            <a:noFill/>
          </a:ln>
        </p:spPr>
      </p:pic>
      <p:pic>
        <p:nvPicPr>
          <p:cNvPr id="164" name="Google Shape;164;p8"/>
          <p:cNvPicPr preferRelativeResize="0"/>
          <p:nvPr/>
        </p:nvPicPr>
        <p:blipFill>
          <a:blip r:embed="rId5">
            <a:extLst>
              <a:ext uri="{28A0092B-C50C-407E-A947-70E740481C1C}">
                <a14:useLocalDpi xmlns:a14="http://schemas.microsoft.com/office/drawing/2010/main" val="0"/>
              </a:ext>
            </a:extLst>
          </a:blip>
          <a:stretch>
            <a:fillRect/>
          </a:stretch>
        </p:blipFill>
        <p:spPr>
          <a:xfrm>
            <a:off x="464574" y="3545400"/>
            <a:ext cx="4004187" cy="2526351"/>
          </a:xfrm>
          <a:prstGeom prst="rect">
            <a:avLst/>
          </a:prstGeom>
          <a:noFill/>
          <a:ln>
            <a:noFill/>
          </a:ln>
        </p:spPr>
      </p:pic>
      <p:cxnSp>
        <p:nvCxnSpPr>
          <p:cNvPr id="165" name="Google Shape;165;p8"/>
          <p:cNvCxnSpPr/>
          <p:nvPr/>
        </p:nvCxnSpPr>
        <p:spPr>
          <a:xfrm flipH="1" flipV="1">
            <a:off x="3370006" y="2698955"/>
            <a:ext cx="2278626" cy="1342103"/>
          </a:xfrm>
          <a:prstGeom prst="straightConnector1">
            <a:avLst/>
          </a:prstGeom>
          <a:noFill/>
          <a:ln w="50800" cap="flat" cmpd="sng">
            <a:solidFill>
              <a:srgbClr val="FF0000"/>
            </a:solidFill>
            <a:prstDash val="solid"/>
            <a:round/>
            <a:headEnd type="none" w="sm" len="sm"/>
            <a:tailEnd type="triangle" w="med" len="med"/>
          </a:ln>
        </p:spPr>
      </p:cxnSp>
      <p:pic>
        <p:nvPicPr>
          <p:cNvPr id="166" name="Google Shape;166;p8"/>
          <p:cNvPicPr preferRelativeResize="0"/>
          <p:nvPr/>
        </p:nvPicPr>
        <p:blipFill>
          <a:blip r:embed="rId6">
            <a:extLst>
              <a:ext uri="{28A0092B-C50C-407E-A947-70E740481C1C}">
                <a14:useLocalDpi xmlns:a14="http://schemas.microsoft.com/office/drawing/2010/main" val="0"/>
              </a:ext>
            </a:extLst>
          </a:blip>
          <a:stretch>
            <a:fillRect/>
          </a:stretch>
        </p:blipFill>
        <p:spPr>
          <a:xfrm>
            <a:off x="4886846" y="3548007"/>
            <a:ext cx="4005072" cy="2523744"/>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9"/>
          <p:cNvSpPr txBox="1"/>
          <p:nvPr/>
        </p:nvSpPr>
        <p:spPr>
          <a:xfrm>
            <a:off x="685800" y="134484"/>
            <a:ext cx="7924800" cy="12699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NCEP GEFS Model Forecasts</a:t>
            </a:r>
            <a:r>
              <a:rPr lang="en-US" sz="1200" b="1" i="0" u="none" strike="noStrike" cap="none">
                <a:solidFill>
                  <a:srgbClr val="FFFF00"/>
                </a:solidFill>
                <a:latin typeface="Arial"/>
                <a:ea typeface="Arial"/>
                <a:cs typeface="Arial"/>
                <a:sym typeface="Arial"/>
              </a:rPr>
              <a:t/>
            </a:r>
            <a:br>
              <a:rPr lang="en-US" sz="12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Non-Bias Corrected Probability of </a:t>
            </a:r>
            <a:br>
              <a:rPr lang="en-US" sz="20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precipitation exceedance </a:t>
            </a:r>
            <a:endParaRPr sz="1400" b="0" i="0" u="none" strike="noStrike" cap="none">
              <a:solidFill>
                <a:srgbClr val="000000"/>
              </a:solidFill>
              <a:latin typeface="Arial"/>
              <a:ea typeface="Arial"/>
              <a:cs typeface="Arial"/>
              <a:sym typeface="Arial"/>
            </a:endParaRPr>
          </a:p>
        </p:txBody>
      </p:sp>
      <p:sp>
        <p:nvSpPr>
          <p:cNvPr id="173" name="Google Shape;173;p9"/>
          <p:cNvSpPr txBox="1"/>
          <p:nvPr/>
        </p:nvSpPr>
        <p:spPr>
          <a:xfrm>
            <a:off x="4669277" y="1519240"/>
            <a:ext cx="42960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FFFF00"/>
                </a:solidFill>
                <a:latin typeface="Arial"/>
                <a:ea typeface="Arial"/>
                <a:cs typeface="Arial"/>
                <a:sym typeface="Arial"/>
              </a:rPr>
              <a:t>Week-2, Valid: </a:t>
            </a:r>
            <a:r>
              <a:rPr lang="en-US" sz="1600" b="1" i="0" u="none" strike="noStrike" cap="none" dirty="0" smtClean="0">
                <a:solidFill>
                  <a:srgbClr val="FFFF00"/>
                </a:solidFill>
                <a:latin typeface="Arial"/>
                <a:ea typeface="Arial"/>
                <a:cs typeface="Arial"/>
                <a:sym typeface="Arial"/>
              </a:rPr>
              <a:t>14</a:t>
            </a:r>
            <a:r>
              <a:rPr lang="en-US" sz="1600" b="1" dirty="0" smtClean="0">
                <a:solidFill>
                  <a:srgbClr val="FFFF00"/>
                </a:solidFill>
              </a:rPr>
              <a:t> </a:t>
            </a:r>
            <a:r>
              <a:rPr lang="en-US" sz="1600" b="1" dirty="0">
                <a:solidFill>
                  <a:srgbClr val="FFFF00"/>
                </a:solidFill>
              </a:rPr>
              <a:t>– </a:t>
            </a:r>
            <a:r>
              <a:rPr lang="en-US" sz="1600" b="1" dirty="0" smtClean="0">
                <a:solidFill>
                  <a:srgbClr val="FFFF00"/>
                </a:solidFill>
              </a:rPr>
              <a:t>20 </a:t>
            </a:r>
            <a:r>
              <a:rPr lang="en-US" sz="1600" b="1" dirty="0">
                <a:solidFill>
                  <a:srgbClr val="FFFF00"/>
                </a:solidFill>
              </a:rPr>
              <a:t>Feb</a:t>
            </a:r>
            <a:r>
              <a:rPr lang="en-US" sz="1600" b="1" i="0" u="none" strike="noStrike" cap="none" dirty="0">
                <a:solidFill>
                  <a:srgbClr val="FFFF00"/>
                </a:solidFill>
                <a:latin typeface="Arial"/>
                <a:ea typeface="Arial"/>
                <a:cs typeface="Arial"/>
                <a:sym typeface="Arial"/>
              </a:rPr>
              <a:t> 2023</a:t>
            </a:r>
            <a:endParaRPr sz="1600" b="0" i="0" u="none" strike="noStrike" cap="none" dirty="0">
              <a:solidFill>
                <a:schemeClr val="dk1"/>
              </a:solidFill>
              <a:latin typeface="Arial"/>
              <a:ea typeface="Arial"/>
              <a:cs typeface="Arial"/>
              <a:sym typeface="Arial"/>
            </a:endParaRPr>
          </a:p>
        </p:txBody>
      </p:sp>
      <p:sp>
        <p:nvSpPr>
          <p:cNvPr id="174" name="Google Shape;174;p9"/>
          <p:cNvSpPr txBox="1"/>
          <p:nvPr/>
        </p:nvSpPr>
        <p:spPr>
          <a:xfrm>
            <a:off x="75465" y="5229412"/>
            <a:ext cx="8889900" cy="76940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100" b="1" i="0" u="none" strike="noStrike" cap="none" dirty="0">
                <a:solidFill>
                  <a:schemeClr val="lt1"/>
                </a:solidFill>
                <a:latin typeface="Arial"/>
                <a:ea typeface="Arial"/>
                <a:cs typeface="Arial"/>
                <a:sym typeface="Arial"/>
              </a:rPr>
              <a:t>For week-1 (left panel), the GEFS forecasts indicate a moderate to high chance (over 70%) for rainfall to exceed 50 mm over </a:t>
            </a:r>
            <a:r>
              <a:rPr lang="en-US" sz="1100" b="1" i="0" u="none" strike="noStrike" cap="none" dirty="0" smtClean="0">
                <a:solidFill>
                  <a:schemeClr val="lt1"/>
                </a:solidFill>
                <a:latin typeface="Arial"/>
                <a:ea typeface="Arial"/>
                <a:cs typeface="Arial"/>
                <a:sym typeface="Arial"/>
              </a:rPr>
              <a:t>southern Tanzania, Zambia, Malawi, eastern Zimbabwe,, eastern South Africa, Lesotho, </a:t>
            </a:r>
            <a:r>
              <a:rPr lang="en-US" sz="1100" b="1" i="0" u="none" strike="noStrike" cap="none" dirty="0" err="1" smtClean="0">
                <a:solidFill>
                  <a:schemeClr val="lt1"/>
                </a:solidFill>
                <a:latin typeface="Arial"/>
                <a:ea typeface="Arial"/>
                <a:cs typeface="Arial"/>
                <a:sym typeface="Arial"/>
              </a:rPr>
              <a:t>Eswatini</a:t>
            </a:r>
            <a:r>
              <a:rPr lang="en-US" sz="1100" b="1" i="0" u="none" strike="noStrike" cap="none" dirty="0" smtClean="0">
                <a:solidFill>
                  <a:schemeClr val="lt1"/>
                </a:solidFill>
                <a:latin typeface="Arial"/>
                <a:ea typeface="Arial"/>
                <a:cs typeface="Arial"/>
                <a:sym typeface="Arial"/>
              </a:rPr>
              <a:t>, and parts of Mozambique and Madagascar</a:t>
            </a:r>
            <a:r>
              <a:rPr lang="en-US" sz="1100" b="1" dirty="0" smtClean="0">
                <a:solidFill>
                  <a:schemeClr val="lt1"/>
                </a:solidFill>
              </a:rPr>
              <a:t>.</a:t>
            </a:r>
            <a:r>
              <a:rPr lang="en-US" sz="1100" b="1" i="0" u="none" strike="noStrike" cap="none" dirty="0" smtClean="0">
                <a:solidFill>
                  <a:schemeClr val="lt1"/>
                </a:solidFill>
                <a:latin typeface="Arial"/>
                <a:ea typeface="Arial"/>
                <a:cs typeface="Arial"/>
                <a:sym typeface="Arial"/>
              </a:rPr>
              <a:t> </a:t>
            </a:r>
            <a:r>
              <a:rPr lang="en-US" sz="1100" b="1" i="0" u="none" strike="noStrike" cap="none" dirty="0">
                <a:solidFill>
                  <a:schemeClr val="lt1"/>
                </a:solidFill>
                <a:latin typeface="Arial"/>
                <a:ea typeface="Arial"/>
                <a:cs typeface="Arial"/>
                <a:sym typeface="Arial"/>
              </a:rPr>
              <a:t>For week-2 (right panel), </a:t>
            </a:r>
            <a:r>
              <a:rPr lang="en-US" sz="1100" b="1" i="0" u="none" strike="noStrike" cap="none" dirty="0" smtClean="0">
                <a:solidFill>
                  <a:schemeClr val="lt1"/>
                </a:solidFill>
                <a:latin typeface="Arial"/>
                <a:ea typeface="Arial"/>
                <a:cs typeface="Arial"/>
                <a:sym typeface="Arial"/>
              </a:rPr>
              <a:t>there is a </a:t>
            </a:r>
            <a:r>
              <a:rPr lang="en-US" sz="1100" b="1" i="0" u="none" strike="noStrike" cap="none" dirty="0">
                <a:solidFill>
                  <a:schemeClr val="lt1"/>
                </a:solidFill>
                <a:latin typeface="Arial"/>
                <a:ea typeface="Arial"/>
                <a:cs typeface="Arial"/>
                <a:sym typeface="Arial"/>
              </a:rPr>
              <a:t>moderate to high </a:t>
            </a:r>
            <a:r>
              <a:rPr lang="en-US" sz="1100" b="1" i="0" u="none" strike="noStrike" cap="none" dirty="0" smtClean="0">
                <a:solidFill>
                  <a:schemeClr val="lt1"/>
                </a:solidFill>
                <a:latin typeface="Arial"/>
                <a:ea typeface="Arial"/>
                <a:cs typeface="Arial"/>
                <a:sym typeface="Arial"/>
              </a:rPr>
              <a:t>chance for </a:t>
            </a:r>
            <a:r>
              <a:rPr lang="en-US" sz="1100" b="1" i="0" u="none" strike="noStrike" cap="none" dirty="0">
                <a:solidFill>
                  <a:schemeClr val="lt1"/>
                </a:solidFill>
                <a:latin typeface="Arial"/>
                <a:ea typeface="Arial"/>
                <a:cs typeface="Arial"/>
                <a:sym typeface="Arial"/>
              </a:rPr>
              <a:t>rainfall to exceed </a:t>
            </a:r>
            <a:r>
              <a:rPr lang="en-US" sz="1100" b="1" i="0" u="none" strike="noStrike" cap="none" dirty="0" smtClean="0">
                <a:solidFill>
                  <a:schemeClr val="lt1"/>
                </a:solidFill>
                <a:latin typeface="Arial"/>
                <a:ea typeface="Arial"/>
                <a:cs typeface="Arial"/>
                <a:sym typeface="Arial"/>
              </a:rPr>
              <a:t>50mm across much of Zambia, northern Zimbabwe, the far southern Tanzania, Malawi, northern Mozambique, and northwestern Madagascar.</a:t>
            </a:r>
            <a:endParaRPr sz="1100" b="1" i="0" u="none" strike="noStrike" cap="none" dirty="0">
              <a:solidFill>
                <a:schemeClr val="lt1"/>
              </a:solidFill>
              <a:latin typeface="Arial"/>
              <a:ea typeface="Arial"/>
              <a:cs typeface="Arial"/>
              <a:sym typeface="Arial"/>
            </a:endParaRPr>
          </a:p>
        </p:txBody>
      </p:sp>
      <p:sp>
        <p:nvSpPr>
          <p:cNvPr id="175" name="Google Shape;175;p9"/>
          <p:cNvSpPr txBox="1"/>
          <p:nvPr/>
        </p:nvSpPr>
        <p:spPr>
          <a:xfrm>
            <a:off x="472273" y="1519241"/>
            <a:ext cx="4177200" cy="338514"/>
          </a:xfrm>
          <a:prstGeom prst="rect">
            <a:avLst/>
          </a:prstGeom>
          <a:noFill/>
          <a:ln>
            <a:noFill/>
          </a:ln>
        </p:spPr>
        <p:txBody>
          <a:bodyPr spcFirstLastPara="1" wrap="square" lIns="91425" tIns="45700" rIns="91425" bIns="45700" anchor="t" anchorCtr="0">
            <a:spAutoFit/>
          </a:bodyPr>
          <a:lstStyle/>
          <a:p>
            <a:pPr lvl="0" algn="ctr"/>
            <a:r>
              <a:rPr lang="en-US" sz="1600" b="1" i="0" u="none" strike="noStrike" cap="none" dirty="0">
                <a:solidFill>
                  <a:srgbClr val="FFFF00"/>
                </a:solidFill>
                <a:latin typeface="Arial"/>
                <a:ea typeface="Arial"/>
                <a:cs typeface="Arial"/>
                <a:sym typeface="Arial"/>
              </a:rPr>
              <a:t>Week-1, Valid: </a:t>
            </a:r>
            <a:r>
              <a:rPr lang="en-US" sz="1600" b="1" dirty="0">
                <a:solidFill>
                  <a:srgbClr val="FFFF00"/>
                </a:solidFill>
              </a:rPr>
              <a:t>07 – 13 Feb </a:t>
            </a:r>
            <a:r>
              <a:rPr lang="en-US" sz="1600" b="1" dirty="0" smtClean="0">
                <a:solidFill>
                  <a:srgbClr val="FFFF00"/>
                </a:solidFill>
              </a:rPr>
              <a:t>2023</a:t>
            </a:r>
            <a:endParaRPr lang="en-US" sz="1600" b="1" dirty="0">
              <a:solidFill>
                <a:srgbClr val="FFFF00"/>
              </a:solidFill>
            </a:endParaRPr>
          </a:p>
        </p:txBody>
      </p:sp>
      <p:pic>
        <p:nvPicPr>
          <p:cNvPr id="176" name="Google Shape;176;p9"/>
          <p:cNvPicPr preferRelativeResize="0"/>
          <p:nvPr/>
        </p:nvPicPr>
        <p:blipFill>
          <a:blip r:embed="rId3">
            <a:extLst>
              <a:ext uri="{28A0092B-C50C-407E-A947-70E740481C1C}">
                <a14:useLocalDpi xmlns:a14="http://schemas.microsoft.com/office/drawing/2010/main" val="0"/>
              </a:ext>
            </a:extLst>
          </a:blip>
          <a:stretch>
            <a:fillRect/>
          </a:stretch>
        </p:blipFill>
        <p:spPr>
          <a:xfrm>
            <a:off x="595418" y="1966885"/>
            <a:ext cx="4052781" cy="3039586"/>
          </a:xfrm>
          <a:prstGeom prst="rect">
            <a:avLst/>
          </a:prstGeom>
          <a:noFill/>
          <a:ln>
            <a:noFill/>
          </a:ln>
        </p:spPr>
      </p:pic>
      <p:pic>
        <p:nvPicPr>
          <p:cNvPr id="177" name="Google Shape;177;p9"/>
          <p:cNvPicPr preferRelativeResize="0"/>
          <p:nvPr/>
        </p:nvPicPr>
        <p:blipFill>
          <a:blip r:embed="rId4">
            <a:extLst>
              <a:ext uri="{28A0092B-C50C-407E-A947-70E740481C1C}">
                <a14:useLocalDpi xmlns:a14="http://schemas.microsoft.com/office/drawing/2010/main" val="0"/>
              </a:ext>
            </a:extLst>
          </a:blip>
          <a:stretch>
            <a:fillRect/>
          </a:stretch>
        </p:blipFill>
        <p:spPr>
          <a:xfrm>
            <a:off x="4790894" y="1966884"/>
            <a:ext cx="4076658" cy="3057494"/>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1331</TotalTime>
  <Words>1923</Words>
  <Application>Microsoft Office PowerPoint</Application>
  <PresentationFormat>On-screen Show (4:3)</PresentationFormat>
  <Paragraphs>59</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Default Design</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African Monsoon Recent Evolution and Current Status  Include Week-1 and Week-2 Outlooks </dc:title>
  <dc:creator>Vernon E. Kousky</dc:creator>
  <cp:lastModifiedBy>Endalkachew Bekele</cp:lastModifiedBy>
  <cp:revision>18</cp:revision>
  <dcterms:created xsi:type="dcterms:W3CDTF">2001-08-31T10:39:36Z</dcterms:created>
  <dcterms:modified xsi:type="dcterms:W3CDTF">2023-02-06T18:37:31Z</dcterms:modified>
</cp:coreProperties>
</file>