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985000" cy="9283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8" roundtripDataSignature="AMtx7mi6bB8wsJvbWCVPA9oRYf4Z+qzQ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600" lIns="91200" spcFirstLastPara="1" rIns="91200" wrap="square" tIns="456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8" name="Google Shape;178;p10: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79" name="Google Shape;179;p10: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p1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90" name="Google Shape;190;p11: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201" name="Google Shape;201;p1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3: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endParaRPr>
          </a:p>
        </p:txBody>
      </p:sp>
      <p:sp>
        <p:nvSpPr>
          <p:cNvPr id="102" name="Google Shape;102;p3: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4: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5: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6: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solidFill>
                <a:schemeClr val="dk1"/>
              </a:solidFill>
            </a:endParaRPr>
          </a:p>
        </p:txBody>
      </p:sp>
      <p:sp>
        <p:nvSpPr>
          <p:cNvPr id="127" name="Google Shape;127;p6: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43" name="Google Shape;143;p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3" name="Google Shape;153;p8: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7" name="Google Shape;167;p9: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68" name="Google Shape;168;p9: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4"/>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1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2857500" y="419100"/>
            <a:ext cx="4114800" cy="723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876800" y="2438400"/>
            <a:ext cx="5486400" cy="1828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1143000" y="685800"/>
            <a:ext cx="5486400" cy="5334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5"/>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15"/>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15"/>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16"/>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p:txBody>
      </p:sp>
      <p:sp>
        <p:nvSpPr>
          <p:cNvPr id="33" name="Google Shape;33;p17"/>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Times New Roman"/>
              <a:buNone/>
              <a:defRPr sz="2000"/>
            </a:lvl1pPr>
            <a:lvl2pPr indent="-228600" lvl="1" marL="914400" algn="l">
              <a:lnSpc>
                <a:spcPct val="100000"/>
              </a:lnSpc>
              <a:spcBef>
                <a:spcPts val="360"/>
              </a:spcBef>
              <a:spcAft>
                <a:spcPts val="0"/>
              </a:spcAft>
              <a:buClr>
                <a:schemeClr val="dk1"/>
              </a:buClr>
              <a:buSzPts val="1800"/>
              <a:buFont typeface="Times New Roman"/>
              <a:buNone/>
              <a:defRPr sz="1800"/>
            </a:lvl2pPr>
            <a:lvl3pPr indent="-228600" lvl="2" marL="1371600" algn="l">
              <a:lnSpc>
                <a:spcPct val="100000"/>
              </a:lnSpc>
              <a:spcBef>
                <a:spcPts val="320"/>
              </a:spcBef>
              <a:spcAft>
                <a:spcPts val="0"/>
              </a:spcAft>
              <a:buClr>
                <a:schemeClr val="dk1"/>
              </a:buClr>
              <a:buSzPts val="1600"/>
              <a:buFont typeface="Times New Roman"/>
              <a:buNone/>
              <a:defRPr sz="1600"/>
            </a:lvl3pPr>
            <a:lvl4pPr indent="-228600" lvl="3" marL="1828800" algn="l">
              <a:lnSpc>
                <a:spcPct val="100000"/>
              </a:lnSpc>
              <a:spcBef>
                <a:spcPts val="280"/>
              </a:spcBef>
              <a:spcAft>
                <a:spcPts val="0"/>
              </a:spcAft>
              <a:buClr>
                <a:schemeClr val="dk1"/>
              </a:buClr>
              <a:buSzPts val="1400"/>
              <a:buFont typeface="Times New Roman"/>
              <a:buNone/>
              <a:defRPr sz="1400"/>
            </a:lvl4pPr>
            <a:lvl5pPr indent="-228600" lvl="4" marL="2286000" algn="l">
              <a:lnSpc>
                <a:spcPct val="100000"/>
              </a:lnSpc>
              <a:spcBef>
                <a:spcPts val="280"/>
              </a:spcBef>
              <a:spcAft>
                <a:spcPts val="0"/>
              </a:spcAft>
              <a:buClr>
                <a:schemeClr val="dk1"/>
              </a:buClr>
              <a:buSzPts val="1400"/>
              <a:buFont typeface="Times New Roman"/>
              <a:buNone/>
              <a:defRPr sz="1400"/>
            </a:lvl5pPr>
            <a:lvl6pPr indent="-228600" lvl="5" marL="2743200" algn="l">
              <a:lnSpc>
                <a:spcPct val="100000"/>
              </a:lnSpc>
              <a:spcBef>
                <a:spcPts val="280"/>
              </a:spcBef>
              <a:spcAft>
                <a:spcPts val="0"/>
              </a:spcAft>
              <a:buClr>
                <a:schemeClr val="dk1"/>
              </a:buClr>
              <a:buSzPts val="1400"/>
              <a:buFont typeface="Times New Roman"/>
              <a:buNone/>
              <a:defRPr sz="1400"/>
            </a:lvl6pPr>
            <a:lvl7pPr indent="-228600" lvl="6" marL="3200400" algn="l">
              <a:lnSpc>
                <a:spcPct val="100000"/>
              </a:lnSpc>
              <a:spcBef>
                <a:spcPts val="280"/>
              </a:spcBef>
              <a:spcAft>
                <a:spcPts val="0"/>
              </a:spcAft>
              <a:buClr>
                <a:schemeClr val="dk1"/>
              </a:buClr>
              <a:buSzPts val="1400"/>
              <a:buFont typeface="Times New Roman"/>
              <a:buNone/>
              <a:defRPr sz="1400"/>
            </a:lvl7pPr>
            <a:lvl8pPr indent="-228600" lvl="7" marL="3657600" algn="l">
              <a:lnSpc>
                <a:spcPct val="100000"/>
              </a:lnSpc>
              <a:spcBef>
                <a:spcPts val="280"/>
              </a:spcBef>
              <a:spcAft>
                <a:spcPts val="0"/>
              </a:spcAft>
              <a:buClr>
                <a:schemeClr val="dk1"/>
              </a:buClr>
              <a:buSzPts val="1400"/>
              <a:buFont typeface="Times New Roman"/>
              <a:buNone/>
              <a:defRPr sz="1400"/>
            </a:lvl8pPr>
            <a:lvl9pPr indent="-228600" lvl="8" marL="4114800" algn="l">
              <a:lnSpc>
                <a:spcPct val="100000"/>
              </a:lnSpc>
              <a:spcBef>
                <a:spcPts val="280"/>
              </a:spcBef>
              <a:spcAft>
                <a:spcPts val="0"/>
              </a:spcAft>
              <a:buClr>
                <a:schemeClr val="dk1"/>
              </a:buClr>
              <a:buSzPts val="1400"/>
              <a:buFont typeface="Times New Roman"/>
              <a:buNone/>
              <a:defRPr sz="1400"/>
            </a:lvl9pPr>
          </a:lstStyle>
          <a:p/>
        </p:txBody>
      </p:sp>
      <p:sp>
        <p:nvSpPr>
          <p:cNvPr id="39" name="Google Shape;39;p18"/>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9"/>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19"/>
          <p:cNvSpPr txBox="1"/>
          <p:nvPr>
            <p:ph idx="1" type="body"/>
          </p:nvPr>
        </p:nvSpPr>
        <p:spPr>
          <a:xfrm>
            <a:off x="12954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5" name="Google Shape;45;p19"/>
          <p:cNvSpPr txBox="1"/>
          <p:nvPr>
            <p:ph idx="2" type="body"/>
          </p:nvPr>
        </p:nvSpPr>
        <p:spPr>
          <a:xfrm>
            <a:off x="49911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6" name="Google Shape;46;p19"/>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2" name="Google Shape;52;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3" name="Google Shape;53;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4" name="Google Shape;54;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5" name="Google Shape;55;p20"/>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Times New Roman"/>
              <a:buChar char="•"/>
              <a:defRPr sz="3200"/>
            </a:lvl1pPr>
            <a:lvl2pPr indent="-406400" lvl="1" marL="914400" algn="l">
              <a:lnSpc>
                <a:spcPct val="100000"/>
              </a:lnSpc>
              <a:spcBef>
                <a:spcPts val="560"/>
              </a:spcBef>
              <a:spcAft>
                <a:spcPts val="0"/>
              </a:spcAft>
              <a:buClr>
                <a:schemeClr val="dk1"/>
              </a:buClr>
              <a:buSzPts val="2800"/>
              <a:buFont typeface="Times New Roman"/>
              <a:buChar char="–"/>
              <a:defRPr sz="2800"/>
            </a:lvl2pPr>
            <a:lvl3pPr indent="-381000" lvl="2" marL="1371600" algn="l">
              <a:lnSpc>
                <a:spcPct val="100000"/>
              </a:lnSpc>
              <a:spcBef>
                <a:spcPts val="480"/>
              </a:spcBef>
              <a:spcAft>
                <a:spcPts val="0"/>
              </a:spcAft>
              <a:buClr>
                <a:schemeClr val="dk1"/>
              </a:buClr>
              <a:buSzPts val="2400"/>
              <a:buFont typeface="Times New Roman"/>
              <a:buChar char="•"/>
              <a:defRPr sz="2400"/>
            </a:lvl3pPr>
            <a:lvl4pPr indent="-355600" lvl="3" marL="1828800" algn="l">
              <a:lnSpc>
                <a:spcPct val="100000"/>
              </a:lnSpc>
              <a:spcBef>
                <a:spcPts val="400"/>
              </a:spcBef>
              <a:spcAft>
                <a:spcPts val="0"/>
              </a:spcAft>
              <a:buClr>
                <a:schemeClr val="dk1"/>
              </a:buClr>
              <a:buSzPts val="2000"/>
              <a:buFont typeface="Times New Roman"/>
              <a:buChar char="–"/>
              <a:defRPr sz="2000"/>
            </a:lvl4pPr>
            <a:lvl5pPr indent="-355600" lvl="4" marL="2286000" algn="l">
              <a:lnSpc>
                <a:spcPct val="100000"/>
              </a:lnSpc>
              <a:spcBef>
                <a:spcPts val="400"/>
              </a:spcBef>
              <a:spcAft>
                <a:spcPts val="0"/>
              </a:spcAft>
              <a:buClr>
                <a:schemeClr val="dk1"/>
              </a:buClr>
              <a:buSzPts val="2000"/>
              <a:buFont typeface="Times New Roman"/>
              <a:buChar char="»"/>
              <a:defRPr sz="2000"/>
            </a:lvl5pPr>
            <a:lvl6pPr indent="-355600" lvl="5" marL="2743200" algn="l">
              <a:lnSpc>
                <a:spcPct val="100000"/>
              </a:lnSpc>
              <a:spcBef>
                <a:spcPts val="400"/>
              </a:spcBef>
              <a:spcAft>
                <a:spcPts val="0"/>
              </a:spcAft>
              <a:buClr>
                <a:schemeClr val="dk1"/>
              </a:buClr>
              <a:buSzPts val="2000"/>
              <a:buFont typeface="Times New Roman"/>
              <a:buChar char="»"/>
              <a:defRPr sz="2000"/>
            </a:lvl6pPr>
            <a:lvl7pPr indent="-355600" lvl="6" marL="3200400" algn="l">
              <a:lnSpc>
                <a:spcPct val="100000"/>
              </a:lnSpc>
              <a:spcBef>
                <a:spcPts val="400"/>
              </a:spcBef>
              <a:spcAft>
                <a:spcPts val="0"/>
              </a:spcAft>
              <a:buClr>
                <a:schemeClr val="dk1"/>
              </a:buClr>
              <a:buSzPts val="2000"/>
              <a:buFont typeface="Times New Roman"/>
              <a:buChar char="»"/>
              <a:defRPr sz="2000"/>
            </a:lvl7pPr>
            <a:lvl8pPr indent="-355600" lvl="7" marL="3657600" algn="l">
              <a:lnSpc>
                <a:spcPct val="100000"/>
              </a:lnSpc>
              <a:spcBef>
                <a:spcPts val="400"/>
              </a:spcBef>
              <a:spcAft>
                <a:spcPts val="0"/>
              </a:spcAft>
              <a:buClr>
                <a:schemeClr val="dk1"/>
              </a:buClr>
              <a:buSzPts val="2000"/>
              <a:buFont typeface="Times New Roman"/>
              <a:buChar char="»"/>
              <a:defRPr sz="2000"/>
            </a:lvl8pPr>
            <a:lvl9pPr indent="-355600" lvl="8" marL="4114800" algn="l">
              <a:lnSpc>
                <a:spcPct val="100000"/>
              </a:lnSpc>
              <a:spcBef>
                <a:spcPts val="400"/>
              </a:spcBef>
              <a:spcAft>
                <a:spcPts val="0"/>
              </a:spcAft>
              <a:buClr>
                <a:schemeClr val="dk1"/>
              </a:buClr>
              <a:buSzPts val="2000"/>
              <a:buFont typeface="Times New Roman"/>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2" name="Google Shape;62;p2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9" name="Google Shape;69;p2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3"/>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gif"/><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gif"/><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gif"/><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gif"/><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gif"/><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685800" y="228600"/>
            <a:ext cx="7696200" cy="365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b="1" lang="en-US">
                <a:solidFill>
                  <a:srgbClr val="FFFF00"/>
                </a:solidFill>
                <a:latin typeface="Arial"/>
                <a:ea typeface="Arial"/>
                <a:cs typeface="Arial"/>
                <a:sym typeface="Arial"/>
              </a:rPr>
              <a:t>The African Monsoon Recent Evolution and Current Status</a:t>
            </a:r>
            <a:br>
              <a:rPr b="1" lang="en-US">
                <a:solidFill>
                  <a:srgbClr val="FFFF00"/>
                </a:solidFill>
                <a:latin typeface="Arial"/>
                <a:ea typeface="Arial"/>
                <a:cs typeface="Arial"/>
                <a:sym typeface="Arial"/>
              </a:rPr>
            </a:br>
            <a:br>
              <a:rPr b="1" lang="en-US">
                <a:solidFill>
                  <a:srgbClr val="FFFF00"/>
                </a:solidFill>
                <a:latin typeface="Arial"/>
                <a:ea typeface="Arial"/>
                <a:cs typeface="Arial"/>
                <a:sym typeface="Arial"/>
              </a:rPr>
            </a:br>
            <a:r>
              <a:rPr b="1" lang="en-US">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Update prepared by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800"/>
              <a:buFont typeface="Arial"/>
              <a:buNone/>
            </a:pPr>
            <a:r>
              <a:rPr b="1" lang="en-US" sz="2800">
                <a:solidFill>
                  <a:schemeClr val="lt1"/>
                </a:solidFill>
              </a:rPr>
              <a:t>03</a:t>
            </a:r>
            <a:r>
              <a:rPr b="1" i="0" lang="en-US" sz="2800" u="none" cap="none" strike="noStrike">
                <a:solidFill>
                  <a:schemeClr val="lt1"/>
                </a:solidFill>
                <a:latin typeface="Arial"/>
                <a:ea typeface="Arial"/>
                <a:cs typeface="Arial"/>
                <a:sym typeface="Arial"/>
              </a:rPr>
              <a:t> </a:t>
            </a:r>
            <a:r>
              <a:rPr b="1" lang="en-US" sz="2800">
                <a:solidFill>
                  <a:schemeClr val="lt1"/>
                </a:solidFill>
              </a:rPr>
              <a:t>January</a:t>
            </a:r>
            <a:r>
              <a:rPr b="1" i="0" lang="en-US" sz="2800" u="none" cap="none" strike="noStrike">
                <a:solidFill>
                  <a:schemeClr val="lt1"/>
                </a:solidFill>
                <a:latin typeface="Arial"/>
                <a:ea typeface="Arial"/>
                <a:cs typeface="Arial"/>
                <a:sym typeface="Arial"/>
              </a:rPr>
              <a:t> 202</a:t>
            </a:r>
            <a:r>
              <a:rPr b="1" lang="en-US" sz="2800">
                <a:solidFill>
                  <a:schemeClr val="lt1"/>
                </a:solidFill>
              </a:rPr>
              <a:t>3</a:t>
            </a:r>
            <a:endParaRPr b="1" i="0" sz="2800" u="none" cap="none" strike="noStrike">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 more information, visit: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Arial"/>
                <a:ea typeface="Arial"/>
                <a:cs typeface="Arial"/>
                <a:sym typeface="Arial"/>
                <a:hlinkClick r:id="rId3">
                  <a:extLst>
                    <a:ext uri="{A12FA001-AC4F-418D-AE19-62706E023703}">
                      <ahyp:hlinkClr val="tx"/>
                    </a:ext>
                  </a:extLst>
                </a:hlinkClick>
              </a:rPr>
              <a:t>http://www.cpc.ncep.noaa.gov/products/Global_Monsoons/African_Monsoons/precip_monitoring.shtml</a:t>
            </a:r>
            <a:r>
              <a:rPr b="1" i="0" lang="en-US"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Week-1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84" name="Google Shape;184;p10"/>
          <p:cNvSpPr txBox="1"/>
          <p:nvPr/>
        </p:nvSpPr>
        <p:spPr>
          <a:xfrm>
            <a:off x="629728" y="1162413"/>
            <a:ext cx="2898476" cy="338554"/>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None/>
            </a:pPr>
            <a:r>
              <a:rPr b="1" lang="en-US" sz="1600">
                <a:solidFill>
                  <a:srgbClr val="FFFF00"/>
                </a:solidFill>
              </a:rPr>
              <a:t>04 – 10</a:t>
            </a:r>
            <a:r>
              <a:rPr b="1" i="0" lang="en-US" sz="1600" u="none" cap="none" strike="noStrike">
                <a:solidFill>
                  <a:srgbClr val="FFFF00"/>
                </a:solidFill>
                <a:latin typeface="Arial"/>
                <a:ea typeface="Arial"/>
                <a:cs typeface="Arial"/>
                <a:sym typeface="Arial"/>
              </a:rPr>
              <a:t> Jan, 202</a:t>
            </a:r>
            <a:r>
              <a:rPr b="1" lang="en-US" sz="1600">
                <a:solidFill>
                  <a:srgbClr val="FFFF00"/>
                </a:solidFill>
              </a:rPr>
              <a:t>3</a:t>
            </a:r>
            <a:endParaRPr b="1" i="0" sz="1600" u="none" cap="none" strike="noStrike">
              <a:solidFill>
                <a:srgbClr val="FFFF00"/>
              </a:solidFill>
              <a:latin typeface="Arial"/>
              <a:ea typeface="Arial"/>
              <a:cs typeface="Arial"/>
              <a:sym typeface="Arial"/>
            </a:endParaRPr>
          </a:p>
        </p:txBody>
      </p:sp>
      <p:sp>
        <p:nvSpPr>
          <p:cNvPr id="185" name="Google Shape;185;p10"/>
          <p:cNvSpPr txBox="1"/>
          <p:nvPr/>
        </p:nvSpPr>
        <p:spPr>
          <a:xfrm>
            <a:off x="4260545" y="1762812"/>
            <a:ext cx="4528500" cy="3648000"/>
          </a:xfrm>
          <a:prstGeom prst="rect">
            <a:avLst/>
          </a:prstGeom>
          <a:noFill/>
          <a:ln>
            <a:noFill/>
          </a:ln>
        </p:spPr>
        <p:txBody>
          <a:bodyPr anchorCtr="0" anchor="t" bIns="45700" lIns="91425" spcFirstLastPara="1" rIns="91425" wrap="square" tIns="45700">
            <a:spAutoFit/>
          </a:bodyPr>
          <a:lstStyle/>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forecasts suggest above 50% chance for weekly rainfall to be above-normal (above the upper tercile) over southern Congo, southern Gabon, western parts of DRC, northwestern</a:t>
            </a:r>
            <a:r>
              <a:rPr b="1" lang="en-US" sz="1100">
                <a:solidFill>
                  <a:schemeClr val="lt1"/>
                </a:solidFill>
              </a:rPr>
              <a:t>,</a:t>
            </a:r>
            <a:r>
              <a:rPr b="1" i="0" lang="en-US" sz="1100" u="none" cap="none" strike="noStrike">
                <a:solidFill>
                  <a:schemeClr val="lt1"/>
                </a:solidFill>
                <a:latin typeface="Arial"/>
                <a:ea typeface="Arial"/>
                <a:cs typeface="Arial"/>
                <a:sym typeface="Arial"/>
              </a:rPr>
              <a:t> central, </a:t>
            </a:r>
            <a:r>
              <a:rPr b="1" lang="en-US" sz="1100">
                <a:solidFill>
                  <a:schemeClr val="lt1"/>
                </a:solidFill>
              </a:rPr>
              <a:t>and southern</a:t>
            </a:r>
            <a:r>
              <a:rPr b="1" i="0" lang="en-US" sz="1100" u="none" cap="none" strike="noStrike">
                <a:solidFill>
                  <a:schemeClr val="lt1"/>
                </a:solidFill>
                <a:latin typeface="Arial"/>
                <a:ea typeface="Arial"/>
                <a:cs typeface="Arial"/>
                <a:sym typeface="Arial"/>
              </a:rPr>
              <a:t> parts of Angola, </a:t>
            </a:r>
            <a:r>
              <a:rPr b="1" lang="en-US" sz="1100">
                <a:solidFill>
                  <a:schemeClr val="lt1"/>
                </a:solidFill>
              </a:rPr>
              <a:t>southwestern</a:t>
            </a:r>
            <a:r>
              <a:rPr b="1" i="0" lang="en-US" sz="1100" u="none" cap="none" strike="noStrike">
                <a:solidFill>
                  <a:schemeClr val="lt1"/>
                </a:solidFill>
                <a:latin typeface="Arial"/>
                <a:ea typeface="Arial"/>
                <a:cs typeface="Arial"/>
                <a:sym typeface="Arial"/>
              </a:rPr>
              <a:t> parts of Zambia, </a:t>
            </a:r>
            <a:r>
              <a:rPr b="1" lang="en-US" sz="1100">
                <a:solidFill>
                  <a:schemeClr val="lt1"/>
                </a:solidFill>
              </a:rPr>
              <a:t>north</a:t>
            </a:r>
            <a:r>
              <a:rPr b="1" i="0" lang="en-US" sz="1100" u="none" cap="none" strike="noStrike">
                <a:solidFill>
                  <a:schemeClr val="lt1"/>
                </a:solidFill>
                <a:latin typeface="Arial"/>
                <a:ea typeface="Arial"/>
                <a:cs typeface="Arial"/>
                <a:sym typeface="Arial"/>
              </a:rPr>
              <a:t>eastern parts of Namibia, </a:t>
            </a:r>
            <a:r>
              <a:rPr b="1" lang="en-US" sz="1100">
                <a:solidFill>
                  <a:schemeClr val="lt1"/>
                </a:solidFill>
              </a:rPr>
              <a:t>most of</a:t>
            </a:r>
            <a:r>
              <a:rPr b="1" i="0" lang="en-US" sz="1100" u="none" cap="none" strike="noStrike">
                <a:solidFill>
                  <a:schemeClr val="lt1"/>
                </a:solidFill>
                <a:latin typeface="Arial"/>
                <a:ea typeface="Arial"/>
                <a:cs typeface="Arial"/>
                <a:sym typeface="Arial"/>
              </a:rPr>
              <a:t> Botswana, southern Zimbabwe, </a:t>
            </a:r>
            <a:r>
              <a:rPr b="1" lang="en-US" sz="1100">
                <a:solidFill>
                  <a:schemeClr val="lt1"/>
                </a:solidFill>
              </a:rPr>
              <a:t>southern</a:t>
            </a:r>
            <a:r>
              <a:rPr b="1" i="0" lang="en-US" sz="1100" u="none" cap="none" strike="noStrike">
                <a:solidFill>
                  <a:schemeClr val="lt1"/>
                </a:solidFill>
                <a:latin typeface="Arial"/>
                <a:ea typeface="Arial"/>
                <a:cs typeface="Arial"/>
                <a:sym typeface="Arial"/>
              </a:rPr>
              <a:t> and eastern parts of South Africa, Lesotho</a:t>
            </a:r>
            <a:r>
              <a:rPr b="1" lang="en-US" sz="1100">
                <a:solidFill>
                  <a:schemeClr val="lt1"/>
                </a:solidFill>
              </a:rPr>
              <a:t>, </a:t>
            </a:r>
            <a:r>
              <a:rPr b="1" i="0" lang="en-US" sz="1100" u="none" cap="none" strike="noStrike">
                <a:solidFill>
                  <a:schemeClr val="lt1"/>
                </a:solidFill>
                <a:latin typeface="Arial"/>
                <a:ea typeface="Arial"/>
                <a:cs typeface="Arial"/>
                <a:sym typeface="Arial"/>
              </a:rPr>
              <a:t>Eswatini, and </a:t>
            </a:r>
            <a:r>
              <a:rPr b="1" lang="en-US" sz="1100">
                <a:solidFill>
                  <a:schemeClr val="lt1"/>
                </a:solidFill>
              </a:rPr>
              <a:t>southern Madagascar</a:t>
            </a:r>
            <a:r>
              <a:rPr b="1" i="0" lang="en-US" sz="1100" u="none" cap="none" strike="noStrike">
                <a:solidFill>
                  <a:schemeClr val="lt1"/>
                </a:solidFill>
                <a:latin typeface="Arial"/>
                <a:ea typeface="Arial"/>
                <a:cs typeface="Arial"/>
                <a:sym typeface="Arial"/>
              </a:rPr>
              <a:t>. In particular, there is above </a:t>
            </a:r>
            <a:r>
              <a:rPr b="1" lang="en-US" sz="1100">
                <a:solidFill>
                  <a:schemeClr val="lt1"/>
                </a:solidFill>
              </a:rPr>
              <a:t>65</a:t>
            </a:r>
            <a:r>
              <a:rPr b="1" i="0" lang="en-US" sz="1100" u="none" cap="none" strike="noStrike">
                <a:solidFill>
                  <a:schemeClr val="lt1"/>
                </a:solidFill>
                <a:latin typeface="Arial"/>
                <a:ea typeface="Arial"/>
                <a:cs typeface="Arial"/>
                <a:sym typeface="Arial"/>
              </a:rPr>
              <a:t>% chance for rainfall to be above-normal over </a:t>
            </a:r>
            <a:r>
              <a:rPr b="1" lang="en-US" sz="1100">
                <a:solidFill>
                  <a:schemeClr val="lt1"/>
                </a:solidFill>
              </a:rPr>
              <a:t>southern Congo, western DRC, northwestern and southeastern Angola, far western Zambia, central and eastern Botswana, southern Zimbabwe, eastern South Africa, Eswatini, southern Mozambique, and southern Madagascar.</a:t>
            </a:r>
            <a:endParaRPr b="1" sz="1100">
              <a:solidFill>
                <a:schemeClr val="lt1"/>
              </a:solidFill>
            </a:endParaRPr>
          </a:p>
          <a:p>
            <a:pPr indent="0" lvl="0" marL="457200" marR="0" rtl="0" algn="just">
              <a:lnSpc>
                <a:spcPct val="100000"/>
              </a:lnSpc>
              <a:spcBef>
                <a:spcPts val="0"/>
              </a:spcBef>
              <a:spcAft>
                <a:spcPts val="0"/>
              </a:spcAft>
              <a:buNone/>
            </a:pPr>
            <a:r>
              <a:t/>
            </a:r>
            <a:endParaRPr b="1" sz="1100">
              <a:solidFill>
                <a:schemeClr val="lt1"/>
              </a:solidFill>
            </a:endParaRPr>
          </a:p>
          <a:p>
            <a:pPr indent="-298450" lvl="0" marL="457200" rtl="0" algn="just">
              <a:spcBef>
                <a:spcPts val="0"/>
              </a:spcBef>
              <a:spcAft>
                <a:spcPts val="0"/>
              </a:spcAft>
              <a:buClr>
                <a:schemeClr val="lt1"/>
              </a:buClr>
              <a:buSzPts val="1100"/>
              <a:buAutoNum type="arabicPeriod"/>
            </a:pPr>
            <a:r>
              <a:rPr b="1" lang="en-US" sz="1100">
                <a:solidFill>
                  <a:schemeClr val="lt1"/>
                </a:solidFill>
              </a:rPr>
              <a:t>The consolidated probabilistic forecasts suggest above 50% chance for weekly total rainfall to be below-normal (below the lower tercile) over southern Tanzania, northern Malawi, northern Mozambique, and northern Madagascar. In particular, there is above 65% chance for rainfall to be below-normal over southern Tanzania. </a:t>
            </a:r>
            <a:endParaRPr b="1" i="0" sz="1100" u="none" cap="none" strike="noStrike">
              <a:solidFill>
                <a:schemeClr val="lt1"/>
              </a:solidFill>
              <a:latin typeface="Arial"/>
              <a:ea typeface="Arial"/>
              <a:cs typeface="Arial"/>
              <a:sym typeface="Arial"/>
            </a:endParaRPr>
          </a:p>
        </p:txBody>
      </p:sp>
      <p:pic>
        <p:nvPicPr>
          <p:cNvPr id="186" name="Google Shape;186;p10"/>
          <p:cNvPicPr preferRelativeResize="0"/>
          <p:nvPr/>
        </p:nvPicPr>
        <p:blipFill rotWithShape="1">
          <a:blip r:embed="rId3">
            <a:alphaModFix/>
          </a:blip>
          <a:srcRect b="0" l="0" r="0" t="0"/>
          <a:stretch/>
        </p:blipFill>
        <p:spPr>
          <a:xfrm>
            <a:off x="405246" y="1687512"/>
            <a:ext cx="3759836" cy="48656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35834" y="1194349"/>
            <a:ext cx="3429000" cy="3387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None/>
            </a:pPr>
            <a:r>
              <a:rPr b="1" lang="en-US" sz="1600">
                <a:solidFill>
                  <a:srgbClr val="FFFF00"/>
                </a:solidFill>
              </a:rPr>
              <a:t>11</a:t>
            </a:r>
            <a:r>
              <a:rPr b="1" i="0" lang="en-US" sz="1600" u="none" cap="none" strike="noStrike">
                <a:solidFill>
                  <a:srgbClr val="FFFF00"/>
                </a:solidFill>
                <a:latin typeface="Arial"/>
                <a:ea typeface="Arial"/>
                <a:cs typeface="Arial"/>
                <a:sym typeface="Arial"/>
              </a:rPr>
              <a:t>  – </a:t>
            </a:r>
            <a:r>
              <a:rPr b="1" lang="en-US" sz="1600">
                <a:solidFill>
                  <a:srgbClr val="FFFF00"/>
                </a:solidFill>
              </a:rPr>
              <a:t>17</a:t>
            </a:r>
            <a:r>
              <a:rPr b="1" i="0" lang="en-US" sz="1600" u="none" cap="none" strike="noStrike">
                <a:solidFill>
                  <a:srgbClr val="FFFF00"/>
                </a:solidFill>
                <a:latin typeface="Arial"/>
                <a:ea typeface="Arial"/>
                <a:cs typeface="Arial"/>
                <a:sym typeface="Arial"/>
              </a:rPr>
              <a:t> Jan, 2023</a:t>
            </a:r>
            <a:endParaRPr/>
          </a:p>
        </p:txBody>
      </p:sp>
      <p:sp>
        <p:nvSpPr>
          <p:cNvPr id="195" name="Google Shape;195;p11"/>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Week-2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96" name="Google Shape;196;p11"/>
          <p:cNvSpPr txBox="1"/>
          <p:nvPr/>
        </p:nvSpPr>
        <p:spPr>
          <a:xfrm>
            <a:off x="4327450" y="2082367"/>
            <a:ext cx="4585800" cy="2801400"/>
          </a:xfrm>
          <a:prstGeom prst="rect">
            <a:avLst/>
          </a:prstGeom>
          <a:noFill/>
          <a:ln>
            <a:noFill/>
          </a:ln>
        </p:spPr>
        <p:txBody>
          <a:bodyPr anchorCtr="0" anchor="t" bIns="45700" lIns="91425" spcFirstLastPara="1" rIns="91425" wrap="square" tIns="45700">
            <a:spAutoFit/>
          </a:bodyPr>
          <a:lstStyle/>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forecasts suggest above 50% chance for weekly rainfall to be above-normal (above the upper tercile) over much of </a:t>
            </a:r>
            <a:r>
              <a:rPr b="1" lang="en-US" sz="1100">
                <a:solidFill>
                  <a:schemeClr val="lt1"/>
                </a:solidFill>
              </a:rPr>
              <a:t>southern Congo, central and southern DRC, </a:t>
            </a:r>
            <a:r>
              <a:rPr b="1" lang="en-US" sz="1100">
                <a:solidFill>
                  <a:schemeClr val="lt1"/>
                </a:solidFill>
              </a:rPr>
              <a:t>southwestern</a:t>
            </a:r>
            <a:r>
              <a:rPr b="1" lang="en-US" sz="1100">
                <a:solidFill>
                  <a:schemeClr val="lt1"/>
                </a:solidFill>
              </a:rPr>
              <a:t> Uganda, Rwanda, Burundi, western Tanzania, northeastern Zambia, and northern and central Angola. </a:t>
            </a:r>
            <a:r>
              <a:rPr b="1" lang="en-US" sz="1100">
                <a:solidFill>
                  <a:schemeClr val="lt1"/>
                </a:solidFill>
              </a:rPr>
              <a:t>In particular, there is above 65% chance for rainfall to be above-normal over southern Congo, Rwanda, and the area that borders Rwanda, including far southwestern Uganda and east-central DRC.  </a:t>
            </a:r>
            <a:endParaRPr/>
          </a:p>
          <a:p>
            <a:pPr indent="-228600" lvl="0" marL="457200" marR="0" rtl="0" algn="just">
              <a:lnSpc>
                <a:spcPct val="100000"/>
              </a:lnSpc>
              <a:spcBef>
                <a:spcPts val="0"/>
              </a:spcBef>
              <a:spcAft>
                <a:spcPts val="0"/>
              </a:spcAft>
              <a:buClr>
                <a:schemeClr val="lt1"/>
              </a:buClr>
              <a:buSzPts val="1100"/>
              <a:buFont typeface="Arial"/>
              <a:buNone/>
            </a:pPr>
            <a:r>
              <a:t/>
            </a:r>
            <a:endParaRPr b="1" i="0" sz="1100" u="none" cap="none" strike="noStrike">
              <a:solidFill>
                <a:schemeClr val="lt1"/>
              </a:solidFill>
              <a:latin typeface="Arial"/>
              <a:ea typeface="Arial"/>
              <a:cs typeface="Arial"/>
              <a:sym typeface="Arial"/>
            </a:endParaRPr>
          </a:p>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consolidated probabilistic forecasts suggest above 50% chance for weekly total rainfall to be below-normal (below the lower tercile) over </a:t>
            </a:r>
            <a:r>
              <a:rPr b="1" lang="en-US" sz="1100">
                <a:solidFill>
                  <a:schemeClr val="lt1"/>
                </a:solidFill>
              </a:rPr>
              <a:t>northern Botswana, the Caprivi Strip of Namibia, southern Zimbabwe, and southern Mozambique. </a:t>
            </a:r>
            <a:endParaRPr/>
          </a:p>
          <a:p>
            <a:pPr indent="-228600" lvl="0" marL="457200" marR="0" rtl="0" algn="just">
              <a:lnSpc>
                <a:spcPct val="100000"/>
              </a:lnSpc>
              <a:spcBef>
                <a:spcPts val="0"/>
              </a:spcBef>
              <a:spcAft>
                <a:spcPts val="0"/>
              </a:spcAft>
              <a:buClr>
                <a:schemeClr val="lt1"/>
              </a:buClr>
              <a:buSzPts val="1100"/>
              <a:buFont typeface="Arial"/>
              <a:buNone/>
            </a:pPr>
            <a:r>
              <a:t/>
            </a:r>
            <a:endParaRPr b="1" i="0" sz="1100" u="none" cap="none" strike="noStrike">
              <a:solidFill>
                <a:schemeClr val="lt1"/>
              </a:solidFill>
              <a:latin typeface="Arial"/>
              <a:ea typeface="Arial"/>
              <a:cs typeface="Arial"/>
              <a:sym typeface="Arial"/>
            </a:endParaRPr>
          </a:p>
        </p:txBody>
      </p:sp>
      <p:pic>
        <p:nvPicPr>
          <p:cNvPr id="197" name="Google Shape;197;p11"/>
          <p:cNvPicPr preferRelativeResize="0"/>
          <p:nvPr/>
        </p:nvPicPr>
        <p:blipFill rotWithShape="1">
          <a:blip r:embed="rId3">
            <a:alphaModFix/>
          </a:blip>
          <a:srcRect b="0" l="0" r="0" t="0"/>
          <a:stretch/>
        </p:blipFill>
        <p:spPr>
          <a:xfrm>
            <a:off x="402337" y="1687512"/>
            <a:ext cx="3762192" cy="48687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idx="1" type="body"/>
          </p:nvPr>
        </p:nvSpPr>
        <p:spPr>
          <a:xfrm>
            <a:off x="152400" y="991517"/>
            <a:ext cx="8817033" cy="5365739"/>
          </a:xfrm>
          <a:prstGeom prst="rect">
            <a:avLst/>
          </a:prstGeom>
          <a:noFill/>
          <a:ln>
            <a:noFill/>
          </a:ln>
        </p:spPr>
        <p:txBody>
          <a:bodyPr anchorCtr="0" anchor="t" bIns="45700" lIns="91425" spcFirstLastPara="1" rIns="91425" wrap="square" tIns="45700">
            <a:noAutofit/>
          </a:bodyPr>
          <a:lstStyle/>
          <a:p>
            <a:pPr indent="0" lvl="0" marL="161925" rtl="0" algn="just">
              <a:lnSpc>
                <a:spcPct val="90000"/>
              </a:lnSpc>
              <a:spcBef>
                <a:spcPts val="0"/>
              </a:spcBef>
              <a:spcAft>
                <a:spcPts val="0"/>
              </a:spcAft>
              <a:buClr>
                <a:schemeClr val="lt1"/>
              </a:buClr>
              <a:buSzPts val="1050"/>
              <a:buNone/>
            </a:pPr>
            <a:r>
              <a:t/>
            </a:r>
            <a:endParaRPr b="1" sz="1000">
              <a:solidFill>
                <a:schemeClr val="lt1"/>
              </a:solidFill>
              <a:latin typeface="Arial"/>
              <a:ea typeface="Arial"/>
              <a:cs typeface="Arial"/>
              <a:sym typeface="Arial"/>
            </a:endParaRPr>
          </a:p>
          <a:p>
            <a:pPr indent="-292100" lvl="0" marL="457200" rtl="0" algn="just">
              <a:spcBef>
                <a:spcPts val="0"/>
              </a:spcBef>
              <a:spcAft>
                <a:spcPts val="0"/>
              </a:spcAft>
              <a:buClr>
                <a:schemeClr val="lt1"/>
              </a:buClr>
              <a:buSzPts val="1000"/>
              <a:buFont typeface="Arial"/>
              <a:buChar char="•"/>
            </a:pPr>
            <a:r>
              <a:rPr b="1" lang="en-US" sz="1000">
                <a:solidFill>
                  <a:schemeClr val="lt1"/>
                </a:solidFill>
                <a:latin typeface="Arial"/>
                <a:ea typeface="Arial"/>
                <a:cs typeface="Arial"/>
                <a:sym typeface="Arial"/>
              </a:rPr>
              <a:t>During the past 30 days, in East Africa, above-average rainfall was observed over Uganda, pockets of central Kenya, western Ethiopia, central and northern Tanzania, Rwanda, Burundi, and southeastern South Sudan. Rainfall was below-average over southern and southeastern Ethiopia, southern Somalia, northern and southern Kenya, and parts of northwestern and southeastern Tanzania. In Central Africa, rainfall was above-average over northeastern Gabon, western Equatorial Guinea, southeastern Cameroon, southwestern CAR, northern and southwestern Congo, and southern and eastern DRC. Rainfall was below-average over western and southern Gabon, eastern Equatorial Guinea, southern CAR, pockets of central Congo, and pockets of central and southwestern DRC. In West Africa, rainfall was above-average over pockets of Liberia, southern Sierra Leone, eastern Cote d’Ivoire, southwestern parts of Ghana, and pockets of central Mali. In contrast, below-average rainfall was observed over southern Nigeria, Liberia, southwestern Cote d’Ivoire, southeastern Ghana, and southern Togo. In southern Africa, above-average rainfall was observed over central and northeastern Angola, South Africa, Lesotho, Eswatini, central Namibia, central and northern Mozambique, northern and southern Malawi, northern and central Zambia, southern Botswana, and southern Madagascar. Below normal precipitation was observed over southern and northwestern Angola, northern Namibia, southwestern Zambia, central parts of Malawi, southern and northeastern Mozambique, most of Zimbabwe, northern and eastern Botswana, and northwest and central Madagascar.</a:t>
            </a:r>
            <a:endParaRPr b="1" sz="1000">
              <a:solidFill>
                <a:schemeClr val="lt1"/>
              </a:solidFill>
              <a:latin typeface="Arial"/>
              <a:ea typeface="Arial"/>
              <a:cs typeface="Arial"/>
              <a:sym typeface="Arial"/>
            </a:endParaRPr>
          </a:p>
          <a:p>
            <a:pPr indent="0" lvl="0" marL="342900" rtl="0" algn="just">
              <a:lnSpc>
                <a:spcPct val="90000"/>
              </a:lnSpc>
              <a:spcBef>
                <a:spcPts val="0"/>
              </a:spcBef>
              <a:spcAft>
                <a:spcPts val="0"/>
              </a:spcAft>
              <a:buSzPts val="1800"/>
              <a:buNone/>
            </a:pPr>
            <a:r>
              <a:t/>
            </a:r>
            <a:endParaRPr sz="1000">
              <a:solidFill>
                <a:schemeClr val="lt1"/>
              </a:solidFill>
              <a:latin typeface="Arial"/>
              <a:ea typeface="Arial"/>
              <a:cs typeface="Arial"/>
              <a:sym typeface="Arial"/>
            </a:endParaRPr>
          </a:p>
          <a:p>
            <a:pPr indent="-292100" lvl="0" marL="457200" rtl="0" algn="just">
              <a:spcBef>
                <a:spcPts val="0"/>
              </a:spcBef>
              <a:spcAft>
                <a:spcPts val="0"/>
              </a:spcAft>
              <a:buClr>
                <a:schemeClr val="lt1"/>
              </a:buClr>
              <a:buSzPts val="1000"/>
              <a:buFont typeface="Arial"/>
              <a:buChar char="•"/>
            </a:pPr>
            <a:r>
              <a:rPr b="1" lang="en-US" sz="1000">
                <a:solidFill>
                  <a:schemeClr val="lt1"/>
                </a:solidFill>
                <a:latin typeface="Arial"/>
                <a:ea typeface="Arial"/>
                <a:cs typeface="Arial"/>
                <a:sym typeface="Arial"/>
              </a:rPr>
              <a:t>During the past 7 days, in East Africa, rainfall was above-average over pockets of northern and central Ethiopia, southwest Kenya, southern Uganda, and northern, southern, and eastern Tanzania. Below-average rainfall was observed over pockets of central Kenya and far southwestern Ethiopia. In Central Africa, rainfall was above-average over southwestern parts of Congo and southern DRC. Below-average rainfall was observed over southern and eastern Gabon and central DRC. In West Africa, above-average rainfall was observed over pockets of eastern Senegal. In southern Africa, rainfall was above-average over pockets of central, eastern, and northern Angola, central and eastern Namibia, western Lesotho, and central and eastern South Africa, northern Malawi, central Mozambique, northern and eastern Zambia, central and western Botswana, and pockets of western and northern Madagascar. In contrast, rainfall was below-average over southeastern Angola, northeast Namibia along the Caprivi Strip, southern Zambia, northern, northeastern and eastern Botswana, western, Zimbabwe, northeastern South Africa, southern and western Mozambique, and eastern and southwestern Madagascar. </a:t>
            </a:r>
            <a:endParaRPr sz="1000">
              <a:latin typeface="Arial"/>
              <a:ea typeface="Arial"/>
              <a:cs typeface="Arial"/>
              <a:sym typeface="Arial"/>
            </a:endParaRPr>
          </a:p>
          <a:p>
            <a:pPr indent="0" lvl="0" marL="457200" rtl="0" algn="just">
              <a:spcBef>
                <a:spcPts val="0"/>
              </a:spcBef>
              <a:spcAft>
                <a:spcPts val="0"/>
              </a:spcAft>
              <a:buNone/>
            </a:pPr>
            <a:r>
              <a:t/>
            </a:r>
            <a:endParaRPr sz="1000">
              <a:latin typeface="Arial"/>
              <a:ea typeface="Arial"/>
              <a:cs typeface="Arial"/>
              <a:sym typeface="Arial"/>
            </a:endParaRPr>
          </a:p>
          <a:p>
            <a:pPr indent="-292100" lvl="0" marL="457200" rtl="0" algn="just">
              <a:spcBef>
                <a:spcPts val="0"/>
              </a:spcBef>
              <a:spcAft>
                <a:spcPts val="0"/>
              </a:spcAft>
              <a:buClr>
                <a:schemeClr val="lt1"/>
              </a:buClr>
              <a:buSzPts val="1000"/>
              <a:buFont typeface="Arial"/>
              <a:buChar char="•"/>
            </a:pPr>
            <a:r>
              <a:rPr b="1" lang="en-US" sz="1000">
                <a:solidFill>
                  <a:schemeClr val="lt1"/>
                </a:solidFill>
                <a:latin typeface="Arial"/>
                <a:ea typeface="Arial"/>
                <a:cs typeface="Arial"/>
                <a:sym typeface="Arial"/>
              </a:rPr>
              <a:t>Week-1 outlook calls for above-average rainfall over central and southern Congo, southern and western Gabon, Equatorial Guinea, central and southeastern DRC, western Tanzania, Zambia, Zimbabwe, Malawi, northern and southern Mozambique, northern, central, and southeastern Angola, eastern Botswana, northeastern Namibia, eastern South Africa, Eswatini, and southern Madagascar. In contrast, below-average rainfall is expected over northeastern and southeastern Tanzania, southeast Angola, portions of central Namibia, portions of central South Africa, Lesotho, and northern Madagascar. Week-2 outlook suggests an increased chance for above-average rainfall over southern and western Gabon, southern Congo, western and portions of eastern DRC, Rwanda, Burundi, northern Angola, northern and central Mozambique, central Zambia, Malawi, Tanzania, portions of central and southern Madagascar, and southern Kenya, while below-average rainfall is likely over northern and eastern Madagascar, northeastern Namibia, northern Botswana, western and southern Zimbabwe, northern South Africa, southeastern Angola, southwestern Zambia, and along the Gulf of Guinea between Liberia and Nigeria.</a:t>
            </a:r>
            <a:endParaRPr b="1" sz="1000">
              <a:solidFill>
                <a:schemeClr val="lt1"/>
              </a:solidFill>
              <a:latin typeface="Arial"/>
              <a:ea typeface="Arial"/>
              <a:cs typeface="Arial"/>
              <a:sym typeface="Arial"/>
            </a:endParaRPr>
          </a:p>
        </p:txBody>
      </p:sp>
      <p:sp>
        <p:nvSpPr>
          <p:cNvPr id="204" name="Google Shape;204;p12"/>
          <p:cNvSpPr txBox="1"/>
          <p:nvPr>
            <p:ph idx="4294967295" type="title"/>
          </p:nvPr>
        </p:nvSpPr>
        <p:spPr>
          <a:xfrm>
            <a:off x="1175657" y="174171"/>
            <a:ext cx="7239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1600200" y="0"/>
            <a:ext cx="6324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anchorCtr="0" anchor="t" bIns="45700" lIns="91425" spcFirstLastPara="1" rIns="91425" wrap="square" tIns="45700">
            <a:spAutoFit/>
          </a:bodyPr>
          <a:lstStyle/>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Highlights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Recent Evolution and Current Conditions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NCEP GEFS Forecasts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Summary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838200" y="228600"/>
            <a:ext cx="7239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Highlights:</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05" name="Google Shape;105;p3"/>
          <p:cNvSpPr/>
          <p:nvPr/>
        </p:nvSpPr>
        <p:spPr>
          <a:xfrm>
            <a:off x="72230" y="1685795"/>
            <a:ext cx="8896200" cy="4605277"/>
          </a:xfrm>
          <a:prstGeom prst="rect">
            <a:avLst/>
          </a:prstGeom>
          <a:noFill/>
          <a:ln>
            <a:noFill/>
          </a:ln>
        </p:spPr>
        <p:txBody>
          <a:bodyPr anchorCtr="0" anchor="t" bIns="45700" lIns="91425" spcFirstLastPara="1" rIns="91425" wrap="square" tIns="45700">
            <a:noAutofit/>
          </a:bodyPr>
          <a:lstStyle/>
          <a:p>
            <a:pPr indent="0" lvl="0" marL="12700" marR="0" rtl="0" algn="just">
              <a:lnSpc>
                <a:spcPct val="90000"/>
              </a:lnSpc>
              <a:spcBef>
                <a:spcPts val="0"/>
              </a:spcBef>
              <a:spcAft>
                <a:spcPts val="0"/>
              </a:spcAft>
              <a:buNone/>
            </a:pPr>
            <a:r>
              <a:t/>
            </a:r>
            <a:endParaRPr b="1" i="0" sz="1200" u="none" cap="none" strike="noStrike">
              <a:solidFill>
                <a:schemeClr val="lt1"/>
              </a:solidFill>
              <a:latin typeface="Arial"/>
              <a:ea typeface="Arial"/>
              <a:cs typeface="Arial"/>
              <a:sym typeface="Arial"/>
            </a:endParaRPr>
          </a:p>
          <a:p>
            <a:pPr indent="-273050" lvl="0" marL="285750" marR="0" rtl="0" algn="just">
              <a:lnSpc>
                <a:spcPct val="100000"/>
              </a:lnSpc>
              <a:spcBef>
                <a:spcPts val="0"/>
              </a:spcBef>
              <a:spcAft>
                <a:spcPts val="0"/>
              </a:spcAft>
              <a:buClr>
                <a:schemeClr val="lt1"/>
              </a:buClr>
              <a:buSzPts val="1200"/>
              <a:buFont typeface="Arial"/>
              <a:buChar char="•"/>
            </a:pPr>
            <a:r>
              <a:rPr b="1" i="0" lang="en-US" sz="1200" u="none" cap="none" strike="noStrike">
                <a:solidFill>
                  <a:schemeClr val="lt1"/>
                </a:solidFill>
                <a:latin typeface="Arial"/>
                <a:ea typeface="Arial"/>
                <a:cs typeface="Arial"/>
                <a:sym typeface="Arial"/>
              </a:rPr>
              <a:t>During the past 7 days, in East Africa, rainfall was above-average over pockets of </a:t>
            </a:r>
            <a:r>
              <a:rPr b="1" lang="en-US" sz="1200">
                <a:solidFill>
                  <a:schemeClr val="lt1"/>
                </a:solidFill>
              </a:rPr>
              <a:t>northern and central </a:t>
            </a:r>
            <a:r>
              <a:rPr b="1" i="0" lang="en-US" sz="1200" u="none" cap="none" strike="noStrike">
                <a:solidFill>
                  <a:schemeClr val="lt1"/>
                </a:solidFill>
                <a:latin typeface="Arial"/>
                <a:ea typeface="Arial"/>
                <a:cs typeface="Arial"/>
                <a:sym typeface="Arial"/>
              </a:rPr>
              <a:t>Ethiopia, southwest Kenya, southern Uganda, and northe</a:t>
            </a:r>
            <a:r>
              <a:rPr b="1" lang="en-US" sz="1200">
                <a:solidFill>
                  <a:schemeClr val="lt1"/>
                </a:solidFill>
              </a:rPr>
              <a:t>rn</a:t>
            </a:r>
            <a:r>
              <a:rPr b="1" i="0" lang="en-US" sz="1200" u="none" cap="none" strike="noStrike">
                <a:solidFill>
                  <a:schemeClr val="lt1"/>
                </a:solidFill>
                <a:latin typeface="Arial"/>
                <a:ea typeface="Arial"/>
                <a:cs typeface="Arial"/>
                <a:sym typeface="Arial"/>
              </a:rPr>
              <a:t>, southern, and eastern Tanzania. Below-average rainfall was observed over pockets of </a:t>
            </a:r>
            <a:r>
              <a:rPr b="1" lang="en-US" sz="1200">
                <a:solidFill>
                  <a:schemeClr val="lt1"/>
                </a:solidFill>
              </a:rPr>
              <a:t>central</a:t>
            </a:r>
            <a:r>
              <a:rPr b="1" i="0" lang="en-US" sz="1200" u="none" cap="none" strike="noStrike">
                <a:solidFill>
                  <a:schemeClr val="lt1"/>
                </a:solidFill>
                <a:latin typeface="Arial"/>
                <a:ea typeface="Arial"/>
                <a:cs typeface="Arial"/>
                <a:sym typeface="Arial"/>
              </a:rPr>
              <a:t> Kenya and far southwestern Ethi</a:t>
            </a:r>
            <a:r>
              <a:rPr b="1" lang="en-US" sz="1200">
                <a:solidFill>
                  <a:schemeClr val="lt1"/>
                </a:solidFill>
              </a:rPr>
              <a:t>opia</a:t>
            </a:r>
            <a:r>
              <a:rPr b="1" i="0" lang="en-US" sz="1200" u="none" cap="none" strike="noStrike">
                <a:solidFill>
                  <a:schemeClr val="lt1"/>
                </a:solidFill>
                <a:latin typeface="Arial"/>
                <a:ea typeface="Arial"/>
                <a:cs typeface="Arial"/>
                <a:sym typeface="Arial"/>
              </a:rPr>
              <a:t>. In Central Africa, rainfall was above-average ov</a:t>
            </a:r>
            <a:r>
              <a:rPr b="1" lang="en-US" sz="1200">
                <a:solidFill>
                  <a:schemeClr val="lt1"/>
                </a:solidFill>
              </a:rPr>
              <a:t>er</a:t>
            </a:r>
            <a:r>
              <a:rPr b="1" i="0" lang="en-US" sz="1200" u="none" cap="none" strike="noStrike">
                <a:solidFill>
                  <a:schemeClr val="lt1"/>
                </a:solidFill>
                <a:latin typeface="Arial"/>
                <a:ea typeface="Arial"/>
                <a:cs typeface="Arial"/>
                <a:sym typeface="Arial"/>
              </a:rPr>
              <a:t> southwestern parts of Congo</a:t>
            </a:r>
            <a:r>
              <a:rPr b="1" lang="en-US" sz="1200">
                <a:solidFill>
                  <a:schemeClr val="lt1"/>
                </a:solidFill>
              </a:rPr>
              <a:t> and </a:t>
            </a:r>
            <a:r>
              <a:rPr b="1" i="0" lang="en-US" sz="1200" u="none" cap="none" strike="noStrike">
                <a:solidFill>
                  <a:schemeClr val="lt1"/>
                </a:solidFill>
                <a:latin typeface="Arial"/>
                <a:ea typeface="Arial"/>
                <a:cs typeface="Arial"/>
                <a:sym typeface="Arial"/>
              </a:rPr>
              <a:t>southe</a:t>
            </a:r>
            <a:r>
              <a:rPr b="1" lang="en-US" sz="1200">
                <a:solidFill>
                  <a:schemeClr val="lt1"/>
                </a:solidFill>
              </a:rPr>
              <a:t>rn</a:t>
            </a:r>
            <a:r>
              <a:rPr b="1" i="0" lang="en-US" sz="1200" u="none" cap="none" strike="noStrike">
                <a:solidFill>
                  <a:schemeClr val="lt1"/>
                </a:solidFill>
                <a:latin typeface="Arial"/>
                <a:ea typeface="Arial"/>
                <a:cs typeface="Arial"/>
                <a:sym typeface="Arial"/>
              </a:rPr>
              <a:t> DRC. Below-average rainfall was observed over southe</a:t>
            </a:r>
            <a:r>
              <a:rPr b="1" lang="en-US" sz="1200">
                <a:solidFill>
                  <a:schemeClr val="lt1"/>
                </a:solidFill>
              </a:rPr>
              <a:t>rn and eastern</a:t>
            </a:r>
            <a:r>
              <a:rPr b="1" i="0" lang="en-US" sz="1200" u="none" cap="none" strike="noStrike">
                <a:solidFill>
                  <a:schemeClr val="lt1"/>
                </a:solidFill>
                <a:latin typeface="Arial"/>
                <a:ea typeface="Arial"/>
                <a:cs typeface="Arial"/>
                <a:sym typeface="Arial"/>
              </a:rPr>
              <a:t> Gabon and </a:t>
            </a:r>
            <a:r>
              <a:rPr b="1" lang="en-US" sz="1200">
                <a:solidFill>
                  <a:schemeClr val="lt1"/>
                </a:solidFill>
              </a:rPr>
              <a:t>central</a:t>
            </a:r>
            <a:r>
              <a:rPr b="1" i="0" lang="en-US" sz="1200" u="none" cap="none" strike="noStrike">
                <a:solidFill>
                  <a:schemeClr val="lt1"/>
                </a:solidFill>
                <a:latin typeface="Arial"/>
                <a:ea typeface="Arial"/>
                <a:cs typeface="Arial"/>
                <a:sym typeface="Arial"/>
              </a:rPr>
              <a:t> DRC. In West Africa, above-average rainfall was observed over pockets of eastern </a:t>
            </a:r>
            <a:r>
              <a:rPr b="1" lang="en-US" sz="1200">
                <a:solidFill>
                  <a:schemeClr val="lt1"/>
                </a:solidFill>
              </a:rPr>
              <a:t>Senegal</a:t>
            </a:r>
            <a:r>
              <a:rPr b="1" i="0" lang="en-US" sz="1200" u="none" cap="none" strike="noStrike">
                <a:solidFill>
                  <a:schemeClr val="lt1"/>
                </a:solidFill>
                <a:latin typeface="Arial"/>
                <a:ea typeface="Arial"/>
                <a:cs typeface="Arial"/>
                <a:sym typeface="Arial"/>
              </a:rPr>
              <a:t>. In southern Africa, rainfall was above-average over pockets of </a:t>
            </a:r>
            <a:r>
              <a:rPr b="1" lang="en-US" sz="1200">
                <a:solidFill>
                  <a:schemeClr val="lt1"/>
                </a:solidFill>
              </a:rPr>
              <a:t>central, eastern, and northern</a:t>
            </a:r>
            <a:r>
              <a:rPr b="1" i="0" lang="en-US" sz="1200" u="none" cap="none" strike="noStrike">
                <a:solidFill>
                  <a:schemeClr val="lt1"/>
                </a:solidFill>
                <a:latin typeface="Arial"/>
                <a:ea typeface="Arial"/>
                <a:cs typeface="Arial"/>
                <a:sym typeface="Arial"/>
              </a:rPr>
              <a:t> Angola, central and e</a:t>
            </a:r>
            <a:r>
              <a:rPr b="1" lang="en-US" sz="1200">
                <a:solidFill>
                  <a:schemeClr val="lt1"/>
                </a:solidFill>
              </a:rPr>
              <a:t>astern </a:t>
            </a:r>
            <a:r>
              <a:rPr b="1" i="0" lang="en-US" sz="1200" u="none" cap="none" strike="noStrike">
                <a:solidFill>
                  <a:schemeClr val="lt1"/>
                </a:solidFill>
                <a:latin typeface="Arial"/>
                <a:ea typeface="Arial"/>
                <a:cs typeface="Arial"/>
                <a:sym typeface="Arial"/>
              </a:rPr>
              <a:t>Namibia, </a:t>
            </a:r>
            <a:r>
              <a:rPr b="1" lang="en-US" sz="1200">
                <a:solidFill>
                  <a:schemeClr val="lt1"/>
                </a:solidFill>
              </a:rPr>
              <a:t>western Lesotho</a:t>
            </a:r>
            <a:r>
              <a:rPr b="1" i="0" lang="en-US" sz="1200" u="none" cap="none" strike="noStrike">
                <a:solidFill>
                  <a:schemeClr val="lt1"/>
                </a:solidFill>
                <a:latin typeface="Arial"/>
                <a:ea typeface="Arial"/>
                <a:cs typeface="Arial"/>
                <a:sym typeface="Arial"/>
              </a:rPr>
              <a:t>, and central and eastern South Africa, northern Malawi, central Mozambique, north</a:t>
            </a:r>
            <a:r>
              <a:rPr b="1" lang="en-US" sz="1200">
                <a:solidFill>
                  <a:schemeClr val="lt1"/>
                </a:solidFill>
              </a:rPr>
              <a:t>ern </a:t>
            </a:r>
            <a:r>
              <a:rPr b="1" i="0" lang="en-US" sz="1200" u="none" cap="none" strike="noStrike">
                <a:solidFill>
                  <a:schemeClr val="lt1"/>
                </a:solidFill>
                <a:latin typeface="Arial"/>
                <a:ea typeface="Arial"/>
                <a:cs typeface="Arial"/>
                <a:sym typeface="Arial"/>
              </a:rPr>
              <a:t>and eastern Zambia, central an</a:t>
            </a:r>
            <a:r>
              <a:rPr b="1" lang="en-US" sz="1200">
                <a:solidFill>
                  <a:schemeClr val="lt1"/>
                </a:solidFill>
              </a:rPr>
              <a:t>d western Botswana, </a:t>
            </a:r>
            <a:r>
              <a:rPr b="1" i="0" lang="en-US" sz="1200" u="none" cap="none" strike="noStrike">
                <a:solidFill>
                  <a:schemeClr val="lt1"/>
                </a:solidFill>
                <a:latin typeface="Arial"/>
                <a:ea typeface="Arial"/>
                <a:cs typeface="Arial"/>
                <a:sym typeface="Arial"/>
              </a:rPr>
              <a:t>and pockets of </a:t>
            </a:r>
            <a:r>
              <a:rPr b="1" lang="en-US" sz="1200">
                <a:solidFill>
                  <a:schemeClr val="lt1"/>
                </a:solidFill>
              </a:rPr>
              <a:t>western</a:t>
            </a:r>
            <a:r>
              <a:rPr b="1" i="0" lang="en-US" sz="1200" u="none" cap="none" strike="noStrike">
                <a:solidFill>
                  <a:schemeClr val="lt1"/>
                </a:solidFill>
                <a:latin typeface="Arial"/>
                <a:ea typeface="Arial"/>
                <a:cs typeface="Arial"/>
                <a:sym typeface="Arial"/>
              </a:rPr>
              <a:t> and northern Madagascar. In contrast, rainfall was below-average over southe</a:t>
            </a:r>
            <a:r>
              <a:rPr b="1" lang="en-US" sz="1200">
                <a:solidFill>
                  <a:schemeClr val="lt1"/>
                </a:solidFill>
              </a:rPr>
              <a:t>astern</a:t>
            </a:r>
            <a:r>
              <a:rPr b="1" i="0" lang="en-US" sz="1200" u="none" cap="none" strike="noStrike">
                <a:solidFill>
                  <a:schemeClr val="lt1"/>
                </a:solidFill>
                <a:latin typeface="Arial"/>
                <a:ea typeface="Arial"/>
                <a:cs typeface="Arial"/>
                <a:sym typeface="Arial"/>
              </a:rPr>
              <a:t> Angola, northeast Namibia al</a:t>
            </a:r>
            <a:r>
              <a:rPr b="1" lang="en-US" sz="1200">
                <a:solidFill>
                  <a:schemeClr val="lt1"/>
                </a:solidFill>
              </a:rPr>
              <a:t>ong the Caprivi Strip</a:t>
            </a:r>
            <a:r>
              <a:rPr b="1" i="0" lang="en-US" sz="1200" u="none" cap="none" strike="noStrike">
                <a:solidFill>
                  <a:schemeClr val="lt1"/>
                </a:solidFill>
                <a:latin typeface="Arial"/>
                <a:ea typeface="Arial"/>
                <a:cs typeface="Arial"/>
                <a:sym typeface="Arial"/>
              </a:rPr>
              <a:t>, south</a:t>
            </a:r>
            <a:r>
              <a:rPr b="1" lang="en-US" sz="1200">
                <a:solidFill>
                  <a:schemeClr val="lt1"/>
                </a:solidFill>
              </a:rPr>
              <a:t>ern</a:t>
            </a:r>
            <a:r>
              <a:rPr b="1" i="0" lang="en-US" sz="1200" u="none" cap="none" strike="noStrike">
                <a:solidFill>
                  <a:schemeClr val="lt1"/>
                </a:solidFill>
                <a:latin typeface="Arial"/>
                <a:ea typeface="Arial"/>
                <a:cs typeface="Arial"/>
                <a:sym typeface="Arial"/>
              </a:rPr>
              <a:t> Zambia, northern, </a:t>
            </a:r>
            <a:r>
              <a:rPr b="1" lang="en-US" sz="1200">
                <a:solidFill>
                  <a:schemeClr val="lt1"/>
                </a:solidFill>
              </a:rPr>
              <a:t>northeastern </a:t>
            </a:r>
            <a:r>
              <a:rPr b="1" i="0" lang="en-US" sz="1200" u="none" cap="none" strike="noStrike">
                <a:solidFill>
                  <a:schemeClr val="lt1"/>
                </a:solidFill>
                <a:latin typeface="Arial"/>
                <a:ea typeface="Arial"/>
                <a:cs typeface="Arial"/>
                <a:sym typeface="Arial"/>
              </a:rPr>
              <a:t>and eastern Botswana, western, Zimbabwe, north</a:t>
            </a:r>
            <a:r>
              <a:rPr b="1" lang="en-US" sz="1200">
                <a:solidFill>
                  <a:schemeClr val="lt1"/>
                </a:solidFill>
              </a:rPr>
              <a:t>eastern</a:t>
            </a:r>
            <a:r>
              <a:rPr b="1" i="0" lang="en-US" sz="1200" u="none" cap="none" strike="noStrike">
                <a:solidFill>
                  <a:schemeClr val="lt1"/>
                </a:solidFill>
                <a:latin typeface="Arial"/>
                <a:ea typeface="Arial"/>
                <a:cs typeface="Arial"/>
                <a:sym typeface="Arial"/>
              </a:rPr>
              <a:t> South Africa, southern and western Mozambique, and </a:t>
            </a:r>
            <a:r>
              <a:rPr b="1" lang="en-US" sz="1200">
                <a:solidFill>
                  <a:schemeClr val="lt1"/>
                </a:solidFill>
              </a:rPr>
              <a:t>eastern and southwestern</a:t>
            </a:r>
            <a:r>
              <a:rPr b="1" i="0" lang="en-US" sz="1200" u="none" cap="none" strike="noStrike">
                <a:solidFill>
                  <a:schemeClr val="lt1"/>
                </a:solidFill>
                <a:latin typeface="Arial"/>
                <a:ea typeface="Arial"/>
                <a:cs typeface="Arial"/>
                <a:sym typeface="Arial"/>
              </a:rPr>
              <a:t> Madagascar. </a:t>
            </a:r>
            <a:endParaRPr/>
          </a:p>
          <a:p>
            <a:pPr indent="-196850" lvl="0" marL="285750" marR="0" rtl="0" algn="just">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Arial"/>
              <a:ea typeface="Arial"/>
              <a:cs typeface="Arial"/>
              <a:sym typeface="Arial"/>
            </a:endParaRPr>
          </a:p>
          <a:p>
            <a:pPr indent="-273050" lvl="0" marL="285750" marR="0" rtl="0" algn="just">
              <a:lnSpc>
                <a:spcPct val="100000"/>
              </a:lnSpc>
              <a:spcBef>
                <a:spcPts val="0"/>
              </a:spcBef>
              <a:spcAft>
                <a:spcPts val="0"/>
              </a:spcAft>
              <a:buClr>
                <a:schemeClr val="lt1"/>
              </a:buClr>
              <a:buSzPts val="1200"/>
              <a:buFont typeface="Arial"/>
              <a:buChar char="•"/>
            </a:pPr>
            <a:r>
              <a:rPr b="1" i="0" lang="en-US" sz="1200" u="none" cap="none" strike="noStrike">
                <a:solidFill>
                  <a:schemeClr val="lt1"/>
                </a:solidFill>
                <a:latin typeface="Arial"/>
                <a:ea typeface="Arial"/>
                <a:cs typeface="Arial"/>
                <a:sym typeface="Arial"/>
              </a:rPr>
              <a:t>Week-1 outlook calls for</a:t>
            </a:r>
            <a:r>
              <a:rPr b="1" lang="en-US" sz="1200">
                <a:solidFill>
                  <a:schemeClr val="lt1"/>
                </a:solidFill>
              </a:rPr>
              <a:t> </a:t>
            </a:r>
            <a:r>
              <a:rPr b="1" i="0" lang="en-US" sz="1200" u="none" cap="none" strike="noStrike">
                <a:solidFill>
                  <a:schemeClr val="lt1"/>
                </a:solidFill>
                <a:latin typeface="Arial"/>
                <a:ea typeface="Arial"/>
                <a:cs typeface="Arial"/>
                <a:sym typeface="Arial"/>
              </a:rPr>
              <a:t>above-average rainfall over </a:t>
            </a:r>
            <a:r>
              <a:rPr b="1" lang="en-US" sz="1200">
                <a:solidFill>
                  <a:schemeClr val="lt1"/>
                </a:solidFill>
              </a:rPr>
              <a:t>central and southern</a:t>
            </a:r>
            <a:r>
              <a:rPr b="1" i="0" lang="en-US" sz="1200" u="none" cap="none" strike="noStrike">
                <a:solidFill>
                  <a:schemeClr val="lt1"/>
                </a:solidFill>
                <a:latin typeface="Arial"/>
                <a:ea typeface="Arial"/>
                <a:cs typeface="Arial"/>
                <a:sym typeface="Arial"/>
              </a:rPr>
              <a:t> Congo, south</a:t>
            </a:r>
            <a:r>
              <a:rPr b="1" lang="en-US" sz="1200">
                <a:solidFill>
                  <a:schemeClr val="lt1"/>
                </a:solidFill>
              </a:rPr>
              <a:t>ern and western</a:t>
            </a:r>
            <a:r>
              <a:rPr b="1" i="0" lang="en-US" sz="1200" u="none" cap="none" strike="noStrike">
                <a:solidFill>
                  <a:schemeClr val="lt1"/>
                </a:solidFill>
                <a:latin typeface="Arial"/>
                <a:ea typeface="Arial"/>
                <a:cs typeface="Arial"/>
                <a:sym typeface="Arial"/>
              </a:rPr>
              <a:t> Gabon, Equatorial Guinea, </a:t>
            </a:r>
            <a:r>
              <a:rPr b="1" lang="en-US" sz="1200">
                <a:solidFill>
                  <a:schemeClr val="lt1"/>
                </a:solidFill>
              </a:rPr>
              <a:t>central</a:t>
            </a:r>
            <a:r>
              <a:rPr b="1" i="0" lang="en-US" sz="1200" u="none" cap="none" strike="noStrike">
                <a:solidFill>
                  <a:schemeClr val="lt1"/>
                </a:solidFill>
                <a:latin typeface="Arial"/>
                <a:ea typeface="Arial"/>
                <a:cs typeface="Arial"/>
                <a:sym typeface="Arial"/>
              </a:rPr>
              <a:t> and </a:t>
            </a:r>
            <a:r>
              <a:rPr b="1" lang="en-US" sz="1200">
                <a:solidFill>
                  <a:schemeClr val="lt1"/>
                </a:solidFill>
              </a:rPr>
              <a:t>southeastern</a:t>
            </a:r>
            <a:r>
              <a:rPr b="1" i="0" lang="en-US" sz="1200" u="none" cap="none" strike="noStrike">
                <a:solidFill>
                  <a:schemeClr val="lt1"/>
                </a:solidFill>
                <a:latin typeface="Arial"/>
                <a:ea typeface="Arial"/>
                <a:cs typeface="Arial"/>
                <a:sym typeface="Arial"/>
              </a:rPr>
              <a:t> DRC, western Tanzania,</a:t>
            </a:r>
            <a:r>
              <a:rPr b="1" lang="en-US" sz="1200">
                <a:solidFill>
                  <a:schemeClr val="lt1"/>
                </a:solidFill>
              </a:rPr>
              <a:t> </a:t>
            </a:r>
            <a:r>
              <a:rPr b="1" i="0" lang="en-US" sz="1200" u="none" cap="none" strike="noStrike">
                <a:solidFill>
                  <a:schemeClr val="lt1"/>
                </a:solidFill>
                <a:latin typeface="Arial"/>
                <a:ea typeface="Arial"/>
                <a:cs typeface="Arial"/>
                <a:sym typeface="Arial"/>
              </a:rPr>
              <a:t>Zambia, Zimbabwe, Malawi, north</a:t>
            </a:r>
            <a:r>
              <a:rPr b="1" lang="en-US" sz="1200">
                <a:solidFill>
                  <a:schemeClr val="lt1"/>
                </a:solidFill>
              </a:rPr>
              <a:t>ern and southern Mozambique, </a:t>
            </a:r>
            <a:r>
              <a:rPr b="1" i="0" lang="en-US" sz="1200" u="none" cap="none" strike="noStrike">
                <a:solidFill>
                  <a:schemeClr val="lt1"/>
                </a:solidFill>
                <a:latin typeface="Arial"/>
                <a:ea typeface="Arial"/>
                <a:cs typeface="Arial"/>
                <a:sym typeface="Arial"/>
              </a:rPr>
              <a:t>northern</a:t>
            </a:r>
            <a:r>
              <a:rPr b="1" lang="en-US" sz="1200">
                <a:solidFill>
                  <a:schemeClr val="lt1"/>
                </a:solidFill>
              </a:rPr>
              <a:t>, central, and southeastern</a:t>
            </a:r>
            <a:r>
              <a:rPr b="1" i="0" lang="en-US" sz="1200" u="none" cap="none" strike="noStrike">
                <a:solidFill>
                  <a:schemeClr val="lt1"/>
                </a:solidFill>
                <a:latin typeface="Arial"/>
                <a:ea typeface="Arial"/>
                <a:cs typeface="Arial"/>
                <a:sym typeface="Arial"/>
              </a:rPr>
              <a:t> Angola, eastern Botswana, northeastern Namibia, </a:t>
            </a:r>
            <a:r>
              <a:rPr b="1" lang="en-US" sz="1200">
                <a:solidFill>
                  <a:schemeClr val="lt1"/>
                </a:solidFill>
              </a:rPr>
              <a:t>e</a:t>
            </a:r>
            <a:r>
              <a:rPr b="1" i="0" lang="en-US" sz="1200" u="none" cap="none" strike="noStrike">
                <a:solidFill>
                  <a:schemeClr val="lt1"/>
                </a:solidFill>
                <a:latin typeface="Arial"/>
                <a:ea typeface="Arial"/>
                <a:cs typeface="Arial"/>
                <a:sym typeface="Arial"/>
              </a:rPr>
              <a:t>astern South Africa, </a:t>
            </a:r>
            <a:r>
              <a:rPr b="1" lang="en-US" sz="1200">
                <a:solidFill>
                  <a:schemeClr val="lt1"/>
                </a:solidFill>
              </a:rPr>
              <a:t>Eswatini, and southern Madagascar</a:t>
            </a:r>
            <a:r>
              <a:rPr b="1" i="0" lang="en-US" sz="1200" u="none" cap="none" strike="noStrike">
                <a:solidFill>
                  <a:schemeClr val="lt1"/>
                </a:solidFill>
                <a:latin typeface="Arial"/>
                <a:ea typeface="Arial"/>
                <a:cs typeface="Arial"/>
                <a:sym typeface="Arial"/>
              </a:rPr>
              <a:t>. In contrast, below-average rainfall is ex</a:t>
            </a:r>
            <a:r>
              <a:rPr b="1" lang="en-US" sz="1200">
                <a:solidFill>
                  <a:schemeClr val="lt1"/>
                </a:solidFill>
              </a:rPr>
              <a:t>pected </a:t>
            </a:r>
            <a:r>
              <a:rPr b="1" i="0" lang="en-US" sz="1200" u="none" cap="none" strike="noStrike">
                <a:solidFill>
                  <a:schemeClr val="lt1"/>
                </a:solidFill>
                <a:latin typeface="Arial"/>
                <a:ea typeface="Arial"/>
                <a:cs typeface="Arial"/>
                <a:sym typeface="Arial"/>
              </a:rPr>
              <a:t>over northeastern and so</a:t>
            </a:r>
            <a:r>
              <a:rPr b="1" lang="en-US" sz="1200">
                <a:solidFill>
                  <a:schemeClr val="lt1"/>
                </a:solidFill>
              </a:rPr>
              <a:t>uth</a:t>
            </a:r>
            <a:r>
              <a:rPr b="1" i="0" lang="en-US" sz="1200" u="none" cap="none" strike="noStrike">
                <a:solidFill>
                  <a:schemeClr val="lt1"/>
                </a:solidFill>
                <a:latin typeface="Arial"/>
                <a:ea typeface="Arial"/>
                <a:cs typeface="Arial"/>
                <a:sym typeface="Arial"/>
              </a:rPr>
              <a:t>eastern Tanzania, southeast Angola, </a:t>
            </a:r>
            <a:r>
              <a:rPr b="1" lang="en-US" sz="1200">
                <a:solidFill>
                  <a:schemeClr val="lt1"/>
                </a:solidFill>
              </a:rPr>
              <a:t>portions of central</a:t>
            </a:r>
            <a:r>
              <a:rPr b="1" i="0" lang="en-US" sz="1200" u="none" cap="none" strike="noStrike">
                <a:solidFill>
                  <a:schemeClr val="lt1"/>
                </a:solidFill>
                <a:latin typeface="Arial"/>
                <a:ea typeface="Arial"/>
                <a:cs typeface="Arial"/>
                <a:sym typeface="Arial"/>
              </a:rPr>
              <a:t> Namibia, </a:t>
            </a:r>
            <a:r>
              <a:rPr b="1" lang="en-US" sz="1200">
                <a:solidFill>
                  <a:schemeClr val="lt1"/>
                </a:solidFill>
              </a:rPr>
              <a:t>portions of central South Africa, Lesotho, and </a:t>
            </a:r>
            <a:r>
              <a:rPr b="1" i="0" lang="en-US" sz="1200" u="none" cap="none" strike="noStrike">
                <a:solidFill>
                  <a:schemeClr val="lt1"/>
                </a:solidFill>
                <a:latin typeface="Arial"/>
                <a:ea typeface="Arial"/>
                <a:cs typeface="Arial"/>
                <a:sym typeface="Arial"/>
              </a:rPr>
              <a:t>northern Madagascar. Week-2 outlook suggests an increased chance for above-average rainfall over </a:t>
            </a:r>
            <a:r>
              <a:rPr b="1" lang="en-US" sz="1200">
                <a:solidFill>
                  <a:schemeClr val="lt1"/>
                </a:solidFill>
              </a:rPr>
              <a:t>southern and western </a:t>
            </a:r>
            <a:r>
              <a:rPr b="1" i="0" lang="en-US" sz="1200" u="none" cap="none" strike="noStrike">
                <a:solidFill>
                  <a:schemeClr val="lt1"/>
                </a:solidFill>
                <a:latin typeface="Arial"/>
                <a:ea typeface="Arial"/>
                <a:cs typeface="Arial"/>
                <a:sym typeface="Arial"/>
              </a:rPr>
              <a:t>Gabon, southern Congo, western and portions of easter</a:t>
            </a:r>
            <a:r>
              <a:rPr b="1" lang="en-US" sz="1200">
                <a:solidFill>
                  <a:schemeClr val="lt1"/>
                </a:solidFill>
              </a:rPr>
              <a:t>n</a:t>
            </a:r>
            <a:r>
              <a:rPr b="1" i="0" lang="en-US" sz="1200" u="none" cap="none" strike="noStrike">
                <a:solidFill>
                  <a:schemeClr val="lt1"/>
                </a:solidFill>
                <a:latin typeface="Arial"/>
                <a:ea typeface="Arial"/>
                <a:cs typeface="Arial"/>
                <a:sym typeface="Arial"/>
              </a:rPr>
              <a:t> DRC, Rwanda, Burundi, northern Angola, </a:t>
            </a:r>
            <a:r>
              <a:rPr b="1" lang="en-US" sz="1200">
                <a:solidFill>
                  <a:schemeClr val="lt1"/>
                </a:solidFill>
              </a:rPr>
              <a:t>northern and central</a:t>
            </a:r>
            <a:r>
              <a:rPr b="1" i="0" lang="en-US" sz="1200" u="none" cap="none" strike="noStrike">
                <a:solidFill>
                  <a:schemeClr val="lt1"/>
                </a:solidFill>
                <a:latin typeface="Arial"/>
                <a:ea typeface="Arial"/>
                <a:cs typeface="Arial"/>
                <a:sym typeface="Arial"/>
              </a:rPr>
              <a:t> Mozambique, </a:t>
            </a:r>
            <a:r>
              <a:rPr b="1" lang="en-US" sz="1200">
                <a:solidFill>
                  <a:schemeClr val="lt1"/>
                </a:solidFill>
              </a:rPr>
              <a:t>central Zambia, Malawi, Tanzania, portions of central and southern Madagascar, </a:t>
            </a:r>
            <a:r>
              <a:rPr b="1" i="0" lang="en-US" sz="1200" u="none" cap="none" strike="noStrike">
                <a:solidFill>
                  <a:schemeClr val="lt1"/>
                </a:solidFill>
                <a:latin typeface="Arial"/>
                <a:ea typeface="Arial"/>
                <a:cs typeface="Arial"/>
                <a:sym typeface="Arial"/>
              </a:rPr>
              <a:t>and southe</a:t>
            </a:r>
            <a:r>
              <a:rPr b="1" lang="en-US" sz="1200">
                <a:solidFill>
                  <a:schemeClr val="lt1"/>
                </a:solidFill>
              </a:rPr>
              <a:t>rn</a:t>
            </a:r>
            <a:r>
              <a:rPr b="1" i="0" lang="en-US" sz="1200" u="none" cap="none" strike="noStrike">
                <a:solidFill>
                  <a:schemeClr val="lt1"/>
                </a:solidFill>
                <a:latin typeface="Arial"/>
                <a:ea typeface="Arial"/>
                <a:cs typeface="Arial"/>
                <a:sym typeface="Arial"/>
              </a:rPr>
              <a:t> Kenya, while below-average rainfall is likely over northern and eastern Madagascar, northeastern Namibia, </a:t>
            </a:r>
            <a:r>
              <a:rPr b="1" lang="en-US" sz="1200">
                <a:solidFill>
                  <a:schemeClr val="lt1"/>
                </a:solidFill>
              </a:rPr>
              <a:t>northern Botswana, western and southern Zimbabwe, northern South Africa, southeastern Angola, southwestern Zambia, and along the Gulf of Guinea between Liberia and Nigeria</a:t>
            </a:r>
            <a:r>
              <a:rPr b="1" i="0" lang="en-US" sz="1200" u="none" cap="none" strike="noStrike">
                <a:solidFill>
                  <a:schemeClr val="lt1"/>
                </a:solidFill>
                <a:latin typeface="Arial"/>
                <a:ea typeface="Arial"/>
                <a:cs typeface="Arial"/>
                <a:sym typeface="Arial"/>
              </a:rPr>
              <a:t>.</a:t>
            </a:r>
            <a:endParaRPr b="1" i="0" sz="1200" u="none" cap="none" strike="noStrike">
              <a:solidFill>
                <a:schemeClr val="lt1"/>
              </a:solidFill>
              <a:latin typeface="Arial"/>
              <a:ea typeface="Arial"/>
              <a:cs typeface="Arial"/>
              <a:sym typeface="Arial"/>
            </a:endParaRPr>
          </a:p>
          <a:p>
            <a:pPr indent="-196850" lvl="0" marL="285750" marR="0" rtl="0" algn="just">
              <a:lnSpc>
                <a:spcPct val="100000"/>
              </a:lnSpc>
              <a:spcBef>
                <a:spcPts val="0"/>
              </a:spcBef>
              <a:spcAft>
                <a:spcPts val="0"/>
              </a:spcAft>
              <a:buClr>
                <a:schemeClr val="lt1"/>
              </a:buClr>
              <a:buSzPts val="1200"/>
              <a:buFont typeface="Arial"/>
              <a:buNone/>
            </a:pPr>
            <a:r>
              <a:t/>
            </a:r>
            <a:endParaRPr b="1" i="0" sz="1200" u="none" cap="none" strike="noStrike">
              <a:solidFill>
                <a:schemeClr val="lt1"/>
              </a:solidFill>
              <a:latin typeface="Arial"/>
              <a:ea typeface="Arial"/>
              <a:cs typeface="Arial"/>
              <a:sym typeface="Arial"/>
            </a:endParaRPr>
          </a:p>
          <a:p>
            <a:pPr indent="0" lvl="0" marL="12700" marR="0" rtl="0" algn="just">
              <a:lnSpc>
                <a:spcPct val="100000"/>
              </a:lnSpc>
              <a:spcBef>
                <a:spcPts val="0"/>
              </a:spcBef>
              <a:spcAft>
                <a:spcPts val="0"/>
              </a:spcAft>
              <a:buNone/>
            </a:pPr>
            <a:r>
              <a:t/>
            </a:r>
            <a:endParaRPr b="1" i="0" sz="1200" u="none" cap="none" strike="noStrike">
              <a:solidFill>
                <a:schemeClr val="lt1"/>
              </a:solidFill>
              <a:latin typeface="Arial"/>
              <a:ea typeface="Arial"/>
              <a:cs typeface="Arial"/>
              <a:sym typeface="Arial"/>
            </a:endParaRPr>
          </a:p>
          <a:p>
            <a:pPr indent="-196850" lvl="0" marL="285750" marR="0" rtl="0" algn="just">
              <a:lnSpc>
                <a:spcPct val="100000"/>
              </a:lnSpc>
              <a:spcBef>
                <a:spcPts val="0"/>
              </a:spcBef>
              <a:spcAft>
                <a:spcPts val="0"/>
              </a:spcAft>
              <a:buClr>
                <a:schemeClr val="lt1"/>
              </a:buClr>
              <a:buSzPts val="1200"/>
              <a:buFont typeface="Arial"/>
              <a:buNone/>
            </a:pPr>
            <a:r>
              <a:t/>
            </a:r>
            <a:endParaRPr b="1" i="0" sz="1200" u="none" cap="none" strike="noStrike">
              <a:solidFill>
                <a:schemeClr val="lt1"/>
              </a:solidFill>
              <a:latin typeface="Arial"/>
              <a:ea typeface="Arial"/>
              <a:cs typeface="Arial"/>
              <a:sym typeface="Arial"/>
            </a:endParaRPr>
          </a:p>
          <a:p>
            <a:pPr indent="-196850" lvl="0" marL="285750" marR="0" rtl="0" algn="just">
              <a:lnSpc>
                <a:spcPct val="100000"/>
              </a:lnSpc>
              <a:spcBef>
                <a:spcPts val="0"/>
              </a:spcBef>
              <a:spcAft>
                <a:spcPts val="0"/>
              </a:spcAft>
              <a:buClr>
                <a:schemeClr val="lt1"/>
              </a:buClr>
              <a:buSzPts val="1200"/>
              <a:buFont typeface="Arial"/>
              <a:buNone/>
            </a:pPr>
            <a:r>
              <a:t/>
            </a:r>
            <a:endParaRPr b="1" i="0" sz="1200" u="none" cap="none" strike="noStrike">
              <a:solidFill>
                <a:schemeClr val="lt1"/>
              </a:solidFill>
              <a:latin typeface="Arial"/>
              <a:ea typeface="Arial"/>
              <a:cs typeface="Arial"/>
              <a:sym typeface="Arial"/>
            </a:endParaRPr>
          </a:p>
          <a:p>
            <a:pPr indent="0" lvl="0" marL="12700" marR="0" rtl="0" algn="just">
              <a:lnSpc>
                <a:spcPct val="90000"/>
              </a:lnSpc>
              <a:spcBef>
                <a:spcPts val="0"/>
              </a:spcBef>
              <a:spcAft>
                <a:spcPts val="0"/>
              </a:spcAft>
              <a:buNone/>
            </a:pPr>
            <a:r>
              <a:t/>
            </a:r>
            <a:endParaRPr b="1" i="0" sz="12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idx="4294967295" type="title"/>
          </p:nvPr>
        </p:nvSpPr>
        <p:spPr>
          <a:xfrm>
            <a:off x="683008" y="119629"/>
            <a:ext cx="7696200" cy="72161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53596" y="4645499"/>
            <a:ext cx="8991600" cy="2247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000" u="none" cap="none" strike="noStrike">
                <a:solidFill>
                  <a:schemeClr val="lt1"/>
                </a:solidFill>
                <a:latin typeface="Arial"/>
                <a:ea typeface="Arial"/>
                <a:cs typeface="Arial"/>
                <a:sym typeface="Arial"/>
              </a:rPr>
              <a:t>Over the past 90 days, in East Africa, above-average rainfall was observed over the southern and southeastern parts of Sudan, pockets of western and southeastern South Sudan, western Ethiopia, </a:t>
            </a:r>
            <a:r>
              <a:rPr b="1" lang="en-US" sz="1000">
                <a:solidFill>
                  <a:schemeClr val="lt1"/>
                </a:solidFill>
              </a:rPr>
              <a:t>northern </a:t>
            </a:r>
            <a:r>
              <a:rPr b="1" i="0" lang="en-US" sz="1000" u="none" cap="none" strike="noStrike">
                <a:solidFill>
                  <a:schemeClr val="lt1"/>
                </a:solidFill>
                <a:latin typeface="Arial"/>
                <a:ea typeface="Arial"/>
                <a:cs typeface="Arial"/>
                <a:sym typeface="Arial"/>
              </a:rPr>
              <a:t>and </a:t>
            </a:r>
            <a:r>
              <a:rPr b="1" lang="en-US" sz="1000">
                <a:solidFill>
                  <a:schemeClr val="lt1"/>
                </a:solidFill>
              </a:rPr>
              <a:t>western </a:t>
            </a:r>
            <a:r>
              <a:rPr b="1" i="0" lang="en-US" sz="1000" u="none" cap="none" strike="noStrike">
                <a:solidFill>
                  <a:schemeClr val="lt1"/>
                </a:solidFill>
                <a:latin typeface="Arial"/>
                <a:ea typeface="Arial"/>
                <a:cs typeface="Arial"/>
                <a:sym typeface="Arial"/>
              </a:rPr>
              <a:t>Eritrea, many parts of Uganda, Rwanda, western Burundi, and pockets of southwest and southern Tanzania. Rainfall was below-average over southern, centr</a:t>
            </a:r>
            <a:r>
              <a:rPr b="1" lang="en-US" sz="1000">
                <a:solidFill>
                  <a:schemeClr val="lt1"/>
                </a:solidFill>
              </a:rPr>
              <a:t>al,</a:t>
            </a:r>
            <a:r>
              <a:rPr b="1" i="0" lang="en-US" sz="1000" u="none" cap="none" strike="noStrike">
                <a:solidFill>
                  <a:schemeClr val="lt1"/>
                </a:solidFill>
                <a:latin typeface="Arial"/>
                <a:ea typeface="Arial"/>
                <a:cs typeface="Arial"/>
                <a:sym typeface="Arial"/>
              </a:rPr>
              <a:t> and eastern Ethiopia, throughout much of Somalia, much of Kenya, northwest, southwest, central, and eastern South Sudan, and northern and eastern Tanzania. In southern Africa, above-average rainfall was observed over central and southern Botswana, South Africa, Lesotho, Eswatini, southern Zimbabwe, eastern and northern Zambia, central and southern Mozambique, northwest and p</a:t>
            </a:r>
            <a:r>
              <a:rPr b="1" lang="en-US" sz="1000">
                <a:solidFill>
                  <a:schemeClr val="lt1"/>
                </a:solidFill>
              </a:rPr>
              <a:t>ortions of </a:t>
            </a:r>
            <a:r>
              <a:rPr b="1" i="0" lang="en-US" sz="1000" u="none" cap="none" strike="noStrike">
                <a:solidFill>
                  <a:schemeClr val="lt1"/>
                </a:solidFill>
                <a:latin typeface="Arial"/>
                <a:ea typeface="Arial"/>
                <a:cs typeface="Arial"/>
                <a:sym typeface="Arial"/>
              </a:rPr>
              <a:t>central Angola, central and eastern Namibia, and southwest and central parts of Madagascar. Below-average rainfall was observed over many parts of Angola,</a:t>
            </a:r>
            <a:r>
              <a:rPr b="1" lang="en-US" sz="1000">
                <a:solidFill>
                  <a:schemeClr val="lt1"/>
                </a:solidFill>
              </a:rPr>
              <a:t> southwestern </a:t>
            </a:r>
            <a:r>
              <a:rPr b="1" i="0" lang="en-US" sz="1000" u="none" cap="none" strike="noStrike">
                <a:solidFill>
                  <a:schemeClr val="lt1"/>
                </a:solidFill>
                <a:latin typeface="Arial"/>
                <a:ea typeface="Arial"/>
                <a:cs typeface="Arial"/>
                <a:sym typeface="Arial"/>
              </a:rPr>
              <a:t>Zambia, northern Namibia, </a:t>
            </a:r>
            <a:r>
              <a:rPr b="1" lang="en-US" sz="1000">
                <a:solidFill>
                  <a:schemeClr val="lt1"/>
                </a:solidFill>
              </a:rPr>
              <a:t>central</a:t>
            </a:r>
            <a:r>
              <a:rPr b="1" i="0" lang="en-US" sz="1000" u="none" cap="none" strike="noStrike">
                <a:solidFill>
                  <a:schemeClr val="lt1"/>
                </a:solidFill>
                <a:latin typeface="Arial"/>
                <a:ea typeface="Arial"/>
                <a:cs typeface="Arial"/>
                <a:sym typeface="Arial"/>
              </a:rPr>
              <a:t> and northern Zimbabwe, northeastern Mozambique, </a:t>
            </a:r>
            <a:r>
              <a:rPr b="1" lang="en-US" sz="1000">
                <a:solidFill>
                  <a:schemeClr val="lt1"/>
                </a:solidFill>
              </a:rPr>
              <a:t>central</a:t>
            </a:r>
            <a:r>
              <a:rPr b="1" i="0" lang="en-US" sz="1000" u="none" cap="none" strike="noStrike">
                <a:solidFill>
                  <a:schemeClr val="lt1"/>
                </a:solidFill>
                <a:latin typeface="Arial"/>
                <a:ea typeface="Arial"/>
                <a:cs typeface="Arial"/>
                <a:sym typeface="Arial"/>
              </a:rPr>
              <a:t> Malawi, and northern Madagascar. In Central Africa, rainfall was above-average over southeast Cameroon, western CAR, eastern</a:t>
            </a:r>
            <a:r>
              <a:rPr b="1" lang="en-US" sz="1000">
                <a:solidFill>
                  <a:schemeClr val="lt1"/>
                </a:solidFill>
              </a:rPr>
              <a:t> </a:t>
            </a:r>
            <a:r>
              <a:rPr b="1" i="0" lang="en-US" sz="1000" u="none" cap="none" strike="noStrike">
                <a:solidFill>
                  <a:schemeClr val="lt1"/>
                </a:solidFill>
                <a:latin typeface="Arial"/>
                <a:ea typeface="Arial"/>
                <a:cs typeface="Arial"/>
                <a:sym typeface="Arial"/>
              </a:rPr>
              <a:t>and</a:t>
            </a:r>
            <a:r>
              <a:rPr b="1" lang="en-US" sz="1000">
                <a:solidFill>
                  <a:schemeClr val="lt1"/>
                </a:solidFill>
              </a:rPr>
              <a:t> </a:t>
            </a:r>
            <a:r>
              <a:rPr b="1" i="0" lang="en-US" sz="1000" u="none" cap="none" strike="noStrike">
                <a:solidFill>
                  <a:schemeClr val="lt1"/>
                </a:solidFill>
                <a:latin typeface="Arial"/>
                <a:ea typeface="Arial"/>
                <a:cs typeface="Arial"/>
                <a:sym typeface="Arial"/>
              </a:rPr>
              <a:t>northern Gabon, much of Congo, and parts of western and eastern</a:t>
            </a:r>
            <a:r>
              <a:rPr b="1" lang="en-US" sz="1000">
                <a:solidFill>
                  <a:schemeClr val="lt1"/>
                </a:solidFill>
              </a:rPr>
              <a:t> </a:t>
            </a:r>
            <a:r>
              <a:rPr b="1" i="0" lang="en-US" sz="1000" u="none" cap="none" strike="noStrike">
                <a:solidFill>
                  <a:schemeClr val="lt1"/>
                </a:solidFill>
                <a:latin typeface="Arial"/>
                <a:ea typeface="Arial"/>
                <a:cs typeface="Arial"/>
                <a:sym typeface="Arial"/>
              </a:rPr>
              <a:t>DRC. Rainfall was below-average over </a:t>
            </a:r>
            <a:r>
              <a:rPr b="1" lang="en-US" sz="1000">
                <a:solidFill>
                  <a:schemeClr val="lt1"/>
                </a:solidFill>
              </a:rPr>
              <a:t>northern and central </a:t>
            </a:r>
            <a:r>
              <a:rPr b="1" i="0" lang="en-US" sz="1000" u="none" cap="none" strike="noStrike">
                <a:solidFill>
                  <a:schemeClr val="lt1"/>
                </a:solidFill>
                <a:latin typeface="Arial"/>
                <a:ea typeface="Arial"/>
                <a:cs typeface="Arial"/>
                <a:sym typeface="Arial"/>
              </a:rPr>
              <a:t>Cameroon, </a:t>
            </a:r>
            <a:r>
              <a:rPr b="1" lang="en-US" sz="1000">
                <a:solidFill>
                  <a:schemeClr val="lt1"/>
                </a:solidFill>
              </a:rPr>
              <a:t>southwestern </a:t>
            </a:r>
            <a:r>
              <a:rPr b="1" i="0" lang="en-US" sz="1000" u="none" cap="none" strike="noStrike">
                <a:solidFill>
                  <a:schemeClr val="lt1"/>
                </a:solidFill>
                <a:latin typeface="Arial"/>
                <a:ea typeface="Arial"/>
                <a:cs typeface="Arial"/>
                <a:sym typeface="Arial"/>
              </a:rPr>
              <a:t>Gabon, eastern CAR, southern Chad, and parts of northern, central and southwestern DRC. In West Africa, rainfall was above-average over southern Mauritania, southern and eastern Senegal, Gambia, Guinea-Bissau, Guinea, Liberia, Cote D’Ivoire, southern parts of Ghana and Togo, southern and northern Benin, </a:t>
            </a:r>
            <a:r>
              <a:rPr b="1" lang="en-US" sz="1000">
                <a:solidFill>
                  <a:schemeClr val="lt1"/>
                </a:solidFill>
              </a:rPr>
              <a:t>northern </a:t>
            </a:r>
            <a:r>
              <a:rPr b="1" i="0" lang="en-US" sz="1000" u="none" cap="none" strike="noStrike">
                <a:solidFill>
                  <a:schemeClr val="lt1"/>
                </a:solidFill>
                <a:latin typeface="Arial"/>
                <a:ea typeface="Arial"/>
                <a:cs typeface="Arial"/>
                <a:sym typeface="Arial"/>
              </a:rPr>
              <a:t>Burkina Faso, central Mali, and western Nigeria. In contrast, below-average rainfall was observed over northern and western Mauritania, southwestern Mali, western and central Sierra Leone, central and northern Ghana, western Burkina Faso, and southern, ce</a:t>
            </a:r>
            <a:r>
              <a:rPr b="1" lang="en-US" sz="1000">
                <a:solidFill>
                  <a:schemeClr val="lt1"/>
                </a:solidFill>
              </a:rPr>
              <a:t>ntral, and e</a:t>
            </a:r>
            <a:r>
              <a:rPr b="1" i="0" lang="en-US" sz="1000" u="none" cap="none" strike="noStrike">
                <a:solidFill>
                  <a:schemeClr val="lt1"/>
                </a:solidFill>
                <a:latin typeface="Arial"/>
                <a:ea typeface="Arial"/>
                <a:cs typeface="Arial"/>
                <a:sym typeface="Arial"/>
              </a:rPr>
              <a:t>astern Nigeria. </a:t>
            </a:r>
            <a:endParaRPr b="1" i="0" sz="1000" u="none" cap="none" strike="noStrike">
              <a:solidFill>
                <a:schemeClr val="lt1"/>
              </a:solidFill>
              <a:latin typeface="Arial"/>
              <a:ea typeface="Arial"/>
              <a:cs typeface="Arial"/>
              <a:sym typeface="Arial"/>
            </a:endParaRPr>
          </a:p>
        </p:txBody>
      </p:sp>
      <p:pic>
        <p:nvPicPr>
          <p:cNvPr id="113" name="Google Shape;113;p4"/>
          <p:cNvPicPr preferRelativeResize="0"/>
          <p:nvPr/>
        </p:nvPicPr>
        <p:blipFill rotWithShape="1">
          <a:blip r:embed="rId3">
            <a:alphaModFix/>
          </a:blip>
          <a:srcRect b="0" l="0" r="0" t="0"/>
          <a:stretch/>
        </p:blipFill>
        <p:spPr>
          <a:xfrm>
            <a:off x="759620" y="906123"/>
            <a:ext cx="3605978" cy="3605978"/>
          </a:xfrm>
          <a:prstGeom prst="rect">
            <a:avLst/>
          </a:prstGeom>
          <a:noFill/>
          <a:ln>
            <a:noFill/>
          </a:ln>
        </p:spPr>
      </p:pic>
      <p:pic>
        <p:nvPicPr>
          <p:cNvPr id="114" name="Google Shape;114;p4"/>
          <p:cNvPicPr preferRelativeResize="0"/>
          <p:nvPr/>
        </p:nvPicPr>
        <p:blipFill rotWithShape="1">
          <a:blip r:embed="rId4">
            <a:alphaModFix/>
          </a:blip>
          <a:srcRect b="0" l="0" r="0" t="0"/>
          <a:stretch/>
        </p:blipFill>
        <p:spPr>
          <a:xfrm>
            <a:off x="4418762" y="906123"/>
            <a:ext cx="3605978" cy="36059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idx="4294967295" type="title"/>
          </p:nvPr>
        </p:nvSpPr>
        <p:spPr>
          <a:xfrm>
            <a:off x="536448" y="109728"/>
            <a:ext cx="7696200" cy="72237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30 Days</a:t>
            </a:r>
            <a:endParaRPr/>
          </a:p>
        </p:txBody>
      </p:sp>
      <p:sp>
        <p:nvSpPr>
          <p:cNvPr id="121" name="Google Shape;121;p5"/>
          <p:cNvSpPr txBox="1"/>
          <p:nvPr/>
        </p:nvSpPr>
        <p:spPr>
          <a:xfrm>
            <a:off x="113287" y="4948646"/>
            <a:ext cx="8909400" cy="1939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000" u="none" cap="none" strike="noStrike">
                <a:solidFill>
                  <a:schemeClr val="lt1"/>
                </a:solidFill>
                <a:latin typeface="Arial"/>
                <a:ea typeface="Arial"/>
                <a:cs typeface="Arial"/>
                <a:sym typeface="Arial"/>
              </a:rPr>
              <a:t>During the past 30 days, in East Africa, above-average rainfall was observed over Uganda, pockets of central Kenya</a:t>
            </a:r>
            <a:r>
              <a:rPr b="1" lang="en-US" sz="1000">
                <a:solidFill>
                  <a:schemeClr val="lt1"/>
                </a:solidFill>
              </a:rPr>
              <a:t>, </a:t>
            </a:r>
            <a:r>
              <a:rPr b="1" i="0" lang="en-US" sz="1000" u="none" cap="none" strike="noStrike">
                <a:solidFill>
                  <a:schemeClr val="lt1"/>
                </a:solidFill>
                <a:latin typeface="Arial"/>
                <a:ea typeface="Arial"/>
                <a:cs typeface="Arial"/>
                <a:sym typeface="Arial"/>
              </a:rPr>
              <a:t>western Ethiopia, </a:t>
            </a:r>
            <a:r>
              <a:rPr b="1" lang="en-US" sz="1000">
                <a:solidFill>
                  <a:schemeClr val="lt1"/>
                </a:solidFill>
              </a:rPr>
              <a:t>central and northern</a:t>
            </a:r>
            <a:r>
              <a:rPr b="1" i="0" lang="en-US" sz="1000" u="none" cap="none" strike="noStrike">
                <a:solidFill>
                  <a:schemeClr val="lt1"/>
                </a:solidFill>
                <a:latin typeface="Arial"/>
                <a:ea typeface="Arial"/>
                <a:cs typeface="Arial"/>
                <a:sym typeface="Arial"/>
              </a:rPr>
              <a:t> Tanzania, Rwanda, Burundi, and southeastern South Sudan. Rainfall was below-average over southern and southeastern Ethiopia, southern Somalia, </a:t>
            </a:r>
            <a:r>
              <a:rPr b="1" lang="en-US" sz="1000">
                <a:solidFill>
                  <a:schemeClr val="lt1"/>
                </a:solidFill>
              </a:rPr>
              <a:t>northern and southern</a:t>
            </a:r>
            <a:r>
              <a:rPr b="1" i="0" lang="en-US" sz="1000" u="none" cap="none" strike="noStrike">
                <a:solidFill>
                  <a:schemeClr val="lt1"/>
                </a:solidFill>
                <a:latin typeface="Arial"/>
                <a:ea typeface="Arial"/>
                <a:cs typeface="Arial"/>
                <a:sym typeface="Arial"/>
              </a:rPr>
              <a:t> Kenya, and parts of north</a:t>
            </a:r>
            <a:r>
              <a:rPr b="1" lang="en-US" sz="1000">
                <a:solidFill>
                  <a:schemeClr val="lt1"/>
                </a:solidFill>
              </a:rPr>
              <a:t>western</a:t>
            </a:r>
            <a:r>
              <a:rPr b="1" i="0" lang="en-US" sz="1000" u="none" cap="none" strike="noStrike">
                <a:solidFill>
                  <a:schemeClr val="lt1"/>
                </a:solidFill>
                <a:latin typeface="Arial"/>
                <a:ea typeface="Arial"/>
                <a:cs typeface="Arial"/>
                <a:sym typeface="Arial"/>
              </a:rPr>
              <a:t> and southeastern Tanzania. In Central Africa, rainfall was above-average over northeastern Gabon, western Equatorial Guinea, southeastern Cameroon, southwestern CAR, </a:t>
            </a:r>
            <a:r>
              <a:rPr b="1" lang="en-US" sz="1000">
                <a:solidFill>
                  <a:schemeClr val="lt1"/>
                </a:solidFill>
              </a:rPr>
              <a:t>northern and southwestern </a:t>
            </a:r>
            <a:r>
              <a:rPr b="1" i="0" lang="en-US" sz="1000" u="none" cap="none" strike="noStrike">
                <a:solidFill>
                  <a:schemeClr val="lt1"/>
                </a:solidFill>
                <a:latin typeface="Arial"/>
                <a:ea typeface="Arial"/>
                <a:cs typeface="Arial"/>
                <a:sym typeface="Arial"/>
              </a:rPr>
              <a:t>Congo, and southern a</a:t>
            </a:r>
            <a:r>
              <a:rPr b="1" lang="en-US" sz="1000">
                <a:solidFill>
                  <a:schemeClr val="lt1"/>
                </a:solidFill>
              </a:rPr>
              <a:t>nd eastern </a:t>
            </a:r>
            <a:r>
              <a:rPr b="1" i="0" lang="en-US" sz="1000" u="none" cap="none" strike="noStrike">
                <a:solidFill>
                  <a:schemeClr val="lt1"/>
                </a:solidFill>
                <a:latin typeface="Arial"/>
                <a:ea typeface="Arial"/>
                <a:cs typeface="Arial"/>
                <a:sym typeface="Arial"/>
              </a:rPr>
              <a:t>DRC. Rainfall was below-average over western and southern Gabon, eastern Equatorial Guinea, southern CAR, pockets of central Congo, and pockets of central and southwestern DRC. In West Africa, rainfall was above-average over pockets of Liberia, southern Sierra Leone, </a:t>
            </a:r>
            <a:r>
              <a:rPr b="1" lang="en-US" sz="1000">
                <a:solidFill>
                  <a:schemeClr val="lt1"/>
                </a:solidFill>
              </a:rPr>
              <a:t>eastern </a:t>
            </a:r>
            <a:r>
              <a:rPr b="1" i="0" lang="en-US" sz="1000" u="none" cap="none" strike="noStrike">
                <a:solidFill>
                  <a:schemeClr val="lt1"/>
                </a:solidFill>
                <a:latin typeface="Arial"/>
                <a:ea typeface="Arial"/>
                <a:cs typeface="Arial"/>
                <a:sym typeface="Arial"/>
              </a:rPr>
              <a:t>Cote d’Ivoire, southwestern parts of Ghana</a:t>
            </a:r>
            <a:r>
              <a:rPr b="1" lang="en-US" sz="1000">
                <a:solidFill>
                  <a:schemeClr val="lt1"/>
                </a:solidFill>
              </a:rPr>
              <a:t>, and pockets of central M</a:t>
            </a:r>
            <a:r>
              <a:rPr b="1" i="0" lang="en-US" sz="1000" u="none" cap="none" strike="noStrike">
                <a:solidFill>
                  <a:schemeClr val="lt1"/>
                </a:solidFill>
                <a:latin typeface="Arial"/>
                <a:ea typeface="Arial"/>
                <a:cs typeface="Arial"/>
                <a:sym typeface="Arial"/>
              </a:rPr>
              <a:t>ali. In contrast, below-average rainfall was observed over southe</a:t>
            </a:r>
            <a:r>
              <a:rPr b="1" lang="en-US" sz="1000">
                <a:solidFill>
                  <a:schemeClr val="lt1"/>
                </a:solidFill>
              </a:rPr>
              <a:t>rn</a:t>
            </a:r>
            <a:r>
              <a:rPr b="1" i="0" lang="en-US" sz="1000" u="none" cap="none" strike="noStrike">
                <a:solidFill>
                  <a:schemeClr val="lt1"/>
                </a:solidFill>
                <a:latin typeface="Arial"/>
                <a:ea typeface="Arial"/>
                <a:cs typeface="Arial"/>
                <a:sym typeface="Arial"/>
              </a:rPr>
              <a:t> Nigeria, Liberia, southwestern Cote d</a:t>
            </a:r>
            <a:r>
              <a:rPr b="1" lang="en-US" sz="1000">
                <a:solidFill>
                  <a:schemeClr val="lt1"/>
                </a:solidFill>
              </a:rPr>
              <a:t>’Ivoire, southeastern Ghana, and southern Togo</a:t>
            </a:r>
            <a:r>
              <a:rPr b="1" i="0" lang="en-US" sz="1000" u="none" cap="none" strike="noStrike">
                <a:solidFill>
                  <a:schemeClr val="lt1"/>
                </a:solidFill>
                <a:latin typeface="Arial"/>
                <a:ea typeface="Arial"/>
                <a:cs typeface="Arial"/>
                <a:sym typeface="Arial"/>
              </a:rPr>
              <a:t>. In southern Africa, above-average rainfall was observed over </a:t>
            </a:r>
            <a:r>
              <a:rPr b="1" lang="en-US" sz="1000">
                <a:solidFill>
                  <a:schemeClr val="lt1"/>
                </a:solidFill>
              </a:rPr>
              <a:t>central and northeastern</a:t>
            </a:r>
            <a:r>
              <a:rPr b="1" i="0" lang="en-US" sz="1000" u="none" cap="none" strike="noStrike">
                <a:solidFill>
                  <a:schemeClr val="lt1"/>
                </a:solidFill>
                <a:latin typeface="Arial"/>
                <a:ea typeface="Arial"/>
                <a:cs typeface="Arial"/>
                <a:sym typeface="Arial"/>
              </a:rPr>
              <a:t> Angola, South Africa, Lesotho, Eswatini, central Namibia, central and </a:t>
            </a:r>
            <a:r>
              <a:rPr b="1" lang="en-US" sz="1000">
                <a:solidFill>
                  <a:schemeClr val="lt1"/>
                </a:solidFill>
              </a:rPr>
              <a:t>northern</a:t>
            </a:r>
            <a:r>
              <a:rPr b="1" i="0" lang="en-US" sz="1000" u="none" cap="none" strike="noStrike">
                <a:solidFill>
                  <a:schemeClr val="lt1"/>
                </a:solidFill>
                <a:latin typeface="Arial"/>
                <a:ea typeface="Arial"/>
                <a:cs typeface="Arial"/>
                <a:sym typeface="Arial"/>
              </a:rPr>
              <a:t> Mozambique, northern and southern Malawi, northern and central Zambia, southern Botswana, and southern</a:t>
            </a:r>
            <a:r>
              <a:rPr b="1" lang="en-US" sz="1000">
                <a:solidFill>
                  <a:schemeClr val="lt1"/>
                </a:solidFill>
              </a:rPr>
              <a:t> </a:t>
            </a:r>
            <a:r>
              <a:rPr b="1" i="0" lang="en-US" sz="1000" u="none" cap="none" strike="noStrike">
                <a:solidFill>
                  <a:schemeClr val="lt1"/>
                </a:solidFill>
                <a:latin typeface="Arial"/>
                <a:ea typeface="Arial"/>
                <a:cs typeface="Arial"/>
                <a:sym typeface="Arial"/>
              </a:rPr>
              <a:t>Madagascar. Below normal precipitation was observed over southern and northwestern Angola, northern Namibia, south</a:t>
            </a:r>
            <a:r>
              <a:rPr b="1" lang="en-US" sz="1000">
                <a:solidFill>
                  <a:schemeClr val="lt1"/>
                </a:solidFill>
              </a:rPr>
              <a:t>western</a:t>
            </a:r>
            <a:r>
              <a:rPr b="1" i="0" lang="en-US" sz="1000" u="none" cap="none" strike="noStrike">
                <a:solidFill>
                  <a:schemeClr val="lt1"/>
                </a:solidFill>
                <a:latin typeface="Arial"/>
                <a:ea typeface="Arial"/>
                <a:cs typeface="Arial"/>
                <a:sym typeface="Arial"/>
              </a:rPr>
              <a:t> Zambia, </a:t>
            </a:r>
            <a:r>
              <a:rPr b="1" lang="en-US" sz="1000">
                <a:solidFill>
                  <a:schemeClr val="lt1"/>
                </a:solidFill>
              </a:rPr>
              <a:t>central </a:t>
            </a:r>
            <a:r>
              <a:rPr b="1" i="0" lang="en-US" sz="1000" u="none" cap="none" strike="noStrike">
                <a:solidFill>
                  <a:schemeClr val="lt1"/>
                </a:solidFill>
                <a:latin typeface="Arial"/>
                <a:ea typeface="Arial"/>
                <a:cs typeface="Arial"/>
                <a:sym typeface="Arial"/>
              </a:rPr>
              <a:t>parts of Malawi</a:t>
            </a:r>
            <a:r>
              <a:rPr b="1" lang="en-US" sz="1000">
                <a:solidFill>
                  <a:schemeClr val="lt1"/>
                </a:solidFill>
              </a:rPr>
              <a:t>, southern and northeastern </a:t>
            </a:r>
            <a:r>
              <a:rPr b="1" i="0" lang="en-US" sz="1000" u="none" cap="none" strike="noStrike">
                <a:solidFill>
                  <a:schemeClr val="lt1"/>
                </a:solidFill>
                <a:latin typeface="Arial"/>
                <a:ea typeface="Arial"/>
                <a:cs typeface="Arial"/>
                <a:sym typeface="Arial"/>
              </a:rPr>
              <a:t>Mozambique, m</a:t>
            </a:r>
            <a:r>
              <a:rPr b="1" lang="en-US" sz="1000">
                <a:solidFill>
                  <a:schemeClr val="lt1"/>
                </a:solidFill>
              </a:rPr>
              <a:t>ost </a:t>
            </a:r>
            <a:r>
              <a:rPr b="1" i="0" lang="en-US" sz="1000" u="none" cap="none" strike="noStrike">
                <a:solidFill>
                  <a:schemeClr val="lt1"/>
                </a:solidFill>
                <a:latin typeface="Arial"/>
                <a:ea typeface="Arial"/>
                <a:cs typeface="Arial"/>
                <a:sym typeface="Arial"/>
              </a:rPr>
              <a:t>of Zimbabwe, northern and eastern Botswana, and northwest</a:t>
            </a:r>
            <a:r>
              <a:rPr b="1" lang="en-US" sz="1000">
                <a:solidFill>
                  <a:schemeClr val="lt1"/>
                </a:solidFill>
              </a:rPr>
              <a:t> </a:t>
            </a:r>
            <a:r>
              <a:rPr b="1" i="0" lang="en-US" sz="1000" u="none" cap="none" strike="noStrike">
                <a:solidFill>
                  <a:schemeClr val="lt1"/>
                </a:solidFill>
                <a:latin typeface="Arial"/>
                <a:ea typeface="Arial"/>
                <a:cs typeface="Arial"/>
                <a:sym typeface="Arial"/>
              </a:rPr>
              <a:t>and central Madagascar.</a:t>
            </a:r>
            <a:endParaRPr b="1" i="0" sz="1000" u="none" cap="none" strike="noStrike">
              <a:solidFill>
                <a:schemeClr val="lt1"/>
              </a:solidFill>
              <a:latin typeface="Arial"/>
              <a:ea typeface="Arial"/>
              <a:cs typeface="Arial"/>
              <a:sym typeface="Arial"/>
            </a:endParaRPr>
          </a:p>
        </p:txBody>
      </p:sp>
      <p:pic>
        <p:nvPicPr>
          <p:cNvPr id="122" name="Google Shape;122;p5"/>
          <p:cNvPicPr preferRelativeResize="0"/>
          <p:nvPr/>
        </p:nvPicPr>
        <p:blipFill rotWithShape="1">
          <a:blip r:embed="rId3">
            <a:alphaModFix/>
          </a:blip>
          <a:srcRect b="0" l="0" r="0" t="0"/>
          <a:stretch/>
        </p:blipFill>
        <p:spPr>
          <a:xfrm>
            <a:off x="536448" y="983295"/>
            <a:ext cx="3854404" cy="3854404"/>
          </a:xfrm>
          <a:prstGeom prst="rect">
            <a:avLst/>
          </a:prstGeom>
          <a:noFill/>
          <a:ln>
            <a:noFill/>
          </a:ln>
        </p:spPr>
      </p:pic>
      <p:pic>
        <p:nvPicPr>
          <p:cNvPr id="123" name="Google Shape;123;p5"/>
          <p:cNvPicPr preferRelativeResize="0"/>
          <p:nvPr/>
        </p:nvPicPr>
        <p:blipFill rotWithShape="1">
          <a:blip r:embed="rId4">
            <a:alphaModFix/>
          </a:blip>
          <a:srcRect b="0" l="0" r="0" t="0"/>
          <a:stretch/>
        </p:blipFill>
        <p:spPr>
          <a:xfrm>
            <a:off x="4567952" y="983295"/>
            <a:ext cx="3854404" cy="38544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7 Days</a:t>
            </a:r>
            <a:endParaRPr/>
          </a:p>
        </p:txBody>
      </p:sp>
      <p:sp>
        <p:nvSpPr>
          <p:cNvPr descr="http://www.cpc.ncep.noaa.gov/products/international/africa_arc/africa_arc_7day_af_obs.gif" id="130" name="Google Shape;130;p6"/>
          <p:cNvSpPr/>
          <p:nvPr/>
        </p:nvSpPr>
        <p:spPr>
          <a:xfrm>
            <a:off x="1492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1" name="Google Shape;131;p6"/>
          <p:cNvSpPr/>
          <p:nvPr/>
        </p:nvSpPr>
        <p:spPr>
          <a:xfrm>
            <a:off x="30162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2" name="Google Shape;132;p6"/>
          <p:cNvSpPr/>
          <p:nvPr/>
        </p:nvSpPr>
        <p:spPr>
          <a:xfrm>
            <a:off x="45402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anom.gif" id="133" name="Google Shape;133;p6"/>
          <p:cNvSpPr/>
          <p:nvPr/>
        </p:nvSpPr>
        <p:spPr>
          <a:xfrm>
            <a:off x="60642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4" name="Google Shape;134;p6"/>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5" name="Google Shape;135;p6"/>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6" name="Google Shape;136;p6"/>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37" name="Google Shape;137;p6"/>
          <p:cNvSpPr txBox="1"/>
          <p:nvPr/>
        </p:nvSpPr>
        <p:spPr>
          <a:xfrm>
            <a:off x="79248" y="4821022"/>
            <a:ext cx="8991600" cy="21240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lang="en-US" sz="1200">
                <a:solidFill>
                  <a:schemeClr val="lt1"/>
                </a:solidFill>
              </a:rPr>
              <a:t>During the past 7 days, in East Africa, rainfall was above-average over pockets of northern and central Ethiopia, southwest Kenya, southern Uganda, and northern, southern, and eastern Tanzania. Below-average rainfall was observed over pockets of central Kenya and far southwestern Ethiopia. In Central Africa, rainfall was above-average over southwestern parts of Congo and southern DRC. Below-average rainfall was observed over southern and eastern Gabon and central DRC. In West Africa, above-average rainfall was observed over pockets of eastern Senegal. In southern Africa, rainfall was above-average over pockets of central, eastern, and northern Angola, central and eastern Namibia, western Lesotho, and central and eastern South Africa, northern Malawi, central Mozambique, northern and eastern Zambia, central and western Botswana, and pockets of western and northern Madagascar. In contrast, rainfall was below-average over southeastern Angola, northeast Namibia along the Caprivi Strip, southern Zambia, northern, northeastern and eastern Botswana, western, Zimbabwe, northeastern South Africa, southern and western Mozambique, and eastern and southwestern Madagascar.</a:t>
            </a:r>
            <a:endParaRPr/>
          </a:p>
        </p:txBody>
      </p:sp>
      <p:pic>
        <p:nvPicPr>
          <p:cNvPr id="138" name="Google Shape;138;p6"/>
          <p:cNvPicPr preferRelativeResize="0"/>
          <p:nvPr/>
        </p:nvPicPr>
        <p:blipFill rotWithShape="1">
          <a:blip r:embed="rId3">
            <a:alphaModFix/>
          </a:blip>
          <a:srcRect b="0" l="0" r="0" t="0"/>
          <a:stretch/>
        </p:blipFill>
        <p:spPr>
          <a:xfrm>
            <a:off x="758825" y="1056250"/>
            <a:ext cx="3764771" cy="3764771"/>
          </a:xfrm>
          <a:prstGeom prst="rect">
            <a:avLst/>
          </a:prstGeom>
          <a:noFill/>
          <a:ln>
            <a:noFill/>
          </a:ln>
        </p:spPr>
      </p:pic>
      <p:pic>
        <p:nvPicPr>
          <p:cNvPr id="139" name="Google Shape;139;p6"/>
          <p:cNvPicPr preferRelativeResize="0"/>
          <p:nvPr/>
        </p:nvPicPr>
        <p:blipFill rotWithShape="1">
          <a:blip r:embed="rId4">
            <a:alphaModFix/>
          </a:blip>
          <a:srcRect b="0" l="0" r="0" t="0"/>
          <a:stretch/>
        </p:blipFill>
        <p:spPr>
          <a:xfrm>
            <a:off x="4675997" y="1056250"/>
            <a:ext cx="3764771" cy="37647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1066800" y="228600"/>
            <a:ext cx="7696200" cy="104469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Atmospheric Circulation:</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46" name="Google Shape;146;p7"/>
          <p:cNvSpPr txBox="1"/>
          <p:nvPr/>
        </p:nvSpPr>
        <p:spPr>
          <a:xfrm>
            <a:off x="159489" y="5789892"/>
            <a:ext cx="8825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At 850-hPa level (</a:t>
            </a:r>
            <a:r>
              <a:rPr b="1" lang="en-US" sz="1200">
                <a:solidFill>
                  <a:schemeClr val="lt1"/>
                </a:solidFill>
              </a:rPr>
              <a:t>left </a:t>
            </a:r>
            <a:r>
              <a:rPr b="1" i="0" lang="en-US" sz="1200" u="none" cap="none" strike="noStrike">
                <a:solidFill>
                  <a:schemeClr val="lt1"/>
                </a:solidFill>
                <a:latin typeface="Arial"/>
                <a:ea typeface="Arial"/>
                <a:cs typeface="Arial"/>
                <a:sym typeface="Arial"/>
              </a:rPr>
              <a:t> panel), anomalous wind convergence may have contributed to the observed rainfall increases across </a:t>
            </a:r>
            <a:r>
              <a:rPr b="1" lang="en-US" sz="1200">
                <a:solidFill>
                  <a:schemeClr val="lt1"/>
                </a:solidFill>
              </a:rPr>
              <a:t>Angola, Mozambique, and DRC</a:t>
            </a:r>
            <a:r>
              <a:rPr b="1" i="0" lang="en-US" sz="1200" u="none" cap="none" strike="noStrike">
                <a:solidFill>
                  <a:schemeClr val="lt1"/>
                </a:solidFill>
                <a:latin typeface="Arial"/>
                <a:ea typeface="Arial"/>
                <a:cs typeface="Arial"/>
                <a:sym typeface="Arial"/>
              </a:rPr>
              <a:t>. </a:t>
            </a:r>
            <a:r>
              <a:rPr b="1" lang="en-US" sz="1200">
                <a:solidFill>
                  <a:schemeClr val="lt1"/>
                </a:solidFill>
              </a:rPr>
              <a:t>Anomalous upper level divergence at 200-hPa (right panel) in the same region complemented the lower level dynamics.</a:t>
            </a:r>
            <a:endParaRPr b="1" i="0" sz="1200" u="none" cap="none" strike="noStrike">
              <a:solidFill>
                <a:schemeClr val="lt1"/>
              </a:solidFill>
              <a:latin typeface="Arial"/>
              <a:ea typeface="Arial"/>
              <a:cs typeface="Arial"/>
              <a:sym typeface="Arial"/>
            </a:endParaRPr>
          </a:p>
        </p:txBody>
      </p:sp>
      <p:pic>
        <p:nvPicPr>
          <p:cNvPr id="147" name="Google Shape;147;p7"/>
          <p:cNvPicPr preferRelativeResize="0"/>
          <p:nvPr/>
        </p:nvPicPr>
        <p:blipFill rotWithShape="1">
          <a:blip r:embed="rId3">
            <a:alphaModFix/>
          </a:blip>
          <a:srcRect b="0" l="0" r="0" t="0"/>
          <a:stretch/>
        </p:blipFill>
        <p:spPr>
          <a:xfrm>
            <a:off x="525875" y="1405995"/>
            <a:ext cx="4089514" cy="4089514"/>
          </a:xfrm>
          <a:prstGeom prst="rect">
            <a:avLst/>
          </a:prstGeom>
          <a:noFill/>
          <a:ln>
            <a:noFill/>
          </a:ln>
        </p:spPr>
      </p:pic>
      <p:pic>
        <p:nvPicPr>
          <p:cNvPr id="148" name="Google Shape;148;p7"/>
          <p:cNvPicPr preferRelativeResize="0"/>
          <p:nvPr/>
        </p:nvPicPr>
        <p:blipFill rotWithShape="1">
          <a:blip r:embed="rId4">
            <a:alphaModFix/>
          </a:blip>
          <a:srcRect b="0" l="0" r="0" t="0"/>
          <a:stretch/>
        </p:blipFill>
        <p:spPr>
          <a:xfrm>
            <a:off x="4770455" y="1405995"/>
            <a:ext cx="4089514" cy="4089514"/>
          </a:xfrm>
          <a:prstGeom prst="rect">
            <a:avLst/>
          </a:prstGeom>
          <a:noFill/>
          <a:ln>
            <a:noFill/>
          </a:ln>
        </p:spPr>
      </p:pic>
      <p:sp>
        <p:nvSpPr>
          <p:cNvPr id="149" name="Google Shape;149;p7"/>
          <p:cNvSpPr/>
          <p:nvPr/>
        </p:nvSpPr>
        <p:spPr>
          <a:xfrm>
            <a:off x="2262308" y="3716925"/>
            <a:ext cx="1062900" cy="634500"/>
          </a:xfrm>
          <a:prstGeom prst="ellipse">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7"/>
          <p:cNvSpPr/>
          <p:nvPr/>
        </p:nvSpPr>
        <p:spPr>
          <a:xfrm>
            <a:off x="6702775" y="3613925"/>
            <a:ext cx="986400" cy="634500"/>
          </a:xfrm>
          <a:prstGeom prst="ellipse">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Rainfall Evolution</a:t>
            </a:r>
            <a:endParaRPr b="0" i="0" sz="1400" u="none" cap="none" strike="noStrik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cap="flat" cmpd="sng" w="50800">
            <a:solidFill>
              <a:srgbClr val="FF0000"/>
            </a:solidFill>
            <a:prstDash val="solid"/>
            <a:round/>
            <a:headEnd len="sm" w="sm" type="none"/>
            <a:tailEnd len="med" w="med" type="triangle"/>
          </a:ln>
        </p:spPr>
      </p:cxnSp>
      <p:pic>
        <p:nvPicPr>
          <p:cNvPr descr="Clickable Image" id="157" name="Google Shape;157;p8"/>
          <p:cNvPicPr preferRelativeResize="0"/>
          <p:nvPr/>
        </p:nvPicPr>
        <p:blipFill rotWithShape="1">
          <a:blip r:embed="rId3">
            <a:alphaModFix/>
          </a:blip>
          <a:srcRect b="0" l="0" r="0" t="0"/>
          <a:stretch/>
        </p:blipFill>
        <p:spPr>
          <a:xfrm>
            <a:off x="1544249" y="664149"/>
            <a:ext cx="2743200" cy="2628900"/>
          </a:xfrm>
          <a:prstGeom prst="rect">
            <a:avLst/>
          </a:prstGeom>
          <a:noFill/>
          <a:ln cap="flat" cmpd="sng" w="38100">
            <a:solidFill>
              <a:srgbClr val="FFFF00"/>
            </a:solidFill>
            <a:prstDash val="solid"/>
            <a:miter lim="800000"/>
            <a:headEnd len="sm" w="sm" type="none"/>
            <a:tailEnd len="sm" w="sm" type="none"/>
          </a:ln>
        </p:spPr>
      </p:pic>
      <p:cxnSp>
        <p:nvCxnSpPr>
          <p:cNvPr id="158" name="Google Shape;158;p8"/>
          <p:cNvCxnSpPr/>
          <p:nvPr/>
        </p:nvCxnSpPr>
        <p:spPr>
          <a:xfrm flipH="1" rot="10800000">
            <a:off x="3028827" y="2944145"/>
            <a:ext cx="279000" cy="869100"/>
          </a:xfrm>
          <a:prstGeom prst="straightConnector1">
            <a:avLst/>
          </a:prstGeom>
          <a:noFill/>
          <a:ln cap="flat" cmpd="sng" w="50800">
            <a:solidFill>
              <a:srgbClr val="FF0000"/>
            </a:solidFill>
            <a:prstDash val="solid"/>
            <a:round/>
            <a:headEnd len="sm" w="sm" type="none"/>
            <a:tailEnd len="med" w="med" type="triangle"/>
          </a:ln>
        </p:spPr>
      </p:cxnSp>
      <p:cxnSp>
        <p:nvCxnSpPr>
          <p:cNvPr id="159" name="Google Shape;159;p8"/>
          <p:cNvCxnSpPr/>
          <p:nvPr/>
        </p:nvCxnSpPr>
        <p:spPr>
          <a:xfrm rot="10800000">
            <a:off x="3775587" y="1946787"/>
            <a:ext cx="1319593" cy="1671485"/>
          </a:xfrm>
          <a:prstGeom prst="straightConnector1">
            <a:avLst/>
          </a:prstGeom>
          <a:noFill/>
          <a:ln cap="flat" cmpd="sng" w="50800">
            <a:solidFill>
              <a:srgbClr val="FF0000"/>
            </a:solidFill>
            <a:prstDash val="solid"/>
            <a:round/>
            <a:headEnd len="sm" w="sm" type="none"/>
            <a:tailEnd len="med" w="med" type="triangle"/>
          </a:ln>
        </p:spPr>
      </p:cxnSp>
      <p:cxnSp>
        <p:nvCxnSpPr>
          <p:cNvPr id="160" name="Google Shape;160;p8"/>
          <p:cNvCxnSpPr/>
          <p:nvPr/>
        </p:nvCxnSpPr>
        <p:spPr>
          <a:xfrm flipH="1">
            <a:off x="3900948" y="1504335"/>
            <a:ext cx="1216307" cy="442452"/>
          </a:xfrm>
          <a:prstGeom prst="straightConnector1">
            <a:avLst/>
          </a:prstGeom>
          <a:noFill/>
          <a:ln cap="flat" cmpd="sng" w="50800">
            <a:solidFill>
              <a:srgbClr val="FF0000"/>
            </a:solidFill>
            <a:prstDash val="solid"/>
            <a:round/>
            <a:headEnd len="sm" w="sm" type="none"/>
            <a:tailEnd len="med" w="med" type="triangle"/>
          </a:ln>
        </p:spPr>
      </p:cxnSp>
      <p:sp>
        <p:nvSpPr>
          <p:cNvPr id="161" name="Google Shape;161;p8"/>
          <p:cNvSpPr txBox="1"/>
          <p:nvPr/>
        </p:nvSpPr>
        <p:spPr>
          <a:xfrm>
            <a:off x="85725" y="6073775"/>
            <a:ext cx="8925000" cy="424691"/>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Daily evolution of rainfall over the last 90 days at selected locations shows continuing moisture surpluses over parts of </a:t>
            </a:r>
            <a:r>
              <a:rPr b="1" lang="en-US" sz="1200">
                <a:solidFill>
                  <a:schemeClr val="lt1"/>
                </a:solidFill>
              </a:rPr>
              <a:t>South Africa </a:t>
            </a:r>
            <a:r>
              <a:rPr b="1" i="0" lang="en-US" sz="1200" u="none" cap="none" strike="noStrike">
                <a:solidFill>
                  <a:schemeClr val="lt1"/>
                </a:solidFill>
                <a:latin typeface="Arial"/>
                <a:ea typeface="Arial"/>
                <a:cs typeface="Arial"/>
                <a:sym typeface="Arial"/>
              </a:rPr>
              <a:t>(bottom left). Rainfall deficits continue over eastern Kenya (bottom right) and southern Somalia (top right). </a:t>
            </a:r>
            <a:endParaRPr b="1" i="0" sz="1200" u="none" cap="none" strike="noStrike">
              <a:solidFill>
                <a:schemeClr val="lt1"/>
              </a:solidFill>
              <a:latin typeface="Arial"/>
              <a:ea typeface="Arial"/>
              <a:cs typeface="Arial"/>
              <a:sym typeface="Arial"/>
            </a:endParaRPr>
          </a:p>
        </p:txBody>
      </p:sp>
      <p:pic>
        <p:nvPicPr>
          <p:cNvPr id="162" name="Google Shape;162;p8"/>
          <p:cNvPicPr preferRelativeResize="0"/>
          <p:nvPr/>
        </p:nvPicPr>
        <p:blipFill>
          <a:blip r:embed="rId4">
            <a:alphaModFix/>
          </a:blip>
          <a:stretch>
            <a:fillRect/>
          </a:stretch>
        </p:blipFill>
        <p:spPr>
          <a:xfrm>
            <a:off x="5117249" y="762000"/>
            <a:ext cx="3430026" cy="2323526"/>
          </a:xfrm>
          <a:prstGeom prst="rect">
            <a:avLst/>
          </a:prstGeom>
          <a:noFill/>
          <a:ln>
            <a:noFill/>
          </a:ln>
        </p:spPr>
      </p:pic>
      <p:pic>
        <p:nvPicPr>
          <p:cNvPr id="163" name="Google Shape;163;p8"/>
          <p:cNvPicPr preferRelativeResize="0"/>
          <p:nvPr/>
        </p:nvPicPr>
        <p:blipFill>
          <a:blip r:embed="rId5">
            <a:alphaModFix/>
          </a:blip>
          <a:stretch>
            <a:fillRect/>
          </a:stretch>
        </p:blipFill>
        <p:spPr>
          <a:xfrm>
            <a:off x="5095180" y="3237926"/>
            <a:ext cx="3450150" cy="2683450"/>
          </a:xfrm>
          <a:prstGeom prst="rect">
            <a:avLst/>
          </a:prstGeom>
          <a:noFill/>
          <a:ln>
            <a:noFill/>
          </a:ln>
        </p:spPr>
      </p:pic>
      <p:pic>
        <p:nvPicPr>
          <p:cNvPr id="164" name="Google Shape;164;p8"/>
          <p:cNvPicPr preferRelativeResize="0"/>
          <p:nvPr/>
        </p:nvPicPr>
        <p:blipFill>
          <a:blip r:embed="rId6">
            <a:alphaModFix/>
          </a:blip>
          <a:stretch>
            <a:fillRect/>
          </a:stretch>
        </p:blipFill>
        <p:spPr>
          <a:xfrm>
            <a:off x="852050" y="3545400"/>
            <a:ext cx="3640750" cy="2526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NCEP GEFS Model Forecasts</a:t>
            </a:r>
            <a:br>
              <a:rPr b="1" i="0" lang="en-US" sz="12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Non-Bias Corrected Probability of </a:t>
            </a:r>
            <a:br>
              <a:rPr b="1" i="0" lang="en-US" sz="20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precipitation exceedance </a:t>
            </a:r>
            <a:endParaRPr b="0" i="0" sz="1400" u="none" cap="none" strike="noStrike">
              <a:solidFill>
                <a:srgbClr val="000000"/>
              </a:solidFill>
              <a:latin typeface="Arial"/>
              <a:ea typeface="Arial"/>
              <a:cs typeface="Arial"/>
              <a:sym typeface="Arial"/>
            </a:endParaRPr>
          </a:p>
        </p:txBody>
      </p:sp>
      <p:sp>
        <p:nvSpPr>
          <p:cNvPr id="171" name="Google Shape;171;p9"/>
          <p:cNvSpPr txBox="1"/>
          <p:nvPr/>
        </p:nvSpPr>
        <p:spPr>
          <a:xfrm>
            <a:off x="4669277" y="1519240"/>
            <a:ext cx="429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Week-2, Valid: </a:t>
            </a:r>
            <a:r>
              <a:rPr b="1" lang="en-US" sz="1600">
                <a:solidFill>
                  <a:srgbClr val="FFFF00"/>
                </a:solidFill>
              </a:rPr>
              <a:t>11</a:t>
            </a:r>
            <a:r>
              <a:rPr b="1" i="0" lang="en-US" sz="1600" u="none" cap="none" strike="noStrike">
                <a:solidFill>
                  <a:srgbClr val="FFFF00"/>
                </a:solidFill>
                <a:latin typeface="Arial"/>
                <a:ea typeface="Arial"/>
                <a:cs typeface="Arial"/>
                <a:sym typeface="Arial"/>
              </a:rPr>
              <a:t> – </a:t>
            </a:r>
            <a:r>
              <a:rPr b="1" lang="en-US" sz="1600">
                <a:solidFill>
                  <a:srgbClr val="FFFF00"/>
                </a:solidFill>
              </a:rPr>
              <a:t>17</a:t>
            </a:r>
            <a:r>
              <a:rPr b="1" i="0" lang="en-US" sz="1600" u="none" cap="none" strike="noStrike">
                <a:solidFill>
                  <a:srgbClr val="FFFF00"/>
                </a:solidFill>
                <a:latin typeface="Arial"/>
                <a:ea typeface="Arial"/>
                <a:cs typeface="Arial"/>
                <a:sym typeface="Arial"/>
              </a:rPr>
              <a:t> Jan 2023</a:t>
            </a:r>
            <a:endParaRPr b="0" i="0" sz="1600" u="none" cap="none" strike="noStrike">
              <a:solidFill>
                <a:schemeClr val="dk1"/>
              </a:solidFill>
              <a:latin typeface="Arial"/>
              <a:ea typeface="Arial"/>
              <a:cs typeface="Arial"/>
              <a:sym typeface="Arial"/>
            </a:endParaRPr>
          </a:p>
        </p:txBody>
      </p:sp>
      <p:sp>
        <p:nvSpPr>
          <p:cNvPr id="172" name="Google Shape;172;p9"/>
          <p:cNvSpPr txBox="1"/>
          <p:nvPr/>
        </p:nvSpPr>
        <p:spPr>
          <a:xfrm>
            <a:off x="75465" y="5229412"/>
            <a:ext cx="8889900" cy="1385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For week-1 (left panel), the NCEP GEFS forecasts indicate a moderate to high chance (over 70%) for rainfall to exceed 50 mm over southern parts of Gabon and Congo, southern and eastern DRC, southwestern Tanzania, Malawi, parts of north</a:t>
            </a:r>
            <a:r>
              <a:rPr b="1" lang="en-US" sz="1200">
                <a:solidFill>
                  <a:schemeClr val="lt1"/>
                </a:solidFill>
              </a:rPr>
              <a:t>ern</a:t>
            </a:r>
            <a:r>
              <a:rPr b="1" i="0" lang="en-US" sz="1200" u="none" cap="none" strike="noStrike">
                <a:solidFill>
                  <a:schemeClr val="lt1"/>
                </a:solidFill>
                <a:latin typeface="Arial"/>
                <a:ea typeface="Arial"/>
                <a:cs typeface="Arial"/>
                <a:sym typeface="Arial"/>
              </a:rPr>
              <a:t> Mozambique, northe</a:t>
            </a:r>
            <a:r>
              <a:rPr b="1" lang="en-US" sz="1200">
                <a:solidFill>
                  <a:schemeClr val="lt1"/>
                </a:solidFill>
              </a:rPr>
              <a:t>rn</a:t>
            </a:r>
            <a:r>
              <a:rPr b="1" i="0" lang="en-US" sz="1200" u="none" cap="none" strike="noStrike">
                <a:solidFill>
                  <a:schemeClr val="lt1"/>
                </a:solidFill>
                <a:latin typeface="Arial"/>
                <a:ea typeface="Arial"/>
                <a:cs typeface="Arial"/>
                <a:sym typeface="Arial"/>
              </a:rPr>
              <a:t> and central Angola, central and northern Zambia, parts of northern Zimbabwe, western Madagascar, easter</a:t>
            </a:r>
            <a:r>
              <a:rPr b="1" lang="en-US" sz="1200">
                <a:solidFill>
                  <a:schemeClr val="lt1"/>
                </a:solidFill>
              </a:rPr>
              <a:t>n South Africa, and Eswatini</a:t>
            </a:r>
            <a:r>
              <a:rPr b="1" i="0" lang="en-US" sz="1200" u="none" cap="none" strike="noStrike">
                <a:solidFill>
                  <a:schemeClr val="lt1"/>
                </a:solidFill>
                <a:latin typeface="Arial"/>
                <a:ea typeface="Arial"/>
                <a:cs typeface="Arial"/>
                <a:sym typeface="Arial"/>
              </a:rPr>
              <a:t>. For week-2 (right panel), the NCEP GEFS forecasts indicate a moderate to high chance (over 70%) for rainfall to exceed 50 mm over southern parts of Congo, southeastern and </a:t>
            </a:r>
            <a:r>
              <a:rPr b="1" lang="en-US" sz="1200">
                <a:solidFill>
                  <a:schemeClr val="lt1"/>
                </a:solidFill>
              </a:rPr>
              <a:t>parts of eastern</a:t>
            </a:r>
            <a:r>
              <a:rPr b="1" i="0" lang="en-US" sz="1200" u="none" cap="none" strike="noStrike">
                <a:solidFill>
                  <a:schemeClr val="lt1"/>
                </a:solidFill>
                <a:latin typeface="Arial"/>
                <a:ea typeface="Arial"/>
                <a:cs typeface="Arial"/>
                <a:sym typeface="Arial"/>
              </a:rPr>
              <a:t> DRC, portions of central Angola, northern and central Zambia, northern parts of Zimbabwe, northern Mozambique, central</a:t>
            </a:r>
            <a:r>
              <a:rPr b="1" lang="en-US" sz="1200">
                <a:solidFill>
                  <a:schemeClr val="lt1"/>
                </a:solidFill>
              </a:rPr>
              <a:t> and </a:t>
            </a:r>
            <a:r>
              <a:rPr b="1" lang="en-US" sz="1200">
                <a:solidFill>
                  <a:schemeClr val="lt1"/>
                </a:solidFill>
              </a:rPr>
              <a:t>southern</a:t>
            </a:r>
            <a:r>
              <a:rPr b="1" lang="en-US" sz="1200">
                <a:solidFill>
                  <a:schemeClr val="lt1"/>
                </a:solidFill>
              </a:rPr>
              <a:t> Tanzania, Malawi, </a:t>
            </a:r>
            <a:r>
              <a:rPr b="1" i="0" lang="en-US" sz="1200" u="none" cap="none" strike="noStrike">
                <a:solidFill>
                  <a:schemeClr val="lt1"/>
                </a:solidFill>
                <a:latin typeface="Arial"/>
                <a:ea typeface="Arial"/>
                <a:cs typeface="Arial"/>
                <a:sym typeface="Arial"/>
              </a:rPr>
              <a:t>and central</a:t>
            </a:r>
            <a:r>
              <a:rPr b="1" lang="en-US" sz="1200">
                <a:solidFill>
                  <a:schemeClr val="lt1"/>
                </a:solidFill>
              </a:rPr>
              <a:t> and</a:t>
            </a:r>
            <a:r>
              <a:rPr b="1" i="0" lang="en-US" sz="1200" u="none" cap="none" strike="noStrike">
                <a:solidFill>
                  <a:schemeClr val="lt1"/>
                </a:solidFill>
                <a:latin typeface="Arial"/>
                <a:ea typeface="Arial"/>
                <a:cs typeface="Arial"/>
                <a:sym typeface="Arial"/>
              </a:rPr>
              <a:t> western parts of Madagascar.</a:t>
            </a:r>
            <a:endParaRPr b="1" i="0" sz="1200" u="none" cap="none" strike="noStrike">
              <a:solidFill>
                <a:schemeClr val="lt1"/>
              </a:solidFill>
              <a:latin typeface="Arial"/>
              <a:ea typeface="Arial"/>
              <a:cs typeface="Arial"/>
              <a:sym typeface="Arial"/>
            </a:endParaRPr>
          </a:p>
        </p:txBody>
      </p:sp>
      <p:sp>
        <p:nvSpPr>
          <p:cNvPr id="173" name="Google Shape;173;p9"/>
          <p:cNvSpPr txBox="1"/>
          <p:nvPr/>
        </p:nvSpPr>
        <p:spPr>
          <a:xfrm>
            <a:off x="472273" y="1519241"/>
            <a:ext cx="41772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FFFF00"/>
                </a:solidFill>
                <a:latin typeface="Arial"/>
                <a:ea typeface="Arial"/>
                <a:cs typeface="Arial"/>
                <a:sym typeface="Arial"/>
              </a:rPr>
              <a:t>Week-1, Valid: </a:t>
            </a:r>
            <a:r>
              <a:rPr b="1" lang="en-US" sz="1600">
                <a:solidFill>
                  <a:srgbClr val="FFFF00"/>
                </a:solidFill>
              </a:rPr>
              <a:t>04</a:t>
            </a:r>
            <a:r>
              <a:rPr b="1" i="0" lang="en-US" sz="1600" u="none" cap="none" strike="noStrike">
                <a:solidFill>
                  <a:srgbClr val="FFFF00"/>
                </a:solidFill>
                <a:latin typeface="Arial"/>
                <a:ea typeface="Arial"/>
                <a:cs typeface="Arial"/>
                <a:sym typeface="Arial"/>
              </a:rPr>
              <a:t> </a:t>
            </a:r>
            <a:r>
              <a:rPr b="1" lang="en-US" sz="1600">
                <a:solidFill>
                  <a:srgbClr val="FFFF00"/>
                </a:solidFill>
              </a:rPr>
              <a:t>– 10</a:t>
            </a:r>
            <a:r>
              <a:rPr b="1" i="0" lang="en-US" sz="1600" u="none" cap="none" strike="noStrike">
                <a:solidFill>
                  <a:srgbClr val="FFFF00"/>
                </a:solidFill>
                <a:latin typeface="Arial"/>
                <a:ea typeface="Arial"/>
                <a:cs typeface="Arial"/>
                <a:sym typeface="Arial"/>
              </a:rPr>
              <a:t> Jan 2023</a:t>
            </a:r>
            <a:endParaRPr b="0" i="0" sz="1600" u="none" cap="none" strike="noStrike">
              <a:solidFill>
                <a:schemeClr val="dk1"/>
              </a:solidFill>
              <a:latin typeface="Arial"/>
              <a:ea typeface="Arial"/>
              <a:cs typeface="Arial"/>
              <a:sym typeface="Arial"/>
            </a:endParaRPr>
          </a:p>
        </p:txBody>
      </p:sp>
      <p:pic>
        <p:nvPicPr>
          <p:cNvPr id="174" name="Google Shape;174;p9"/>
          <p:cNvPicPr preferRelativeResize="0"/>
          <p:nvPr/>
        </p:nvPicPr>
        <p:blipFill rotWithShape="1">
          <a:blip r:embed="rId3">
            <a:alphaModFix/>
          </a:blip>
          <a:srcRect b="0" l="0" r="0" t="0"/>
          <a:stretch/>
        </p:blipFill>
        <p:spPr>
          <a:xfrm>
            <a:off x="595418" y="1966885"/>
            <a:ext cx="4052782" cy="3039586"/>
          </a:xfrm>
          <a:prstGeom prst="rect">
            <a:avLst/>
          </a:prstGeom>
          <a:noFill/>
          <a:ln>
            <a:noFill/>
          </a:ln>
        </p:spPr>
      </p:pic>
      <p:pic>
        <p:nvPicPr>
          <p:cNvPr id="175" name="Google Shape;175;p9"/>
          <p:cNvPicPr preferRelativeResize="0"/>
          <p:nvPr/>
        </p:nvPicPr>
        <p:blipFill rotWithShape="1">
          <a:blip r:embed="rId4">
            <a:alphaModFix/>
          </a:blip>
          <a:srcRect b="0" l="0" r="0" t="0"/>
          <a:stretch/>
        </p:blipFill>
        <p:spPr>
          <a:xfrm>
            <a:off x="4790894" y="1966884"/>
            <a:ext cx="4076659" cy="30574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2001-08-31T10:39:36Z</dcterms:created>
  <dc:creator>Vernon E. Kousky</dc:creator>
</cp:coreProperties>
</file>