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24" autoAdjust="0"/>
  </p:normalViewPr>
  <p:slideViewPr>
    <p:cSldViewPr snapToGrid="0">
      <p:cViewPr varScale="1">
        <p:scale>
          <a:sx n="112" d="100"/>
          <a:sy n="112" d="100"/>
        </p:scale>
        <p:origin x="3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12</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For more information, visit: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83" name="Google Shape;183;p10"/>
          <p:cNvSpPr txBox="1"/>
          <p:nvPr/>
        </p:nvSpPr>
        <p:spPr>
          <a:xfrm>
            <a:off x="153901" y="1222190"/>
            <a:ext cx="3810000"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13 </a:t>
            </a:r>
            <a:r>
              <a:rPr lang="en-US" sz="1600" b="1" dirty="0" smtClean="0">
                <a:solidFill>
                  <a:srgbClr val="FFFF00"/>
                </a:solidFill>
              </a:rPr>
              <a:t>– </a:t>
            </a:r>
            <a:r>
              <a:rPr lang="en-US" sz="1600" b="1" dirty="0" smtClean="0">
                <a:solidFill>
                  <a:srgbClr val="FFFF00"/>
                </a:solidFill>
              </a:rPr>
              <a:t>19 Dec, </a:t>
            </a:r>
            <a:r>
              <a:rPr lang="en-US" sz="1600" b="1" dirty="0">
                <a:solidFill>
                  <a:srgbClr val="FFFF00"/>
                </a:solidFill>
              </a:rPr>
              <a:t>2022</a:t>
            </a:r>
          </a:p>
        </p:txBody>
      </p:sp>
      <p:sp>
        <p:nvSpPr>
          <p:cNvPr id="10" name="Google Shape;194;p11"/>
          <p:cNvSpPr txBox="1"/>
          <p:nvPr/>
        </p:nvSpPr>
        <p:spPr>
          <a:xfrm>
            <a:off x="4120421" y="1839913"/>
            <a:ext cx="4809934" cy="4324220"/>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Cameroon, much of Equatorial Guinea and Gabon, western Congo, central and southern portions of DR Congo, much of Uganda, Rwanda and Burundi, northern Tanzania, much of Angola, northern and eastern portions of Namibia, southwestern Botswana, central and western parts of South Africa, and much of Lesotho. </a:t>
            </a:r>
            <a:r>
              <a:rPr lang="en-US" sz="1100" b="1" dirty="0">
                <a:solidFill>
                  <a:schemeClr val="lt1"/>
                </a:solidFill>
              </a:rPr>
              <a:t>In particular, there is above 80% chance for rainfall to be above-normal over northeastern DR Congo, western and central parts of Uganda, much of Rwanda and Burundi, northern and eastern portions of Namibia, southwestern Botswana, central and western parts of South Africa, and much of Lesotho</a:t>
            </a:r>
            <a:r>
              <a:rPr lang="en-US" sz="1100" b="1" dirty="0" smtClean="0">
                <a:solidFill>
                  <a:schemeClr val="lt1"/>
                </a:solidFill>
              </a:rPr>
              <a:t>.</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smtClean="0">
                <a:solidFill>
                  <a:schemeClr val="lt1"/>
                </a:solidFill>
              </a:rPr>
              <a:t>consolidated </a:t>
            </a:r>
            <a:r>
              <a:rPr lang="en-US" sz="1100" b="1" dirty="0">
                <a:solidFill>
                  <a:schemeClr val="lt1"/>
                </a:solidFill>
              </a:rPr>
              <a:t>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central and southern portions of Tanzania and Zambia, much of Malawi, northern and central parts of Zimbabwe and Mozambique, and northern portions of Madagascar. In particular, there is above 80% chance for rainfall to be below normal over southern Tanzania, northeastern and central parts of Mozambique, southern Zambia, northern and central parts of Zimbabwe, and northern Madagascar.</a:t>
            </a:r>
          </a:p>
          <a:p>
            <a:pPr marL="457200" indent="-298450" algn="just">
              <a:buClr>
                <a:schemeClr val="lt1"/>
              </a:buClr>
              <a:buSzPts val="1100"/>
              <a:buFont typeface="Arial"/>
              <a:buAutoNum type="arabicPeriod"/>
            </a:pPr>
            <a:endParaRPr lang="en-US" sz="1100" b="1" dirty="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37" y="1611066"/>
            <a:ext cx="3759837" cy="48656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20 </a:t>
            </a:r>
            <a:r>
              <a:rPr lang="en-US" sz="1600" b="1" dirty="0" smtClean="0">
                <a:solidFill>
                  <a:srgbClr val="FFFF00"/>
                </a:solidFill>
              </a:rPr>
              <a:t>– </a:t>
            </a:r>
            <a:r>
              <a:rPr lang="en-US" sz="1600" b="1" dirty="0" smtClean="0">
                <a:solidFill>
                  <a:srgbClr val="FFFF00"/>
                </a:solidFill>
              </a:rPr>
              <a:t>26 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9" name="Google Shape;194;p11"/>
          <p:cNvSpPr txBox="1"/>
          <p:nvPr/>
        </p:nvSpPr>
        <p:spPr>
          <a:xfrm>
            <a:off x="4136164" y="2082367"/>
            <a:ext cx="4777100" cy="2631449"/>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western parts of DR Congo and Angola. </a:t>
            </a:r>
            <a:endParaRPr lang="en-US" sz="1100" b="1" dirty="0" smtClean="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northern DR Congo, eastern parts of Angola, much of Zambia and Zimbabwe, southern Malawi, central and southern parts of Mozambique, northeastern Namibia, northern and central parts of Botswana, northern South Africa and southwestern part of Madagascar. In particular, there is above 80% chance for rainfall to be above-normal over northeastern DR Congo, central parts of Zambia, southeastern Angola, northeastern Namibia, and northern Botswana.</a:t>
            </a:r>
          </a:p>
          <a:p>
            <a:pPr marL="457200" indent="-298450" algn="just">
              <a:buClr>
                <a:schemeClr val="lt1"/>
              </a:buClr>
              <a:buSzPts val="1100"/>
              <a:buFont typeface="Arial"/>
              <a:buAutoNum type="arabicPeriod"/>
            </a:pPr>
            <a:endParaRPr lang="en-US" sz="1100" b="1" dirty="0" smtClean="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34" y="1687513"/>
            <a:ext cx="3653016" cy="47274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17033" cy="5455921"/>
          </a:xfrm>
          <a:prstGeom prst="rect">
            <a:avLst/>
          </a:prstGeom>
          <a:noFill/>
          <a:ln>
            <a:noFill/>
          </a:ln>
        </p:spPr>
        <p:txBody>
          <a:bodyPr spcFirstLastPara="1" wrap="square" lIns="91425" tIns="45700" rIns="91425" bIns="45700" anchor="t" anchorCtr="0">
            <a:noAutofit/>
          </a:bodyPr>
          <a:lstStyle/>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a:t>
            </a:r>
            <a:r>
              <a:rPr lang="en-US" sz="1050" b="1" dirty="0">
                <a:solidFill>
                  <a:schemeClr val="lt1"/>
                </a:solidFill>
                <a:latin typeface="Arial"/>
                <a:ea typeface="Arial"/>
                <a:cs typeface="Arial"/>
                <a:sym typeface="Arial"/>
              </a:rPr>
              <a:t>the past 30 days, in East Africa, above-average rainfall was observed over Uganda, pockets of southwest and central Kenya, central Somalia and southwest Ethiopia, western Tanzania, Rwanda, Burundi, and southeast South Sudan. Rainfall was below-average over </a:t>
            </a:r>
            <a:r>
              <a:rPr lang="en-US" sz="1050" b="1" dirty="0">
                <a:solidFill>
                  <a:schemeClr val="lt1"/>
                </a:solidFill>
                <a:latin typeface="Arial"/>
                <a:ea typeface="Arial"/>
                <a:cs typeface="Arial"/>
              </a:rPr>
              <a:t>southwest and southern South Sudan, central and southern Ethiopia, southern Somalia, northern and southeast Kenya, and parts of central and southeast Tanzania</a:t>
            </a:r>
            <a:r>
              <a:rPr lang="en-US" sz="1050" b="1" dirty="0">
                <a:solidFill>
                  <a:schemeClr val="lt1"/>
                </a:solidFill>
                <a:latin typeface="Arial"/>
                <a:ea typeface="Arial"/>
                <a:cs typeface="Arial"/>
                <a:sym typeface="Arial"/>
              </a:rPr>
              <a:t>. In Central Africa, rainfall was above-average over northeast Gabon, many parts of Congo, and parts of </a:t>
            </a:r>
            <a:r>
              <a:rPr lang="en-US" sz="1050" b="1" dirty="0">
                <a:solidFill>
                  <a:schemeClr val="lt1"/>
                </a:solidFill>
                <a:latin typeface="Arial"/>
                <a:ea typeface="Arial"/>
                <a:cs typeface="Arial"/>
              </a:rPr>
              <a:t>western</a:t>
            </a:r>
            <a:r>
              <a:rPr lang="en-US" sz="1050" b="1" dirty="0">
                <a:solidFill>
                  <a:schemeClr val="lt1"/>
                </a:solidFill>
                <a:latin typeface="Arial"/>
                <a:ea typeface="Arial"/>
                <a:cs typeface="Arial"/>
                <a:sym typeface="Arial"/>
              </a:rPr>
              <a:t> and eastern DRC. Rainfall was below-average over western, southern, and northwest Gabon, Equatorial Guinea, western and central</a:t>
            </a:r>
            <a:r>
              <a:rPr lang="en-US" sz="1050" b="1" dirty="0">
                <a:solidFill>
                  <a:schemeClr val="lt1"/>
                </a:solidFill>
                <a:latin typeface="Arial"/>
                <a:ea typeface="Arial"/>
                <a:cs typeface="Arial"/>
              </a:rPr>
              <a:t> </a:t>
            </a:r>
            <a:r>
              <a:rPr lang="en-US" sz="1050" b="1" dirty="0">
                <a:solidFill>
                  <a:schemeClr val="lt1"/>
                </a:solidFill>
                <a:latin typeface="Arial"/>
                <a:ea typeface="Arial"/>
                <a:cs typeface="Arial"/>
                <a:sym typeface="Arial"/>
              </a:rPr>
              <a:t>Cameroon, CAR, and parts of central and southwestern DRC. In West Africa, rainfall was above-average over central and </a:t>
            </a:r>
            <a:r>
              <a:rPr lang="en-US" sz="1050" b="1" dirty="0">
                <a:solidFill>
                  <a:schemeClr val="lt1"/>
                </a:solidFill>
                <a:latin typeface="Arial"/>
                <a:ea typeface="Arial"/>
                <a:cs typeface="Arial"/>
              </a:rPr>
              <a:t>eastern Senegal, Liberia, </a:t>
            </a:r>
            <a:r>
              <a:rPr lang="en-US" sz="1050" b="1" dirty="0">
                <a:solidFill>
                  <a:schemeClr val="lt1"/>
                </a:solidFill>
                <a:latin typeface="Arial"/>
                <a:ea typeface="Arial"/>
                <a:cs typeface="Arial"/>
                <a:sym typeface="Arial"/>
              </a:rPr>
              <a:t>Cote d’</a:t>
            </a:r>
            <a:r>
              <a:rPr lang="en-US" sz="1050" b="1" dirty="0">
                <a:solidFill>
                  <a:schemeClr val="lt1"/>
                </a:solidFill>
                <a:latin typeface="Arial"/>
                <a:ea typeface="Arial"/>
                <a:cs typeface="Arial"/>
              </a:rPr>
              <a:t>Ivoire, southern parts of Ghana, Togo and Benin, eastern Sierra Leone, and pockets of central Mali.</a:t>
            </a:r>
            <a:r>
              <a:rPr lang="en-US" sz="1050" b="1" dirty="0">
                <a:solidFill>
                  <a:schemeClr val="lt1"/>
                </a:solidFill>
                <a:latin typeface="Arial"/>
                <a:ea typeface="Arial"/>
                <a:cs typeface="Arial"/>
                <a:sym typeface="Arial"/>
              </a:rPr>
              <a:t> In contrast, below-average rainfall was observed over much </a:t>
            </a:r>
            <a:r>
              <a:rPr lang="en-US" sz="1050" b="1" dirty="0">
                <a:solidFill>
                  <a:schemeClr val="lt1"/>
                </a:solidFill>
                <a:latin typeface="Arial"/>
                <a:ea typeface="Arial"/>
                <a:cs typeface="Arial"/>
              </a:rPr>
              <a:t>southern Nigeria and central Ghana</a:t>
            </a:r>
            <a:r>
              <a:rPr lang="en-US" sz="1050" b="1" dirty="0">
                <a:solidFill>
                  <a:schemeClr val="lt1"/>
                </a:solidFill>
                <a:latin typeface="Arial"/>
                <a:ea typeface="Arial"/>
                <a:cs typeface="Arial"/>
                <a:sym typeface="Arial"/>
              </a:rPr>
              <a:t>. In southern Africa, above-average rainfall was observed over northwestern Angola, southeast Namibia, pockets of central and eastern Botswana, eastern Zimbabwe, western, central and eastern South Africa, Lesotho, southern Mozambique, and southwest Madagascar. Below normal precipitation was observed over many parts of</a:t>
            </a:r>
            <a:r>
              <a:rPr lang="en-US" sz="1050" b="1" dirty="0">
                <a:solidFill>
                  <a:schemeClr val="lt1"/>
                </a:solidFill>
                <a:latin typeface="Arial"/>
                <a:ea typeface="Arial"/>
                <a:cs typeface="Arial"/>
              </a:rPr>
              <a:t> Angola, northern Namibia, much of Zambia, Malawi, northern Mozambique and northern,  central and eastern Madagascar.</a:t>
            </a:r>
            <a:endParaRPr lang="en-US" sz="1050" b="1" dirty="0">
              <a:solidFill>
                <a:schemeClr val="lt1"/>
              </a:solidFill>
              <a:latin typeface="Arial"/>
              <a:ea typeface="Arial"/>
              <a:cs typeface="Arial"/>
              <a:sym typeface="Arial"/>
            </a:endParaRPr>
          </a:p>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During </a:t>
            </a:r>
            <a:r>
              <a:rPr lang="en-US" sz="1050" b="1" dirty="0">
                <a:solidFill>
                  <a:schemeClr val="lt1"/>
                </a:solidFill>
                <a:latin typeface="Arial"/>
                <a:ea typeface="Arial"/>
                <a:cs typeface="Arial"/>
              </a:rPr>
              <a:t>the past 7 days, in East Africa, rainfall was above-average over pockets of southwest, central and eastern Kenya, southwest Ethiopia, much of Uganda, and southeast South Sudan. Below-average rainfall was observed over pockets of central Ethiopia and southwest Somalia, and much of Tanzania. In Central Africa, rainfall was above-average over northern Congo, southeast Cameroon, and pockets of central, northeast and southeast DRC. Below-average rainfall was observed over Gabon, Equatorial Guinea, central Congo, and southwest and central DRC. In West Africa, above-average rainfall was observed over eastern parts of Sierra Leone and Guinea, and central Cote D’Ivoire. In southern Africa, rainfall was above-average over pockets of southeast Angola, western Zambia, northwest Botswana, pockets of central Mozambique, southern Malawi and western Madagascar, and western and eastern South Africa. In contrast, rainfall was below-average over western, southern, northern and northeast Angola, northern Namibia, southern and eastern Zambia, Zimbabwe, southern Mozambique, pockets of central South Africa, and northwest and southeast parts of Madagascar.</a:t>
            </a:r>
          </a:p>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700"/>
              </a:spcBef>
              <a:buClr>
                <a:schemeClr val="lt1"/>
              </a:buClr>
              <a:buSzPts val="1050"/>
              <a:buFont typeface="Arial"/>
              <a:buChar char="•"/>
            </a:pPr>
            <a:r>
              <a:rPr lang="en-US" sz="1050" b="1" dirty="0">
                <a:solidFill>
                  <a:schemeClr val="lt1"/>
                </a:solidFill>
                <a:latin typeface="Arial"/>
                <a:ea typeface="Arial"/>
                <a:cs typeface="Arial"/>
              </a:rPr>
              <a:t>Week-1 </a:t>
            </a:r>
            <a:r>
              <a:rPr lang="en-US" sz="1050" b="1" dirty="0">
                <a:solidFill>
                  <a:schemeClr val="lt1"/>
                </a:solidFill>
                <a:latin typeface="Arial"/>
                <a:ea typeface="Arial"/>
                <a:cs typeface="Arial"/>
              </a:rPr>
              <a:t>outlook calls for an increased chance for above-average rainfall over Equatorial Guinea, Gabon, Congo, much of DRC, southern Cameroon, central and southern Uganda, Rwanda, Burundi, western Tanzania, northern, eastern and southern Angola, northeast Namibia, western and southern Botswana, western, northern, central, and eastern South Africa, Lesotho, and pockets of central and southeast Madagascar. In contrast, there is an increased chance for below-average rainfall over Zambia, western and southern Zimbabwe, northeast Botswana, Malawi, western Angola, Kenya, southern, central, eastern and northern parts of Tanzania, Mozambique, southern Somalia, northern Madagascar, and Gulf of Guinea coast. Week-2 outlook suggests an increased chance for above-average rainfall over Tanzania, Rwanda, Burundi, southern Kenya, many parts of DRC, Zambia, Malawi, northern Mozambique, southeast Angola, and western and southern Madagascar, while below-average rainfall is likely over the western, northern and southwest Angola, northern Namibia, much of Botswana and Zimbabwe, central and northern South Africa, Lesotho, Eswatini, southern Mozambique, southern Gabon and Congo. </a:t>
            </a:r>
          </a:p>
          <a:p>
            <a:pPr marL="161925" indent="0" algn="just">
              <a:lnSpc>
                <a:spcPct val="90000"/>
              </a:lnSpc>
              <a:spcBef>
                <a:spcPts val="700"/>
              </a:spcBef>
              <a:buClr>
                <a:schemeClr val="lt1"/>
              </a:buClr>
              <a:buSzPts val="1050"/>
              <a:buNone/>
            </a:pPr>
            <a:endParaRPr lang="en-US" sz="1050" b="1" dirty="0" smtClean="0">
              <a:solidFill>
                <a:schemeClr val="lt1"/>
              </a:solidFill>
              <a:latin typeface="Arial"/>
              <a:ea typeface="Arial"/>
              <a:cs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72230" y="1685795"/>
            <a:ext cx="8896200" cy="4605277"/>
          </a:xfrm>
          <a:prstGeom prst="rect">
            <a:avLst/>
          </a:prstGeom>
          <a:noFill/>
          <a:ln>
            <a:noFill/>
          </a:ln>
        </p:spPr>
        <p:txBody>
          <a:bodyPr spcFirstLastPara="1" wrap="square" lIns="91425" tIns="45700" rIns="91425" bIns="45700" anchor="t" anchorCtr="0">
            <a:noAutofit/>
          </a:bodyPr>
          <a:lstStyle/>
          <a:p>
            <a:pPr marL="12700" lvl="0" algn="just">
              <a:lnSpc>
                <a:spcPct val="90000"/>
              </a:lnSpc>
              <a:buClr>
                <a:schemeClr val="lt1"/>
              </a:buClr>
              <a:buSzPts val="1200"/>
            </a:pPr>
            <a:endParaRPr lang="en-US" sz="1200" b="1" dirty="0">
              <a:solidFill>
                <a:schemeClr val="lt1"/>
              </a:solidFill>
            </a:endParaRPr>
          </a:p>
          <a:p>
            <a:pPr marL="285750" indent="-273050" algn="just">
              <a:buClr>
                <a:schemeClr val="lt1"/>
              </a:buClr>
              <a:buSzPts val="1200"/>
              <a:buFont typeface="Arial"/>
              <a:buChar char="•"/>
            </a:pPr>
            <a:r>
              <a:rPr lang="en-US" sz="1200" b="1" dirty="0" smtClean="0">
                <a:solidFill>
                  <a:schemeClr val="bg1"/>
                </a:solidFill>
              </a:rPr>
              <a:t>During </a:t>
            </a:r>
            <a:r>
              <a:rPr lang="en-US" sz="1200" b="1" dirty="0">
                <a:solidFill>
                  <a:schemeClr val="bg1"/>
                </a:solidFill>
              </a:rPr>
              <a:t>the past 7 days, in East Africa, rainfall was above-average over pockets of southwest, central and eastern Kenya, southwest Ethiopia, much of Uganda, and southeast South Sudan. Below-average rainfall was observed over pockets of central Ethiopia and southwest Somalia, and much of Tanzania. In Central Africa, rainfall was above-average over northern Congo, southeast Cameroon, and pockets of central, northeast and southeast DRC. Below-average rainfall was observed over Gabon, Equatorial Guinea, central Congo, and southwest and central DRC. In West Africa, above-average rainfall was observed over eastern parts of Sierra Leone and Guinea, and central Cote D’Ivoire. In southern Africa, rainfall was above-average over pockets of southeast Angola, western Zambia, northwest Botswana, pockets of central Mozambique, southern Malawi and western Madagascar, and western and eastern South Africa. In contrast, rainfall was below-average over western, southern, northern and northeast Angola, northern Namibia, southern and eastern Zambia, Zimbabwe, southern Mozambique, pockets of central South Africa, and northwest and southeast parts of Madagascar.</a:t>
            </a:r>
            <a:endParaRPr lang="en-US" sz="1200" dirty="0">
              <a:solidFill>
                <a:schemeClr val="bg1"/>
              </a:solidFill>
            </a:endParaRPr>
          </a:p>
          <a:p>
            <a:pPr marL="12700" lvl="0" algn="just">
              <a:buClr>
                <a:schemeClr val="lt1"/>
              </a:buClr>
              <a:buSzPts val="1200"/>
            </a:pPr>
            <a:endParaRPr lang="en-US" sz="1200" b="1" dirty="0" smtClean="0">
              <a:solidFill>
                <a:schemeClr val="bg1"/>
              </a:solidFill>
            </a:endParaRPr>
          </a:p>
          <a:p>
            <a:pPr marL="285750" indent="-273050" algn="just">
              <a:buClr>
                <a:schemeClr val="lt1"/>
              </a:buClr>
              <a:buSzPts val="1200"/>
              <a:buFont typeface="Arial"/>
              <a:buChar char="•"/>
            </a:pPr>
            <a:r>
              <a:rPr lang="en-US" sz="1200" b="1" dirty="0">
                <a:solidFill>
                  <a:schemeClr val="bg1"/>
                </a:solidFill>
              </a:rPr>
              <a:t>Week-1 outlook calls for an increased chance for above-average rainfall over Equatorial Guinea, Gabon, Congo, much of DRC, southern Cameroon, central and southern Uganda, Rwanda, Burundi, western Tanzania, northern, eastern and southern Angola, northeast Namibia, western and southern Botswana, western, northern, central, and eastern South Africa, Lesotho, and pockets of central and southeast Madagascar. In contrast, there is an increased chance for below-average rainfall over Zambia, western and southern Zimbabwe, northeast Botswana, Malawi, western Angola, Kenya, southern, central, eastern and northern parts of Tanzania, Mozambique, southern Somalia, northern Madagascar, and Gulf of Guinea coast. Week-2 outlook suggests an increased chance for above-average rainfall over Tanzania, Rwanda, Burundi, southern Kenya, many parts of DRC, Zambia, Malawi, northern Mozambique, southeast Angola, and western and southern Madagascar, while below-average rainfall is likely over the western, northern and southwest Angola, northern Namibia, much of Botswana and Zimbabwe, central and northern South Africa, Lesotho, Eswatini, southern Mozambique, southern Gabon and Congo. </a:t>
            </a:r>
          </a:p>
          <a:p>
            <a:pPr marL="285750" indent="-273050" algn="just">
              <a:buClr>
                <a:schemeClr val="lt1"/>
              </a:buClr>
              <a:buSzPts val="1200"/>
              <a:buFont typeface="Arial"/>
              <a:buChar char="•"/>
            </a:pPr>
            <a:endParaRPr lang="en-US" sz="1200" b="1" dirty="0" smtClean="0">
              <a:solidFill>
                <a:schemeClr val="bg1"/>
              </a:solidFill>
            </a:endParaRPr>
          </a:p>
          <a:p>
            <a:pPr marL="12700" algn="just">
              <a:buClr>
                <a:schemeClr val="lt1"/>
              </a:buClr>
              <a:buSzPts val="1200"/>
            </a:pPr>
            <a:endParaRPr lang="en-US" sz="1200" b="1" dirty="0" smtClean="0">
              <a:solidFill>
                <a:schemeClr val="bg1"/>
              </a:solidFill>
            </a:endParaRPr>
          </a:p>
          <a:p>
            <a:pPr marL="285750" indent="-273050" algn="just">
              <a:buClr>
                <a:schemeClr val="lt1"/>
              </a:buClr>
              <a:buSzPts val="1200"/>
              <a:buFont typeface="Arial"/>
              <a:buChar char="•"/>
            </a:pPr>
            <a:endParaRPr lang="en-US" sz="1200" b="1" dirty="0">
              <a:solidFill>
                <a:schemeClr val="bg1"/>
              </a:solidFill>
            </a:endParaRPr>
          </a:p>
          <a:p>
            <a:pPr marL="285750" indent="-273050" algn="just">
              <a:buClr>
                <a:schemeClr val="lt1"/>
              </a:buClr>
              <a:buSzPts val="1200"/>
              <a:buFont typeface="Arial"/>
              <a:buChar char="•"/>
            </a:pPr>
            <a:endParaRPr lang="en-US" sz="1200" b="1" dirty="0" smtClean="0">
              <a:solidFill>
                <a:schemeClr val="bg1"/>
              </a:solidFill>
            </a:endParaRPr>
          </a:p>
          <a:p>
            <a:pPr marL="12700" lvl="0" algn="just">
              <a:lnSpc>
                <a:spcPct val="90000"/>
              </a:lnSpc>
              <a:buClr>
                <a:schemeClr val="lt1"/>
              </a:buClr>
              <a:buSzPts val="1200"/>
            </a:pPr>
            <a:endParaRPr lang="en-US" sz="1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83008" y="119629"/>
            <a:ext cx="7696200" cy="7216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90 Days</a:t>
            </a:r>
            <a:endParaRPr dirty="0"/>
          </a:p>
        </p:txBody>
      </p:sp>
      <p:sp>
        <p:nvSpPr>
          <p:cNvPr id="112" name="Google Shape;112;p4"/>
          <p:cNvSpPr txBox="1"/>
          <p:nvPr/>
        </p:nvSpPr>
        <p:spPr>
          <a:xfrm>
            <a:off x="53596" y="4800767"/>
            <a:ext cx="8991600" cy="1938952"/>
          </a:xfrm>
          <a:prstGeom prst="rect">
            <a:avLst/>
          </a:prstGeom>
          <a:noFill/>
          <a:ln>
            <a:noFill/>
          </a:ln>
        </p:spPr>
        <p:txBody>
          <a:bodyPr spcFirstLastPara="1" wrap="square" lIns="91425" tIns="45700" rIns="91425" bIns="45700" anchor="t" anchorCtr="0">
            <a:spAutoFit/>
          </a:bodyPr>
          <a:lstStyle/>
          <a:p>
            <a:pPr lvl="0" algn="just">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a:t>
            </a:r>
            <a:r>
              <a:rPr lang="en-US" sz="1000" b="1" i="0" u="none" strike="noStrike" cap="none" dirty="0" smtClean="0">
                <a:solidFill>
                  <a:schemeClr val="lt1"/>
                </a:solidFill>
                <a:latin typeface="Arial"/>
                <a:ea typeface="Arial"/>
                <a:cs typeface="Arial"/>
                <a:sym typeface="Arial"/>
              </a:rPr>
              <a:t>pockets of </a:t>
            </a:r>
            <a:r>
              <a:rPr lang="en-US" sz="1000" b="1" dirty="0" smtClean="0">
                <a:solidFill>
                  <a:schemeClr val="lt1"/>
                </a:solidFill>
              </a:rPr>
              <a:t>central, northeast and southeast </a:t>
            </a:r>
            <a:r>
              <a:rPr lang="en-US" sz="1000" b="1" i="0" u="none" strike="noStrike" cap="none" dirty="0" smtClean="0">
                <a:solidFill>
                  <a:schemeClr val="lt1"/>
                </a:solidFill>
                <a:latin typeface="Arial"/>
                <a:ea typeface="Arial"/>
                <a:cs typeface="Arial"/>
                <a:sym typeface="Arial"/>
              </a:rPr>
              <a:t>South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western and northern </a:t>
            </a:r>
            <a:r>
              <a:rPr lang="en-US" sz="1000" b="1" i="0" u="none" strike="noStrike" cap="none" dirty="0">
                <a:solidFill>
                  <a:schemeClr val="lt1"/>
                </a:solidFill>
                <a:latin typeface="Arial"/>
                <a:ea typeface="Arial"/>
                <a:cs typeface="Arial"/>
                <a:sym typeface="Arial"/>
              </a:rPr>
              <a:t>Ethiopia, Eritrea, Djibouti, </a:t>
            </a:r>
            <a:r>
              <a:rPr lang="en-US" sz="1000" b="1" i="0" u="none" strike="noStrike" cap="none" dirty="0" smtClean="0">
                <a:solidFill>
                  <a:schemeClr val="lt1"/>
                </a:solidFill>
                <a:latin typeface="Arial"/>
                <a:ea typeface="Arial"/>
                <a:cs typeface="Arial"/>
                <a:sym typeface="Arial"/>
              </a:rPr>
              <a:t>much of Uganda</a:t>
            </a:r>
            <a:r>
              <a:rPr lang="en-US" sz="1000" b="1" i="0" u="none" strike="noStrike" cap="none" dirty="0">
                <a:solidFill>
                  <a:schemeClr val="lt1"/>
                </a:solidFill>
                <a:latin typeface="Arial"/>
                <a:ea typeface="Arial"/>
                <a:cs typeface="Arial"/>
                <a:sym typeface="Arial"/>
              </a:rPr>
              <a:t>, Rwanda, </a:t>
            </a:r>
            <a:r>
              <a:rPr lang="en-US" sz="1000" b="1" i="0" u="none" strike="noStrike" cap="none" dirty="0" smtClean="0">
                <a:solidFill>
                  <a:schemeClr val="lt1"/>
                </a:solidFill>
                <a:latin typeface="Arial"/>
                <a:ea typeface="Arial"/>
                <a:cs typeface="Arial"/>
                <a:sym typeface="Arial"/>
              </a:rPr>
              <a:t>and southwest Tanzania. </a:t>
            </a:r>
            <a:r>
              <a:rPr lang="en-US" sz="1000" b="1" i="0" u="none" strike="noStrike" cap="none" dirty="0">
                <a:solidFill>
                  <a:schemeClr val="lt1"/>
                </a:solidFill>
                <a:latin typeface="Arial"/>
                <a:ea typeface="Arial"/>
                <a:cs typeface="Arial"/>
                <a:sym typeface="Arial"/>
              </a:rPr>
              <a:t>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much of Kenya</a:t>
            </a:r>
            <a:r>
              <a:rPr lang="en-US" sz="1000" b="1" i="0" u="none" strike="noStrike" cap="none" dirty="0">
                <a:solidFill>
                  <a:schemeClr val="lt1"/>
                </a:solidFill>
                <a:latin typeface="Arial"/>
                <a:ea typeface="Arial"/>
                <a:cs typeface="Arial"/>
                <a:sym typeface="Arial"/>
              </a:rPr>
              <a:t>, and </a:t>
            </a:r>
            <a:r>
              <a:rPr lang="en-US" sz="1000" b="1" i="0" u="none" strike="noStrike" cap="none" dirty="0" smtClean="0">
                <a:solidFill>
                  <a:schemeClr val="lt1"/>
                </a:solidFill>
                <a:latin typeface="Arial"/>
                <a:ea typeface="Arial"/>
                <a:cs typeface="Arial"/>
                <a:sym typeface="Arial"/>
              </a:rPr>
              <a:t>central, </a:t>
            </a:r>
            <a:r>
              <a:rPr lang="en-US" sz="1000" b="1" i="0" u="none" strike="noStrike" cap="none" dirty="0" smtClean="0">
                <a:solidFill>
                  <a:schemeClr val="lt1"/>
                </a:solidFill>
                <a:latin typeface="Arial"/>
                <a:ea typeface="Arial"/>
                <a:cs typeface="Arial"/>
                <a:sym typeface="Arial"/>
              </a:rPr>
              <a:t>southern, northeast </a:t>
            </a:r>
            <a:r>
              <a:rPr lang="en-US" sz="1000" b="1" i="0" u="none" strike="noStrike" cap="none" dirty="0" smtClean="0">
                <a:solidFill>
                  <a:schemeClr val="lt1"/>
                </a:solidFill>
                <a:latin typeface="Arial"/>
                <a:ea typeface="Arial"/>
                <a:cs typeface="Arial"/>
                <a:sym typeface="Arial"/>
              </a:rPr>
              <a:t>and eastern Tanzania</a:t>
            </a:r>
            <a:r>
              <a:rPr lang="en-US" sz="1000" b="1" i="0" u="none" strike="noStrike" cap="none" dirty="0">
                <a:solidFill>
                  <a:schemeClr val="lt1"/>
                </a:solidFill>
                <a:latin typeface="Arial"/>
                <a:ea typeface="Arial"/>
                <a:cs typeface="Arial"/>
                <a:sym typeface="Arial"/>
              </a:rPr>
              <a:t>. In southern Africa, above-average rainfall was observed over </a:t>
            </a:r>
            <a:r>
              <a:rPr lang="en-US" sz="1000" b="1" i="0" u="none" strike="noStrike" cap="none" dirty="0" smtClean="0">
                <a:solidFill>
                  <a:schemeClr val="lt1"/>
                </a:solidFill>
                <a:latin typeface="Arial"/>
                <a:ea typeface="Arial"/>
                <a:cs typeface="Arial"/>
                <a:sym typeface="Arial"/>
              </a:rPr>
              <a:t>Zimbabwe, Botswana, eastern Namibia, </a:t>
            </a:r>
            <a:r>
              <a:rPr lang="en-US" sz="1000" b="1" dirty="0">
                <a:solidFill>
                  <a:schemeClr val="lt1"/>
                </a:solidFill>
              </a:rPr>
              <a:t>northwest Angola, </a:t>
            </a:r>
            <a:r>
              <a:rPr lang="en-US" sz="1000" b="1" i="0" u="none" strike="noStrike" cap="none" dirty="0" smtClean="0">
                <a:solidFill>
                  <a:schemeClr val="lt1"/>
                </a:solidFill>
                <a:latin typeface="Arial"/>
                <a:ea typeface="Arial"/>
                <a:cs typeface="Arial"/>
                <a:sym typeface="Arial"/>
              </a:rPr>
              <a:t>western, central and eastern South Africa, Lesotho, southern Mozambique, and central and </a:t>
            </a:r>
            <a:r>
              <a:rPr lang="en-US" sz="1000" b="1" dirty="0" smtClean="0">
                <a:solidFill>
                  <a:schemeClr val="lt1"/>
                </a:solidFill>
              </a:rPr>
              <a:t>southwest</a:t>
            </a:r>
            <a:r>
              <a:rPr lang="en-US" sz="1000" b="1" i="0" u="none" strike="noStrike" cap="none" dirty="0" smtClean="0">
                <a:solidFill>
                  <a:schemeClr val="lt1"/>
                </a:solidFill>
                <a:latin typeface="Arial"/>
                <a:ea typeface="Arial"/>
                <a:cs typeface="Arial"/>
                <a:sym typeface="Arial"/>
              </a:rPr>
              <a:t> Madagascar. Below-average rainfall was observed over many parts of </a:t>
            </a:r>
            <a:r>
              <a:rPr lang="en-US" sz="1000" b="1" dirty="0" smtClean="0">
                <a:solidFill>
                  <a:schemeClr val="lt1"/>
                </a:solidFill>
              </a:rPr>
              <a:t>Angola, northern Namibia, western, central and northern Zambia, southeast South Africa, northern Mozambique, Malawi, and northern and the far eastern Madagascar</a:t>
            </a:r>
            <a:r>
              <a:rPr lang="en-US" sz="1000" b="1" i="0" u="none" strike="noStrike" cap="none" dirty="0" smtClean="0">
                <a:solidFill>
                  <a:schemeClr val="lt1"/>
                </a:solidFill>
                <a:latin typeface="Arial"/>
                <a:ea typeface="Arial"/>
                <a:cs typeface="Arial"/>
                <a:sym typeface="Arial"/>
              </a:rPr>
              <a:t>. In Central Africa, rainfall was above-average over southeast and northeast Cameroon</a:t>
            </a:r>
            <a:r>
              <a:rPr lang="en-US" sz="1000" b="1" i="0" u="none" strike="noStrike" cap="none" dirty="0">
                <a:solidFill>
                  <a:schemeClr val="lt1"/>
                </a:solidFill>
                <a:latin typeface="Arial"/>
                <a:ea typeface="Arial"/>
                <a:cs typeface="Arial"/>
                <a:sym typeface="Arial"/>
              </a:rPr>
              <a:t>, southern and </a:t>
            </a:r>
            <a:r>
              <a:rPr lang="en-US" sz="1000" b="1" i="0" u="none" strike="noStrike" cap="none" dirty="0" smtClean="0">
                <a:solidFill>
                  <a:schemeClr val="lt1"/>
                </a:solidFill>
                <a:latin typeface="Arial"/>
                <a:ea typeface="Arial"/>
                <a:cs typeface="Arial"/>
                <a:sym typeface="Arial"/>
              </a:rPr>
              <a:t>central </a:t>
            </a:r>
            <a:r>
              <a:rPr lang="en-US" sz="1000" b="1" i="0" u="none" strike="noStrike" cap="none" dirty="0">
                <a:solidFill>
                  <a:schemeClr val="lt1"/>
                </a:solidFill>
                <a:latin typeface="Arial"/>
                <a:ea typeface="Arial"/>
                <a:cs typeface="Arial"/>
                <a:sym typeface="Arial"/>
              </a:rPr>
              <a:t>Chad, </a:t>
            </a:r>
            <a:r>
              <a:rPr lang="en-US" sz="1000" b="1" i="0" u="none" strike="noStrike" cap="none" dirty="0" smtClean="0">
                <a:solidFill>
                  <a:schemeClr val="lt1"/>
                </a:solidFill>
                <a:latin typeface="Arial"/>
                <a:ea typeface="Arial"/>
                <a:cs typeface="Arial"/>
                <a:sym typeface="Arial"/>
              </a:rPr>
              <a:t>western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parts of western and eastern DRC</a:t>
            </a:r>
            <a:r>
              <a:rPr lang="en-US" sz="1000" b="1" i="0" u="none" strike="noStrike" cap="none" dirty="0">
                <a:solidFill>
                  <a:schemeClr val="lt1"/>
                </a:solidFill>
                <a:latin typeface="Arial"/>
                <a:ea typeface="Arial"/>
                <a:cs typeface="Arial"/>
                <a:sym typeface="Arial"/>
              </a:rPr>
              <a:t>.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eastern CAR, and portions of northern, central and southern DRC. </a:t>
            </a:r>
            <a:r>
              <a:rPr lang="en-US" sz="1000" b="1" i="0" u="none" strike="noStrike" cap="none" dirty="0">
                <a:solidFill>
                  <a:schemeClr val="lt1"/>
                </a:solidFill>
                <a:latin typeface="Arial"/>
                <a:ea typeface="Arial"/>
                <a:cs typeface="Arial"/>
                <a:sym typeface="Arial"/>
              </a:rPr>
              <a:t>In West Africa, rainfall was above-average over southern </a:t>
            </a:r>
            <a:r>
              <a:rPr lang="en-US" sz="1000" b="1" i="0" u="none" strike="noStrike" cap="none" dirty="0" smtClean="0">
                <a:solidFill>
                  <a:schemeClr val="lt1"/>
                </a:solidFill>
                <a:latin typeface="Arial"/>
                <a:ea typeface="Arial"/>
                <a:cs typeface="Arial"/>
                <a:sym typeface="Arial"/>
              </a:rPr>
              <a:t>Mauritania, Senegal</a:t>
            </a:r>
            <a:r>
              <a:rPr lang="en-US" sz="1000" b="1" i="0" u="none" strike="noStrike" cap="none" dirty="0">
                <a:solidFill>
                  <a:schemeClr val="lt1"/>
                </a:solidFill>
                <a:latin typeface="Arial"/>
                <a:ea typeface="Arial"/>
                <a:cs typeface="Arial"/>
                <a:sym typeface="Arial"/>
              </a:rPr>
              <a:t>, Gambia, Guinea-Bissau, Guinea,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portions 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Leone, central Ghana, 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 </a:t>
            </a:r>
            <a:endParaRPr sz="1000" b="1"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 y="1043173"/>
            <a:ext cx="3703320" cy="3703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680" y="1043173"/>
            <a:ext cx="3703320" cy="37033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536448" y="109728"/>
            <a:ext cx="7696200" cy="7223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1" name="Google Shape;121;p5"/>
          <p:cNvSpPr txBox="1"/>
          <p:nvPr/>
        </p:nvSpPr>
        <p:spPr>
          <a:xfrm>
            <a:off x="113287" y="4974773"/>
            <a:ext cx="8909331" cy="1785064"/>
          </a:xfrm>
          <a:prstGeom prst="rect">
            <a:avLst/>
          </a:prstGeom>
          <a:noFill/>
          <a:ln>
            <a:noFill/>
          </a:ln>
        </p:spPr>
        <p:txBody>
          <a:bodyPr spcFirstLastPara="1" wrap="square" lIns="91425" tIns="45700" rIns="91425" bIns="45700" anchor="t" anchorCtr="0">
            <a:spAutoFit/>
          </a:bodyPr>
          <a:lstStyle/>
          <a:p>
            <a:pPr lvl="0" algn="just">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Uganda, pockets of southwest and central Kenya, central Somalia and southwest Ethiopia, western Tanzania, </a:t>
            </a:r>
            <a:r>
              <a:rPr lang="en-US" sz="1000" b="1" i="0" u="none" strike="noStrike" cap="none" dirty="0" smtClean="0">
                <a:solidFill>
                  <a:schemeClr val="lt1"/>
                </a:solidFill>
                <a:latin typeface="Arial"/>
                <a:ea typeface="Arial"/>
                <a:cs typeface="Arial"/>
                <a:sym typeface="Arial"/>
              </a:rPr>
              <a:t>Rwanda, Burundi, and southeast South Sudan.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southwest and southern South </a:t>
            </a:r>
            <a:r>
              <a:rPr lang="en-US" sz="1000" b="1" dirty="0" smtClean="0">
                <a:solidFill>
                  <a:schemeClr val="lt1"/>
                </a:solidFill>
              </a:rPr>
              <a:t>Sudan, central and southern Ethiopia, </a:t>
            </a:r>
            <a:r>
              <a:rPr lang="en-US" sz="1000" b="1" dirty="0" smtClean="0">
                <a:solidFill>
                  <a:schemeClr val="lt1"/>
                </a:solidFill>
              </a:rPr>
              <a:t>southern Somalia</a:t>
            </a:r>
            <a:r>
              <a:rPr lang="en-US" sz="1000" b="1" dirty="0" smtClean="0">
                <a:solidFill>
                  <a:schemeClr val="lt1"/>
                </a:solidFill>
              </a:rPr>
              <a:t>, </a:t>
            </a:r>
            <a:r>
              <a:rPr lang="en-US" sz="1000" b="1" dirty="0" smtClean="0">
                <a:solidFill>
                  <a:schemeClr val="lt1"/>
                </a:solidFill>
              </a:rPr>
              <a:t>northern and southeast Kenya</a:t>
            </a:r>
            <a:r>
              <a:rPr lang="en-US" sz="1000" b="1" dirty="0" smtClean="0">
                <a:solidFill>
                  <a:schemeClr val="lt1"/>
                </a:solidFill>
              </a:rPr>
              <a:t>, and parts of </a:t>
            </a:r>
            <a:r>
              <a:rPr lang="en-US" sz="1000" b="1" dirty="0" smtClean="0">
                <a:solidFill>
                  <a:schemeClr val="lt1"/>
                </a:solidFill>
              </a:rPr>
              <a:t>central and southeast </a:t>
            </a:r>
            <a:r>
              <a:rPr lang="en-US" sz="1000" b="1" dirty="0" smtClean="0">
                <a:solidFill>
                  <a:schemeClr val="lt1"/>
                </a:solidFill>
              </a:rPr>
              <a:t>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a:t>
            </a:r>
            <a:r>
              <a:rPr lang="en-US" sz="1000" b="1" i="0" u="none" strike="noStrike" cap="none" dirty="0" smtClean="0">
                <a:solidFill>
                  <a:schemeClr val="lt1"/>
                </a:solidFill>
                <a:latin typeface="Arial"/>
                <a:ea typeface="Arial"/>
                <a:cs typeface="Arial"/>
                <a:sym typeface="Arial"/>
              </a:rPr>
              <a:t>over northeast Gabon, </a:t>
            </a:r>
            <a:r>
              <a:rPr lang="en-US" sz="1000" b="1" i="0" u="none" strike="noStrike" cap="none" dirty="0" smtClean="0">
                <a:solidFill>
                  <a:schemeClr val="lt1"/>
                </a:solidFill>
                <a:latin typeface="Arial"/>
                <a:ea typeface="Arial"/>
                <a:cs typeface="Arial"/>
                <a:sym typeface="Arial"/>
              </a:rPr>
              <a:t>many parts of Congo</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and eastern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western, southern, </a:t>
            </a:r>
            <a:r>
              <a:rPr lang="en-US" sz="1000" b="1" i="0" u="none" strike="noStrike" cap="none" dirty="0" smtClean="0">
                <a:solidFill>
                  <a:schemeClr val="lt1"/>
                </a:solidFill>
                <a:latin typeface="Arial"/>
                <a:ea typeface="Arial"/>
                <a:cs typeface="Arial"/>
                <a:sym typeface="Arial"/>
              </a:rPr>
              <a:t>and northwest Gabon, </a:t>
            </a:r>
            <a:r>
              <a:rPr lang="en-US" sz="1000" b="1" i="0" u="none" strike="noStrike" cap="none" dirty="0" smtClean="0">
                <a:solidFill>
                  <a:schemeClr val="lt1"/>
                </a:solidFill>
                <a:latin typeface="Arial"/>
                <a:ea typeface="Arial"/>
                <a:cs typeface="Arial"/>
                <a:sym typeface="Arial"/>
              </a:rPr>
              <a:t>Equatorial </a:t>
            </a:r>
            <a:r>
              <a:rPr lang="en-US" sz="1000" b="1" i="0" u="none" strike="noStrike" cap="none" dirty="0" smtClean="0">
                <a:solidFill>
                  <a:schemeClr val="lt1"/>
                </a:solidFill>
                <a:latin typeface="Arial"/>
                <a:ea typeface="Arial"/>
                <a:cs typeface="Arial"/>
                <a:sym typeface="Arial"/>
              </a:rPr>
              <a:t>Guinea, western and central</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CAR, and parts of </a:t>
            </a:r>
            <a:r>
              <a:rPr lang="en-US" sz="1000" b="1" i="0" u="none" strike="noStrike" cap="none" dirty="0" smtClean="0">
                <a:solidFill>
                  <a:schemeClr val="lt1"/>
                </a:solidFill>
                <a:latin typeface="Arial"/>
                <a:ea typeface="Arial"/>
                <a:cs typeface="Arial"/>
                <a:sym typeface="Arial"/>
              </a:rPr>
              <a:t>central and </a:t>
            </a:r>
            <a:r>
              <a:rPr lang="en-US" sz="1000" b="1" i="0" u="none" strike="noStrike" cap="none" dirty="0" smtClean="0">
                <a:solidFill>
                  <a:schemeClr val="lt1"/>
                </a:solidFill>
                <a:latin typeface="Arial"/>
                <a:ea typeface="Arial"/>
                <a:cs typeface="Arial"/>
                <a:sym typeface="Arial"/>
              </a:rPr>
              <a:t>southwestern </a:t>
            </a:r>
            <a:r>
              <a:rPr lang="en-US" sz="1000" b="1" i="0" u="none" strike="noStrike" cap="none" dirty="0">
                <a:solidFill>
                  <a:schemeClr val="lt1"/>
                </a:solidFill>
                <a:latin typeface="Arial"/>
                <a:ea typeface="Arial"/>
                <a:cs typeface="Arial"/>
                <a:sym typeface="Arial"/>
              </a:rPr>
              <a:t>DRC. In West Africa, rainfall was above-average </a:t>
            </a:r>
            <a:r>
              <a:rPr lang="en-US" sz="1000" b="1" i="0" u="none" strike="noStrike" cap="none" dirty="0" smtClean="0">
                <a:solidFill>
                  <a:schemeClr val="lt1"/>
                </a:solidFill>
                <a:latin typeface="Arial"/>
                <a:ea typeface="Arial"/>
                <a:cs typeface="Arial"/>
                <a:sym typeface="Arial"/>
              </a:rPr>
              <a:t>over central and </a:t>
            </a:r>
            <a:r>
              <a:rPr lang="en-US" sz="1000" b="1" dirty="0" smtClean="0">
                <a:solidFill>
                  <a:schemeClr val="lt1"/>
                </a:solidFill>
              </a:rPr>
              <a:t>eastern Senegal, Liberia,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smtClean="0">
                <a:solidFill>
                  <a:schemeClr val="lt1"/>
                </a:solidFill>
                <a:latin typeface="Arial"/>
                <a:ea typeface="Arial"/>
                <a:cs typeface="Arial"/>
                <a:sym typeface="Arial"/>
              </a:rPr>
              <a:t>d’</a:t>
            </a:r>
            <a:r>
              <a:rPr lang="en-US" sz="1000" b="1" dirty="0" smtClean="0">
                <a:solidFill>
                  <a:schemeClr val="lt1"/>
                </a:solidFill>
              </a:rPr>
              <a:t>Ivoire</a:t>
            </a:r>
            <a:r>
              <a:rPr lang="en-US" sz="1000" b="1" dirty="0" smtClean="0">
                <a:solidFill>
                  <a:schemeClr val="lt1"/>
                </a:solidFill>
              </a:rPr>
              <a:t>, southern parts of </a:t>
            </a:r>
            <a:r>
              <a:rPr lang="en-US" sz="1000" b="1" dirty="0" smtClean="0">
                <a:solidFill>
                  <a:schemeClr val="lt1"/>
                </a:solidFill>
              </a:rPr>
              <a:t>Ghana, Togo and Benin, </a:t>
            </a:r>
            <a:r>
              <a:rPr lang="en-US" sz="1000" b="1" dirty="0">
                <a:solidFill>
                  <a:schemeClr val="lt1"/>
                </a:solidFill>
              </a:rPr>
              <a:t>eastern Sierra </a:t>
            </a:r>
            <a:r>
              <a:rPr lang="en-US" sz="1000" b="1" dirty="0" smtClean="0">
                <a:solidFill>
                  <a:schemeClr val="lt1"/>
                </a:solidFill>
              </a:rPr>
              <a:t>Leone, and </a:t>
            </a:r>
            <a:r>
              <a:rPr lang="en-US" sz="1000" b="1" dirty="0" smtClean="0">
                <a:solidFill>
                  <a:schemeClr val="lt1"/>
                </a:solidFill>
              </a:rPr>
              <a:t>pockets of central Mali.</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below-average rainfall was observed over much </a:t>
            </a:r>
            <a:r>
              <a:rPr lang="en-US" sz="1000" b="1" dirty="0" smtClean="0">
                <a:solidFill>
                  <a:schemeClr val="lt1"/>
                </a:solidFill>
              </a:rPr>
              <a:t>southern Nigeria and </a:t>
            </a:r>
            <a:r>
              <a:rPr lang="en-US" sz="1000" b="1" dirty="0" smtClean="0">
                <a:solidFill>
                  <a:schemeClr val="lt1"/>
                </a:solidFill>
              </a:rPr>
              <a:t>central Ghana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southern Africa, above-average </a:t>
            </a:r>
            <a:r>
              <a:rPr lang="en-US" sz="1000" b="1" i="0" u="none" strike="noStrike" cap="none" dirty="0" smtClean="0">
                <a:solidFill>
                  <a:schemeClr val="lt1"/>
                </a:solidFill>
                <a:latin typeface="Arial"/>
                <a:ea typeface="Arial"/>
                <a:cs typeface="Arial"/>
                <a:sym typeface="Arial"/>
              </a:rPr>
              <a:t>rainfall </a:t>
            </a:r>
            <a:r>
              <a:rPr lang="en-US" sz="1000" b="1" i="0" u="none" strike="noStrike" cap="none" dirty="0">
                <a:solidFill>
                  <a:schemeClr val="lt1"/>
                </a:solidFill>
                <a:latin typeface="Arial"/>
                <a:ea typeface="Arial"/>
                <a:cs typeface="Arial"/>
                <a:sym typeface="Arial"/>
              </a:rPr>
              <a:t>was observed over </a:t>
            </a:r>
            <a:r>
              <a:rPr lang="en-US" sz="1000" b="1" i="0" u="none" strike="noStrike" cap="none" dirty="0" smtClean="0">
                <a:solidFill>
                  <a:schemeClr val="lt1"/>
                </a:solidFill>
                <a:latin typeface="Arial"/>
                <a:ea typeface="Arial"/>
                <a:cs typeface="Arial"/>
                <a:sym typeface="Arial"/>
              </a:rPr>
              <a:t>northwestern Angola, southeast Namibia, </a:t>
            </a:r>
            <a:r>
              <a:rPr lang="en-US" sz="1000" b="1" i="0" u="none" strike="noStrike" cap="none" dirty="0" smtClean="0">
                <a:solidFill>
                  <a:schemeClr val="lt1"/>
                </a:solidFill>
                <a:latin typeface="Arial"/>
                <a:ea typeface="Arial"/>
                <a:cs typeface="Arial"/>
                <a:sym typeface="Arial"/>
              </a:rPr>
              <a:t>pockets of central and eastern Botswana</a:t>
            </a:r>
            <a:r>
              <a:rPr lang="en-US" sz="1000" b="1" i="0" u="none" strike="noStrike" cap="none" dirty="0" smtClean="0">
                <a:solidFill>
                  <a:schemeClr val="lt1"/>
                </a:solidFill>
                <a:latin typeface="Arial"/>
                <a:ea typeface="Arial"/>
                <a:cs typeface="Arial"/>
                <a:sym typeface="Arial"/>
              </a:rPr>
              <a:t>, eastern </a:t>
            </a:r>
            <a:r>
              <a:rPr lang="en-US" sz="1000" b="1" i="0" u="none" strike="noStrike" cap="none" dirty="0" smtClean="0">
                <a:solidFill>
                  <a:schemeClr val="lt1"/>
                </a:solidFill>
                <a:latin typeface="Arial"/>
                <a:ea typeface="Arial"/>
                <a:cs typeface="Arial"/>
                <a:sym typeface="Arial"/>
              </a:rPr>
              <a:t>Zimbabwe</a:t>
            </a:r>
            <a:r>
              <a:rPr lang="en-US" sz="1000" b="1" i="0" u="none" strike="noStrike" cap="none" dirty="0" smtClean="0">
                <a:solidFill>
                  <a:schemeClr val="lt1"/>
                </a:solidFill>
                <a:latin typeface="Arial"/>
                <a:ea typeface="Arial"/>
                <a:cs typeface="Arial"/>
                <a:sym typeface="Arial"/>
              </a:rPr>
              <a:t>, western, central and eastern South Africa, Lesotho, southern Mozambique, and </a:t>
            </a:r>
            <a:r>
              <a:rPr lang="en-US" sz="1000" b="1" i="0" u="none" strike="noStrike" cap="none" dirty="0" smtClean="0">
                <a:solidFill>
                  <a:schemeClr val="lt1"/>
                </a:solidFill>
                <a:latin typeface="Arial"/>
                <a:ea typeface="Arial"/>
                <a:cs typeface="Arial"/>
                <a:sym typeface="Arial"/>
              </a:rPr>
              <a:t>southwest </a:t>
            </a:r>
            <a:r>
              <a:rPr lang="en-US" sz="1000" b="1" i="0" u="none" strike="noStrike" cap="none" dirty="0" smtClean="0">
                <a:solidFill>
                  <a:schemeClr val="lt1"/>
                </a:solidFill>
                <a:latin typeface="Arial"/>
                <a:ea typeface="Arial"/>
                <a:cs typeface="Arial"/>
                <a:sym typeface="Arial"/>
              </a:rPr>
              <a:t>Madagascar.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many parts of</a:t>
            </a:r>
            <a:r>
              <a:rPr lang="en-US" sz="1000" b="1" dirty="0" smtClean="0">
                <a:solidFill>
                  <a:schemeClr val="lt1"/>
                </a:solidFill>
              </a:rPr>
              <a:t> Angola, northern Namibia, </a:t>
            </a:r>
            <a:r>
              <a:rPr lang="en-US" sz="1000" b="1" dirty="0" smtClean="0">
                <a:solidFill>
                  <a:schemeClr val="lt1"/>
                </a:solidFill>
              </a:rPr>
              <a:t>much of Zambia</a:t>
            </a:r>
            <a:r>
              <a:rPr lang="en-US" sz="1000" b="1" dirty="0" smtClean="0">
                <a:solidFill>
                  <a:schemeClr val="lt1"/>
                </a:solidFill>
              </a:rPr>
              <a:t>, Malawi, northern Mozambique and </a:t>
            </a:r>
            <a:r>
              <a:rPr lang="en-US" sz="1000" b="1" dirty="0" smtClean="0">
                <a:solidFill>
                  <a:schemeClr val="lt1"/>
                </a:solidFill>
              </a:rPr>
              <a:t>northern,  central and eastern </a:t>
            </a:r>
            <a:r>
              <a:rPr lang="en-US" sz="1000" b="1" dirty="0" smtClean="0">
                <a:solidFill>
                  <a:schemeClr val="lt1"/>
                </a:solidFill>
              </a:rPr>
              <a:t>Madagascar.</a:t>
            </a:r>
            <a:endParaRPr sz="1000" b="1"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94" y="983295"/>
            <a:ext cx="3873910" cy="38739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953" y="983295"/>
            <a:ext cx="3873910" cy="38739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785064"/>
          </a:xfrm>
          <a:prstGeom prst="rect">
            <a:avLst/>
          </a:prstGeom>
          <a:noFill/>
          <a:ln>
            <a:noFill/>
          </a:ln>
        </p:spPr>
        <p:txBody>
          <a:bodyPr spcFirstLastPara="1" wrap="square" lIns="91425" tIns="45700" rIns="91425" bIns="45700" anchor="t" anchorCtr="0">
            <a:spAutoFit/>
          </a:bodyPr>
          <a:lstStyle/>
          <a:p>
            <a:pPr lvl="0" algn="just"/>
            <a:r>
              <a:rPr lang="en-US" sz="1100" b="1" dirty="0">
                <a:solidFill>
                  <a:schemeClr val="bg1"/>
                </a:solidFill>
              </a:rPr>
              <a:t>During the past 7 days, in East Africa, rainfall was above-average over pockets of southwest, central and eastern Kenya, southwest Ethiopia, much of Uganda, and southeast South Sudan. Below-average rainfall was observed over pockets of central Ethiopia and southwest Somalia, and much of Tanzania. In Central Africa, rainfall was above-average over northern Congo, southeast Cameroon, and pockets of central, northeast and southeast DRC. Below-average rainfall was observed over Gabon, Equatorial Guinea, central Congo, and southwest and central DRC. In West Africa, above-average rainfall was observed over eastern parts of Sierra Leone and Guinea, and central Cote D’Ivoire. In southern Africa, rainfall was above-average over pockets of southeast Angola, western Zambia, northwest Botswana, pockets of central Mozambique, southern Malawi and western Madagascar, and western and eastern South Africa. In contrast, rainfall was below-average over western, southern, northern and northeast Angola, northern Namibia, southern and eastern Zambia, Zimbabwe, southern Mozambique, pockets of central South Africa, and northwest and southeast parts of Madagascar.</a:t>
            </a:r>
            <a:endParaRPr lang="en-US" sz="11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5" y="1057935"/>
            <a:ext cx="3788792" cy="37887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368" y="1057935"/>
            <a:ext cx="3788792" cy="37887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6" name="Google Shape;146;p7"/>
          <p:cNvSpPr txBox="1"/>
          <p:nvPr/>
        </p:nvSpPr>
        <p:spPr>
          <a:xfrm>
            <a:off x="368644" y="5906624"/>
            <a:ext cx="8264079"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panel), the wind anomalies were anti-cyclonic in the western portion of Southern Africa.</a:t>
            </a:r>
            <a:endParaRPr sz="12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44" y="1405995"/>
            <a:ext cx="4082846" cy="40828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643" y="1405995"/>
            <a:ext cx="4069080" cy="4069080"/>
          </a:xfrm>
          <a:prstGeom prst="rect">
            <a:avLst/>
          </a:prstGeom>
        </p:spPr>
      </p:pic>
      <p:sp>
        <p:nvSpPr>
          <p:cNvPr id="9" name="Google Shape;149;p7"/>
          <p:cNvSpPr/>
          <p:nvPr/>
        </p:nvSpPr>
        <p:spPr>
          <a:xfrm>
            <a:off x="2088699" y="3852065"/>
            <a:ext cx="1006751" cy="827445"/>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2094271" y="2002537"/>
            <a:ext cx="776945" cy="1498324"/>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775587" y="1946787"/>
            <a:ext cx="1319593" cy="167148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900948" y="1504335"/>
            <a:ext cx="1216307" cy="44245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over eastern Kenya (bottom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southern Somalia </a:t>
            </a:r>
            <a:r>
              <a:rPr lang="en-US" sz="1200" b="1" i="0" u="none" strike="noStrike" cap="none" dirty="0" smtClean="0">
                <a:solidFill>
                  <a:schemeClr val="lt1"/>
                </a:solidFill>
                <a:latin typeface="Arial"/>
                <a:ea typeface="Arial"/>
                <a:cs typeface="Arial"/>
                <a:sym typeface="Arial"/>
              </a:rPr>
              <a:t>(top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255" y="664149"/>
            <a:ext cx="3430022" cy="244411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180" y="3202462"/>
            <a:ext cx="3452097" cy="26143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788" y="3455144"/>
            <a:ext cx="3071900" cy="23892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NCEP GEFS Model Forecasts</a:t>
            </a:r>
            <a:r>
              <a:rPr lang="en-US" sz="1200" b="1" i="0" u="none" strike="noStrike" cap="none" dirty="0">
                <a:solidFill>
                  <a:srgbClr val="FFFF00"/>
                </a:solidFill>
                <a:latin typeface="Arial"/>
                <a:ea typeface="Arial"/>
                <a:cs typeface="Arial"/>
                <a:sym typeface="Arial"/>
              </a:rPr>
              <a:t/>
            </a:r>
            <a:br>
              <a:rPr lang="en-US" sz="12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Non-Bias Corrected Probability of </a:t>
            </a:r>
            <a:br>
              <a:rPr lang="en-US" sz="20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precipitation exceedance </a:t>
            </a:r>
            <a:endParaRPr sz="1400" b="0" i="0" u="none" strike="noStrike" cap="none" dirty="0">
              <a:solidFill>
                <a:srgbClr val="000000"/>
              </a:solidFill>
              <a:latin typeface="Arial"/>
              <a:ea typeface="Arial"/>
              <a:cs typeface="Arial"/>
              <a:sym typeface="Arial"/>
            </a:endParaRPr>
          </a:p>
        </p:txBody>
      </p:sp>
      <p:sp>
        <p:nvSpPr>
          <p:cNvPr id="170" name="Google Shape;170;p9"/>
          <p:cNvSpPr txBox="1"/>
          <p:nvPr/>
        </p:nvSpPr>
        <p:spPr>
          <a:xfrm>
            <a:off x="5029200" y="1519240"/>
            <a:ext cx="3581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20 – 26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5465" y="5229412"/>
            <a:ext cx="8889831" cy="1384954"/>
          </a:xfrm>
          <a:prstGeom prst="rect">
            <a:avLst/>
          </a:prstGeom>
          <a:noFill/>
          <a:ln>
            <a:noFill/>
          </a:ln>
        </p:spPr>
        <p:txBody>
          <a:bodyPr spcFirstLastPara="1" wrap="square" lIns="91425" tIns="45700" rIns="91425" bIns="45700" anchor="t" anchorCtr="0">
            <a:spAutoFit/>
          </a:bodyPr>
          <a:lstStyle/>
          <a:p>
            <a:pPr lvl="0" algn="just">
              <a:buClr>
                <a:schemeClr val="dk1"/>
              </a:buClr>
              <a:buSzPts val="1200"/>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southern parts of </a:t>
            </a:r>
            <a:r>
              <a:rPr lang="en-US" sz="1200" b="1" dirty="0" smtClean="0">
                <a:solidFill>
                  <a:schemeClr val="lt1"/>
                </a:solidFill>
              </a:rPr>
              <a:t>Equatorial Guinea, Gabon</a:t>
            </a:r>
            <a:r>
              <a:rPr lang="en-US" sz="1200" b="1" dirty="0">
                <a:solidFill>
                  <a:schemeClr val="lt1"/>
                </a:solidFill>
              </a:rPr>
              <a:t> </a:t>
            </a:r>
            <a:r>
              <a:rPr lang="en-US" sz="1200" b="1" dirty="0" smtClean="0">
                <a:solidFill>
                  <a:schemeClr val="lt1"/>
                </a:solidFill>
              </a:rPr>
              <a:t>and Congo, northern, central ad  eastern Angola, eastern and southern DRC, Rwanda, Burundi, </a:t>
            </a:r>
            <a:r>
              <a:rPr lang="en-US" sz="1200" b="1" dirty="0">
                <a:solidFill>
                  <a:schemeClr val="lt1"/>
                </a:solidFill>
              </a:rPr>
              <a:t>western Tanzania, </a:t>
            </a:r>
            <a:r>
              <a:rPr lang="en-US" sz="1200" b="1" dirty="0" smtClean="0">
                <a:solidFill>
                  <a:schemeClr val="lt1"/>
                </a:solidFill>
              </a:rPr>
              <a:t>northwest and northern Zambia, central South Africa, Lesotho, and central and southeast Madagascar. </a:t>
            </a:r>
            <a:r>
              <a:rPr lang="en-US" sz="1200" b="1" dirty="0">
                <a:solidFill>
                  <a:schemeClr val="lt1"/>
                </a:solidFill>
              </a:rPr>
              <a:t>For </a:t>
            </a:r>
            <a:r>
              <a:rPr lang="en-US" sz="1200" b="1" dirty="0" smtClean="0">
                <a:solidFill>
                  <a:schemeClr val="lt1"/>
                </a:solidFill>
              </a:rPr>
              <a:t>week-2 </a:t>
            </a:r>
            <a:r>
              <a:rPr lang="en-US" sz="1200" b="1" dirty="0">
                <a:solidFill>
                  <a:schemeClr val="lt1"/>
                </a:solidFill>
              </a:rPr>
              <a:t>(right panel</a:t>
            </a:r>
            <a:r>
              <a:rPr lang="en-US" sz="1200" b="1" dirty="0" smtClean="0">
                <a:solidFill>
                  <a:schemeClr val="lt1"/>
                </a:solidFill>
              </a:rPr>
              <a:t>), </a:t>
            </a:r>
            <a:r>
              <a:rPr lang="en-US" sz="1200" b="1" dirty="0">
                <a:solidFill>
                  <a:schemeClr val="lt1"/>
                </a:solidFill>
              </a:rPr>
              <a:t>the NCEP GEFS forecasts indicate a moderate to high chance (over 70%) for rainfall to exceed 50 mm over </a:t>
            </a:r>
            <a:r>
              <a:rPr lang="en-US" sz="1200" b="1" dirty="0" smtClean="0">
                <a:solidFill>
                  <a:schemeClr val="lt1"/>
                </a:solidFill>
              </a:rPr>
              <a:t>southeast DRC, Burundi</a:t>
            </a:r>
            <a:r>
              <a:rPr lang="en-US" sz="1200" b="1" dirty="0">
                <a:solidFill>
                  <a:schemeClr val="lt1"/>
                </a:solidFill>
              </a:rPr>
              <a:t>, </a:t>
            </a:r>
            <a:r>
              <a:rPr lang="en-US" sz="1200" b="1" dirty="0" smtClean="0">
                <a:solidFill>
                  <a:schemeClr val="lt1"/>
                </a:solidFill>
              </a:rPr>
              <a:t>central, southern and southeast </a:t>
            </a:r>
            <a:r>
              <a:rPr lang="en-US" sz="1200" b="1" dirty="0">
                <a:solidFill>
                  <a:schemeClr val="lt1"/>
                </a:solidFill>
              </a:rPr>
              <a:t>Tanzania, </a:t>
            </a:r>
            <a:r>
              <a:rPr lang="en-US" sz="1200" b="1" dirty="0" smtClean="0">
                <a:solidFill>
                  <a:schemeClr val="lt1"/>
                </a:solidFill>
              </a:rPr>
              <a:t>eastern Angola, northwest, central and northern Zambia, Malawi, northern Mozambique, and western and central Madagascar.</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67299" y="1519241"/>
            <a:ext cx="3971018" cy="338514"/>
          </a:xfrm>
          <a:prstGeom prst="rect">
            <a:avLst/>
          </a:prstGeom>
          <a:noFill/>
          <a:ln>
            <a:noFill/>
          </a:ln>
        </p:spPr>
        <p:txBody>
          <a:bodyPr spcFirstLastPara="1" wrap="square" lIns="91425" tIns="45700" rIns="91425" bIns="45700" anchor="t" anchorCtr="0">
            <a:spAutoFit/>
          </a:bodyPr>
          <a:lstStyle/>
          <a:p>
            <a:pPr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13 – 19 </a:t>
            </a:r>
            <a:r>
              <a:rPr lang="en-US" sz="1600" b="1" dirty="0">
                <a:solidFill>
                  <a:srgbClr val="FFFF00"/>
                </a:solidFill>
              </a:rPr>
              <a:t>Dec </a:t>
            </a:r>
            <a:r>
              <a:rPr lang="en-US" sz="1600" b="1" dirty="0" smtClean="0">
                <a:solidFill>
                  <a:srgbClr val="FFFF00"/>
                </a:solidFill>
              </a:rPr>
              <a:t>2022</a:t>
            </a:r>
            <a:endParaRPr lang="en-US" sz="16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36" y="1966885"/>
            <a:ext cx="4128656" cy="30964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562" y="1966885"/>
            <a:ext cx="4128656" cy="30964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5652</TotalTime>
  <Words>2493</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Ravi Shukla</cp:lastModifiedBy>
  <cp:revision>183</cp:revision>
  <dcterms:created xsi:type="dcterms:W3CDTF">2001-08-31T10:39:36Z</dcterms:created>
  <dcterms:modified xsi:type="dcterms:W3CDTF">2022-12-12T18:18:44Z</dcterms:modified>
</cp:coreProperties>
</file>