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77" autoAdjust="0"/>
  </p:normalViewPr>
  <p:slideViewPr>
    <p:cSldViewPr snapToGrid="0">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05</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153901" y="1222190"/>
            <a:ext cx="3810000"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06 – 12 </a:t>
            </a:r>
            <a:r>
              <a:rPr lang="en-US" sz="1600" b="1" dirty="0">
                <a:solidFill>
                  <a:srgbClr val="FFFF00"/>
                </a:solidFill>
              </a:rPr>
              <a:t>Dec, 2022</a:t>
            </a:r>
          </a:p>
        </p:txBody>
      </p:sp>
      <p:sp>
        <p:nvSpPr>
          <p:cNvPr id="10" name="Google Shape;194;p11"/>
          <p:cNvSpPr txBox="1"/>
          <p:nvPr/>
        </p:nvSpPr>
        <p:spPr>
          <a:xfrm>
            <a:off x="3935690" y="1981672"/>
            <a:ext cx="4930219" cy="3985666"/>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parts of Ghana, Togo and Benin, southwestern Nigeria, central and eastern Angola, southern DR Congo, Uganda and Kenya, much of Rwanda, Burundi, Tanzania, Zambia, Malawi, Mozambique and Zimbabwe, northeastern Namibia, northern portions of Botswana, northern and western parts of Madagascar. </a:t>
            </a:r>
            <a:r>
              <a:rPr lang="en-US" sz="1100" b="1" dirty="0">
                <a:solidFill>
                  <a:schemeClr val="lt1"/>
                </a:solidFill>
              </a:rPr>
              <a:t>In particular, there is above 80% chance for rainfall to be below normal over central and eastern Angola, eastern and southern parts of DR Congo, much of Rwanda, Burundi and Zambia, northern and eastern portions of Tanzania, southern Malawi, northern and southern parts of Mozambique</a:t>
            </a:r>
            <a:r>
              <a:rPr lang="en-US" sz="1100" b="1" dirty="0" smtClean="0">
                <a:solidFill>
                  <a:schemeClr val="lt1"/>
                </a:solidFill>
              </a:rPr>
              <a:t>.</a:t>
            </a:r>
            <a:endParaRPr lang="en-US" sz="1100" b="1" dirty="0" smtClean="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Cameroon, much of Equatorial Guinea and Gabon, southern Congo, northeastern and western portions of DR Congo, northwestern Uganda and Angola, northern South Africa and much of Eswatini. In particular, there is above 80% chance for rainfall to be above-normal over southern parts of Gabon and Congo.</a:t>
            </a:r>
          </a:p>
          <a:p>
            <a:pPr marL="158750" algn="just">
              <a:buClr>
                <a:schemeClr val="lt1"/>
              </a:buClr>
              <a:buSzPts val="1100"/>
            </a:pPr>
            <a:endParaRPr lang="en-US" sz="1100" b="1" dirty="0">
              <a:solidFill>
                <a:schemeClr val="lt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86" y="1687513"/>
            <a:ext cx="3506814" cy="45382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13 </a:t>
            </a:r>
            <a:r>
              <a:rPr lang="en-US" sz="1600" b="1" dirty="0" smtClean="0">
                <a:solidFill>
                  <a:srgbClr val="FFFF00"/>
                </a:solidFill>
              </a:rPr>
              <a:t>– </a:t>
            </a:r>
            <a:r>
              <a:rPr lang="en-US" sz="1600" b="1" dirty="0" smtClean="0">
                <a:solidFill>
                  <a:srgbClr val="FFFF00"/>
                </a:solidFill>
              </a:rPr>
              <a:t>19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9" name="Google Shape;194;p11"/>
          <p:cNvSpPr txBox="1"/>
          <p:nvPr/>
        </p:nvSpPr>
        <p:spPr>
          <a:xfrm>
            <a:off x="3875365" y="2082367"/>
            <a:ext cx="4930219" cy="3477835"/>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Cameroon, much of Equatorial Guinea, Gabon and Congo, northern and western portions of DR Congo, western Uganda and Angola, central and eastern parts of Namibia, southwestern Botswana, south-central portions of South Africa, much of Lesotho and southeastern Madagascar. In particular, there is above 80% chance for rainfall to be above-normal over southern parts of Gabon and Congo, western DR Congo and Angola.</a:t>
            </a: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eastern and southern parts of DR Congo, eastern Angola, much of Zambia and Malawi, southern Tanzania, northern Mozambique and northwestern portions of Madagascar. In particular, there is above 80% chance for rainfall to be below normal over northern Zambia, southwestern Tanzania, northern and central parts of Malawi.</a:t>
            </a:r>
          </a:p>
          <a:p>
            <a:pPr marL="158750" algn="just">
              <a:buClr>
                <a:schemeClr val="lt1"/>
              </a:buClr>
              <a:buSzPts val="1100"/>
            </a:pPr>
            <a:endParaRPr lang="en-US" sz="1100" b="1" dirty="0">
              <a:solidFill>
                <a:schemeClr val="lt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93" y="1687513"/>
            <a:ext cx="3441041" cy="44531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17033" cy="5455921"/>
          </a:xfrm>
          <a:prstGeom prst="rect">
            <a:avLst/>
          </a:prstGeom>
          <a:noFill/>
          <a:ln>
            <a:noFill/>
          </a:ln>
        </p:spPr>
        <p:txBody>
          <a:bodyPr spcFirstLastPara="1" wrap="square" lIns="91425" tIns="45700" rIns="91425" bIns="45700" anchor="t" anchorCtr="0">
            <a:noAutofit/>
          </a:bodyPr>
          <a:lstStyle/>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a:t>
            </a:r>
            <a:r>
              <a:rPr lang="en-US" sz="1050" b="1" dirty="0">
                <a:solidFill>
                  <a:schemeClr val="lt1"/>
                </a:solidFill>
                <a:latin typeface="Arial"/>
                <a:ea typeface="Arial"/>
                <a:cs typeface="Arial"/>
                <a:sym typeface="Arial"/>
              </a:rPr>
              <a:t>the past 30 days, in East Africa, above-average rainfall was observed over parts of Uganda, pockets of southern Kenya, western Tanzania, Rwanda and Burundi. Rainfall was below-average over </a:t>
            </a:r>
            <a:r>
              <a:rPr lang="en-US" sz="1050" b="1" dirty="0">
                <a:solidFill>
                  <a:schemeClr val="lt1"/>
                </a:solidFill>
                <a:latin typeface="Arial"/>
                <a:ea typeface="Arial"/>
                <a:cs typeface="Arial"/>
              </a:rPr>
              <a:t>much of South Sudan, central and southern Ethiopia, Somalia, many parts of Kenya, and parts of southern and eastern Tanzania</a:t>
            </a:r>
            <a:r>
              <a:rPr lang="en-US" sz="1050" b="1" dirty="0">
                <a:solidFill>
                  <a:schemeClr val="lt1"/>
                </a:solidFill>
                <a:latin typeface="Arial"/>
                <a:ea typeface="Arial"/>
                <a:cs typeface="Arial"/>
                <a:sym typeface="Arial"/>
              </a:rPr>
              <a:t>. In Central Africa, rainfall was above-average over northeast Gabon, much of Congo, and parts of </a:t>
            </a:r>
            <a:r>
              <a:rPr lang="en-US" sz="1050" b="1" dirty="0">
                <a:solidFill>
                  <a:schemeClr val="lt1"/>
                </a:solidFill>
                <a:latin typeface="Arial"/>
                <a:ea typeface="Arial"/>
                <a:cs typeface="Arial"/>
              </a:rPr>
              <a:t>western</a:t>
            </a:r>
            <a:r>
              <a:rPr lang="en-US" sz="1050" b="1" dirty="0">
                <a:solidFill>
                  <a:schemeClr val="lt1"/>
                </a:solidFill>
                <a:latin typeface="Arial"/>
                <a:ea typeface="Arial"/>
                <a:cs typeface="Arial"/>
                <a:sym typeface="Arial"/>
              </a:rPr>
              <a:t> and eastern DRC. Rainfall was below-average over western and northwest Gabon, central and eastern Equatorial Guinea, western and central</a:t>
            </a:r>
            <a:r>
              <a:rPr lang="en-US" sz="1050" b="1" dirty="0">
                <a:solidFill>
                  <a:schemeClr val="lt1"/>
                </a:solidFill>
                <a:latin typeface="Arial"/>
                <a:ea typeface="Arial"/>
                <a:cs typeface="Arial"/>
              </a:rPr>
              <a:t> </a:t>
            </a:r>
            <a:r>
              <a:rPr lang="en-US" sz="1050" b="1" dirty="0">
                <a:solidFill>
                  <a:schemeClr val="lt1"/>
                </a:solidFill>
                <a:latin typeface="Arial"/>
                <a:ea typeface="Arial"/>
                <a:cs typeface="Arial"/>
                <a:sym typeface="Arial"/>
              </a:rPr>
              <a:t>Cameroon, CAR, and parts of northern, central  and southwestern DRC. In West Africa, rainfall was above-average along coastal regions of Cote d’</a:t>
            </a:r>
            <a:r>
              <a:rPr lang="en-US" sz="1050" b="1" dirty="0">
                <a:solidFill>
                  <a:schemeClr val="lt1"/>
                </a:solidFill>
                <a:latin typeface="Arial"/>
                <a:ea typeface="Arial"/>
                <a:cs typeface="Arial"/>
              </a:rPr>
              <a:t>Ivoire, Ghana, Togo and Benin, Liberia, and eastern Guinea.</a:t>
            </a:r>
            <a:r>
              <a:rPr lang="en-US" sz="1050" b="1" dirty="0">
                <a:solidFill>
                  <a:schemeClr val="lt1"/>
                </a:solidFill>
                <a:latin typeface="Arial"/>
                <a:ea typeface="Arial"/>
                <a:cs typeface="Arial"/>
                <a:sym typeface="Arial"/>
              </a:rPr>
              <a:t> In contrast, below-average rainfall was observed over much </a:t>
            </a:r>
            <a:r>
              <a:rPr lang="en-US" sz="1050" b="1" dirty="0">
                <a:solidFill>
                  <a:schemeClr val="lt1"/>
                </a:solidFill>
                <a:latin typeface="Arial"/>
                <a:ea typeface="Arial"/>
                <a:cs typeface="Arial"/>
              </a:rPr>
              <a:t>southern Nigeria and western Sierra Leone</a:t>
            </a:r>
            <a:r>
              <a:rPr lang="en-US" sz="1050" b="1" dirty="0">
                <a:solidFill>
                  <a:schemeClr val="lt1"/>
                </a:solidFill>
                <a:latin typeface="Arial"/>
                <a:ea typeface="Arial"/>
                <a:cs typeface="Arial"/>
                <a:sym typeface="Arial"/>
              </a:rPr>
              <a:t>. In southern Africa, above-average rainfall was observed over northwestern Angola, southeast Namibia, central, eastern and southern Botswana, eastern Zambia, Zimbabwe, western, central and eastern South Africa, Lesotho, southern Mozambique, and central and southwest Madagascar. Below normal precipitation was observed over many parts of</a:t>
            </a:r>
            <a:r>
              <a:rPr lang="en-US" sz="1050" b="1" dirty="0">
                <a:solidFill>
                  <a:schemeClr val="lt1"/>
                </a:solidFill>
                <a:latin typeface="Arial"/>
                <a:ea typeface="Arial"/>
                <a:cs typeface="Arial"/>
              </a:rPr>
              <a:t> Angola, northern Namibia, western Zambia, Malawi, northern Mozambique and the far northern Madagascar.</a:t>
            </a:r>
            <a:endParaRPr lang="en-US" sz="1050" b="1" dirty="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During </a:t>
            </a:r>
            <a:r>
              <a:rPr lang="en-US" sz="1050" b="1" dirty="0">
                <a:solidFill>
                  <a:schemeClr val="lt1"/>
                </a:solidFill>
                <a:latin typeface="Arial"/>
                <a:ea typeface="Arial"/>
                <a:cs typeface="Arial"/>
              </a:rPr>
              <a:t>the past 7 days, in East Africa, rainfall was above-average over pockets of southeast Kenya and western Tanzania. Below-average rainfall was observed over parts of southern Ethiopia, southwest and central Kenya, southern Somalia and central and southeast Tanzania. In Central Africa, rainfall was above-average over northeast Gabon, southern and central Congo, and western, northern and eastern parts of DRC. Below-average rainfall was observed over western and central Gabon, western and northern Equatorial Guinea, and pockets of central and southern DRC. In West Africa, above-average rainfall was observed along the Gulf of Guinea coast. In southern Africa, rainfall was above-average over northwest Angola, southeast Namibia, eastern parts of Zimbabwe and Zambia, western and southern Mozambique, central South Africa and southeast Madagascar. In contrast, rainfall was below-average over southern and eastern Angola, western and southern Zambia, northern and eastern Botswana, western Zimbabwe, northern Mozambique, northeast South Africa, Swaziland, and western and central parts of Madagascar.</a:t>
            </a:r>
          </a:p>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700"/>
              </a:spcBef>
              <a:buClr>
                <a:schemeClr val="lt1"/>
              </a:buClr>
              <a:buSzPts val="1050"/>
              <a:buFont typeface="Arial"/>
              <a:buChar char="•"/>
            </a:pPr>
            <a:r>
              <a:rPr lang="en-US" sz="1050" b="1" dirty="0">
                <a:solidFill>
                  <a:schemeClr val="lt1"/>
                </a:solidFill>
                <a:latin typeface="Arial"/>
                <a:ea typeface="Arial"/>
                <a:cs typeface="Arial"/>
              </a:rPr>
              <a:t>Week-1 </a:t>
            </a:r>
            <a:r>
              <a:rPr lang="en-US" sz="1050" b="1" dirty="0">
                <a:solidFill>
                  <a:schemeClr val="lt1"/>
                </a:solidFill>
                <a:latin typeface="Arial"/>
                <a:ea typeface="Arial"/>
                <a:cs typeface="Arial"/>
              </a:rPr>
              <a:t>outlook calls for an increased chance for above-average rainfall over Equatorial Guinea, Gabon, southern Cameroon, northern Angola, northern and eastern DRC, central and northern South Africa, and Eswatini. In contrast, there is an increased chance for below-average rainfall over southern and eastern Angola, southern DRC, Zambia, northern and eastern Zimbabwe, southern and eastern Tanzania, Malawi, Mozambique, Madagascar, and parts of central and southern Ethiopia. Week-2 outlook suggests an increased chance for above-average rainfall Equatorial Guinea, Gabon, Congo, southern Cameroon, western and northern Angola, many parts of DRC, central and northern parts of South Africa, Lesotho, Eswatini, northeast Namibia, and southern and eastern Botswana, western Zimbabwe, while below-average rainfall is likely over many parts of Zambia, Malawi, southwest Tanzania, northern Mozambique, southern and eastern Tanzania, eastern Kenya, Liberia, and central and northern parts of Madagascar</a:t>
            </a:r>
            <a:r>
              <a:rPr lang="en-US" sz="1050" b="1" dirty="0">
                <a:solidFill>
                  <a:schemeClr val="lt1"/>
                </a:solidFill>
                <a:latin typeface="Arial"/>
                <a:ea typeface="Arial"/>
                <a:cs typeface="Arial"/>
              </a:rPr>
              <a:t>.</a:t>
            </a:r>
            <a:endParaRPr lang="en-US" sz="1050" b="1" dirty="0">
              <a:solidFill>
                <a:schemeClr val="lt1"/>
              </a:solidFill>
              <a:latin typeface="Arial"/>
              <a:ea typeface="Arial"/>
              <a:cs typeface="Arial"/>
              <a:sym typeface="Arial"/>
            </a:endParaRPr>
          </a:p>
          <a:p>
            <a:pPr marL="161925" indent="0" algn="just">
              <a:lnSpc>
                <a:spcPct val="90000"/>
              </a:lnSpc>
              <a:spcBef>
                <a:spcPts val="700"/>
              </a:spcBef>
              <a:buClr>
                <a:schemeClr val="lt1"/>
              </a:buClr>
              <a:buSzPts val="105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72230" y="1685795"/>
            <a:ext cx="8896200" cy="4390539"/>
          </a:xfrm>
          <a:prstGeom prst="rect">
            <a:avLst/>
          </a:prstGeom>
          <a:noFill/>
          <a:ln>
            <a:noFill/>
          </a:ln>
        </p:spPr>
        <p:txBody>
          <a:bodyPr spcFirstLastPara="1" wrap="square" lIns="91425" tIns="45700" rIns="91425" bIns="45700" anchor="t" anchorCtr="0">
            <a:noAutofit/>
          </a:bodyPr>
          <a:lstStyle/>
          <a:p>
            <a:pPr marL="12700" lvl="0" algn="just">
              <a:lnSpc>
                <a:spcPct val="90000"/>
              </a:lnSpc>
              <a:buClr>
                <a:schemeClr val="lt1"/>
              </a:buClr>
              <a:buSzPts val="1200"/>
            </a:pPr>
            <a:endParaRPr lang="en-US" sz="1200" b="1" dirty="0">
              <a:solidFill>
                <a:schemeClr val="lt1"/>
              </a:solidFill>
            </a:endParaRPr>
          </a:p>
          <a:p>
            <a:pPr marL="285750" indent="-273050" algn="just">
              <a:buClr>
                <a:schemeClr val="lt1"/>
              </a:buClr>
              <a:buSzPts val="1200"/>
              <a:buFont typeface="Arial"/>
              <a:buChar char="•"/>
            </a:pPr>
            <a:r>
              <a:rPr lang="en-US" sz="1200" b="1" dirty="0" smtClean="0">
                <a:solidFill>
                  <a:schemeClr val="bg1"/>
                </a:solidFill>
              </a:rPr>
              <a:t>During </a:t>
            </a:r>
            <a:r>
              <a:rPr lang="en-US" sz="1200" b="1" dirty="0">
                <a:solidFill>
                  <a:schemeClr val="bg1"/>
                </a:solidFill>
              </a:rPr>
              <a:t>the past 7 days, in East Africa, rainfall was above-average over pockets of southeast Kenya and western Tanzania. Below-average rainfall was observed over parts of southern Ethiopia, southwest and central Kenya, southern Somalia and central and southeast Tanzania. In Central Africa, rainfall was above-average over northeast Gabon, southern and central Congo, and western, northern and eastern parts of DRC. Below-average rainfall was observed over western and central Gabon, western and northern Equatorial Guinea, and pockets of central and southern DRC. In West Africa, above-average rainfall was observed along the Gulf of Guinea coast. In southern Africa, rainfall was above-average over northwest Angola, southeast Namibia, eastern parts of Zimbabwe and Zambia, western and southern Mozambique, central South Africa and southeast Madagascar. In contrast, rainfall was below-average over southern and eastern Angola, western and southern Zambia, northern and eastern Botswana, western Zimbabwe, northern Mozambique, northeast South Africa, </a:t>
            </a:r>
            <a:r>
              <a:rPr lang="en-US" sz="1200" b="1" dirty="0" smtClean="0">
                <a:solidFill>
                  <a:schemeClr val="bg1"/>
                </a:solidFill>
              </a:rPr>
              <a:t>Eswatini, </a:t>
            </a:r>
            <a:r>
              <a:rPr lang="en-US" sz="1200" b="1" dirty="0">
                <a:solidFill>
                  <a:schemeClr val="bg1"/>
                </a:solidFill>
              </a:rPr>
              <a:t>and western and central parts of Madagascar.</a:t>
            </a:r>
            <a:endParaRPr lang="en-US" sz="1200" dirty="0">
              <a:solidFill>
                <a:schemeClr val="bg1"/>
              </a:solidFill>
            </a:endParaRPr>
          </a:p>
          <a:p>
            <a:pPr marL="12700" lvl="0" algn="just">
              <a:buClr>
                <a:schemeClr val="lt1"/>
              </a:buClr>
              <a:buSzPts val="1200"/>
            </a:pPr>
            <a:endParaRPr lang="en-US" sz="1200" b="1" dirty="0" smtClean="0">
              <a:solidFill>
                <a:schemeClr val="bg1"/>
              </a:solidFill>
            </a:endParaRPr>
          </a:p>
          <a:p>
            <a:pPr marL="285750" indent="-273050" algn="just">
              <a:buClr>
                <a:schemeClr val="lt1"/>
              </a:buClr>
              <a:buSzPts val="1200"/>
              <a:buFont typeface="Arial"/>
              <a:buChar char="•"/>
            </a:pPr>
            <a:r>
              <a:rPr lang="en-US" sz="1200" b="1" dirty="0">
                <a:solidFill>
                  <a:schemeClr val="bg1"/>
                </a:solidFill>
              </a:rPr>
              <a:t>Week-1 outlook calls for an increased chance for above-average rainfall over Equatorial Guinea, Gabon, southern Cameroon, northern Angola, northern and eastern DRC, central and northern South Africa, and </a:t>
            </a:r>
            <a:r>
              <a:rPr lang="en-US" sz="1200" b="1" dirty="0" smtClean="0">
                <a:solidFill>
                  <a:schemeClr val="bg1"/>
                </a:solidFill>
              </a:rPr>
              <a:t>Eswatini. </a:t>
            </a:r>
            <a:r>
              <a:rPr lang="en-US" sz="1200" b="1" dirty="0">
                <a:solidFill>
                  <a:schemeClr val="bg1"/>
                </a:solidFill>
              </a:rPr>
              <a:t>In contrast, there is an increased chance for below-average rainfall over southern and eastern Angola, southern DRC, Zambia, northern and eastern Zimbabwe, southern and eastern Tanzania, Malawi, Mozambique, Madagascar, and parts of central and southern Ethiopia. Week-2 outlook suggests an increased chance for above-average rainfall Equatorial Guinea, Gabon, Congo, southern Cameroon, western and northern Angola, many parts of DRC, central and northern parts of South Africa, Lesotho, </a:t>
            </a:r>
            <a:r>
              <a:rPr lang="en-US" sz="1200" b="1" dirty="0" smtClean="0">
                <a:solidFill>
                  <a:schemeClr val="bg1"/>
                </a:solidFill>
              </a:rPr>
              <a:t>Eswatini, </a:t>
            </a:r>
            <a:r>
              <a:rPr lang="en-US" sz="1200" b="1" dirty="0">
                <a:solidFill>
                  <a:schemeClr val="bg1"/>
                </a:solidFill>
              </a:rPr>
              <a:t>northeast Namibia, and southern and eastern Botswana, western Zimbabwe, while below-average rainfall is likely over many parts of Zambia, Malawi, southwest Tanzania, northern Mozambique, southern and eastern Tanzania, eastern Kenya, Liberia, and central and northern parts of Madagascar.</a:t>
            </a:r>
          </a:p>
          <a:p>
            <a:pPr marL="12700" lvl="0" algn="just">
              <a:lnSpc>
                <a:spcPct val="90000"/>
              </a:lnSpc>
              <a:buClr>
                <a:schemeClr val="lt1"/>
              </a:buClr>
              <a:buSzPts val="1200"/>
            </a:pPr>
            <a:endParaRPr lang="en-US" sz="1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800767"/>
            <a:ext cx="8991600" cy="1938952"/>
          </a:xfrm>
          <a:prstGeom prst="rect">
            <a:avLst/>
          </a:prstGeom>
          <a:noFill/>
          <a:ln>
            <a:noFill/>
          </a:ln>
        </p:spPr>
        <p:txBody>
          <a:bodyPr spcFirstLastPara="1" wrap="square" lIns="91425" tIns="45700" rIns="91425" bIns="45700" anchor="t" anchorCtr="0">
            <a:spAutoFit/>
          </a:bodyPr>
          <a:lstStyle/>
          <a:p>
            <a:pPr lvl="0" algn="just">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a:t>
            </a:r>
            <a:r>
              <a:rPr lang="en-US" sz="1000" b="1" i="0" u="none" strike="noStrike" cap="none" dirty="0" smtClean="0">
                <a:solidFill>
                  <a:schemeClr val="lt1"/>
                </a:solidFill>
                <a:latin typeface="Arial"/>
                <a:ea typeface="Arial"/>
                <a:cs typeface="Arial"/>
                <a:sym typeface="Arial"/>
              </a:rPr>
              <a:t>many parts of </a:t>
            </a:r>
            <a:r>
              <a:rPr lang="en-US" sz="1000" b="1" dirty="0" smtClean="0">
                <a:solidFill>
                  <a:schemeClr val="lt1"/>
                </a:solidFill>
              </a:rPr>
              <a:t>central and northern </a:t>
            </a:r>
            <a:r>
              <a:rPr lang="en-US" sz="1000" b="1" i="0" u="none" strike="noStrike" cap="none" dirty="0" smtClean="0">
                <a:solidFill>
                  <a:schemeClr val="lt1"/>
                </a:solidFill>
                <a:latin typeface="Arial"/>
                <a:ea typeface="Arial"/>
                <a:cs typeface="Arial"/>
                <a:sym typeface="Arial"/>
              </a:rPr>
              <a:t>South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northwest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southwest Tanzania</a:t>
            </a:r>
            <a:r>
              <a:rPr lang="en-US" sz="1000" b="1" i="0" u="none" strike="noStrike" cap="none" dirty="0">
                <a:solidFill>
                  <a:schemeClr val="lt1"/>
                </a:solidFill>
                <a:latin typeface="Arial"/>
                <a:ea typeface="Arial"/>
                <a:cs typeface="Arial"/>
                <a:sym typeface="Arial"/>
              </a:rPr>
              <a:t>, and </a:t>
            </a:r>
            <a:r>
              <a:rPr lang="en-US" sz="1000" b="1" i="0" u="none" strike="noStrike" cap="none" dirty="0" smtClean="0">
                <a:solidFill>
                  <a:schemeClr val="lt1"/>
                </a:solidFill>
                <a:latin typeface="Arial"/>
                <a:ea typeface="Arial"/>
                <a:cs typeface="Arial"/>
                <a:sym typeface="Arial"/>
              </a:rPr>
              <a:t>southwest Kenya</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northern, and eastern </a:t>
            </a:r>
            <a:r>
              <a:rPr lang="en-US" sz="1000" b="1" i="0" u="none" strike="noStrike" cap="none" dirty="0">
                <a:solidFill>
                  <a:schemeClr val="lt1"/>
                </a:solidFill>
                <a:latin typeface="Arial"/>
                <a:ea typeface="Arial"/>
                <a:cs typeface="Arial"/>
                <a:sym typeface="Arial"/>
              </a:rPr>
              <a:t>Kenya, and </a:t>
            </a:r>
            <a:r>
              <a:rPr lang="en-US" sz="1000" b="1" i="0" u="none" strike="noStrike" cap="none" dirty="0" smtClean="0">
                <a:solidFill>
                  <a:schemeClr val="lt1"/>
                </a:solidFill>
                <a:latin typeface="Arial"/>
                <a:ea typeface="Arial"/>
                <a:cs typeface="Arial"/>
                <a:sym typeface="Arial"/>
              </a:rPr>
              <a:t>central and eastern Tanzania</a:t>
            </a:r>
            <a:r>
              <a:rPr lang="en-US" sz="1000" b="1" i="0" u="none" strike="noStrike" cap="none" dirty="0">
                <a:solidFill>
                  <a:schemeClr val="lt1"/>
                </a:solidFill>
                <a:latin typeface="Arial"/>
                <a:ea typeface="Arial"/>
                <a:cs typeface="Arial"/>
                <a:sym typeface="Arial"/>
              </a:rPr>
              <a:t>. In southern Africa, above-average rainfall was observed over </a:t>
            </a:r>
            <a:r>
              <a:rPr lang="en-US" sz="1000" b="1" i="0" u="none" strike="noStrike" cap="none" dirty="0" smtClean="0">
                <a:solidFill>
                  <a:schemeClr val="lt1"/>
                </a:solidFill>
                <a:latin typeface="Arial"/>
                <a:ea typeface="Arial"/>
                <a:cs typeface="Arial"/>
                <a:sym typeface="Arial"/>
              </a:rPr>
              <a:t>Zimbabwe, Botswana, eastern Namibia, </a:t>
            </a:r>
            <a:r>
              <a:rPr lang="en-US" sz="1000" b="1" dirty="0">
                <a:solidFill>
                  <a:schemeClr val="lt1"/>
                </a:solidFill>
              </a:rPr>
              <a:t>northwest Angola, </a:t>
            </a:r>
            <a:r>
              <a:rPr lang="en-US" sz="1000" b="1" i="0" u="none" strike="noStrike" cap="none" dirty="0" smtClean="0">
                <a:solidFill>
                  <a:schemeClr val="lt1"/>
                </a:solidFill>
                <a:latin typeface="Arial"/>
                <a:ea typeface="Arial"/>
                <a:cs typeface="Arial"/>
                <a:sym typeface="Arial"/>
              </a:rPr>
              <a:t>western</a:t>
            </a:r>
            <a:r>
              <a:rPr lang="en-US" sz="1000" b="1" i="0" u="none" strike="noStrike" cap="none" dirty="0" smtClean="0">
                <a:solidFill>
                  <a:schemeClr val="lt1"/>
                </a:solidFill>
                <a:latin typeface="Arial"/>
                <a:ea typeface="Arial"/>
                <a:cs typeface="Arial"/>
                <a:sym typeface="Arial"/>
              </a:rPr>
              <a:t>, central and eastern South Africa, Lesotho, southern Mozambique, and central and </a:t>
            </a:r>
            <a:r>
              <a:rPr lang="en-US" sz="1000" b="1" dirty="0" smtClean="0">
                <a:solidFill>
                  <a:schemeClr val="lt1"/>
                </a:solidFill>
              </a:rPr>
              <a:t>southwest</a:t>
            </a:r>
            <a:r>
              <a:rPr lang="en-US" sz="1000" b="1" i="0" u="none" strike="noStrike" cap="none" dirty="0" smtClean="0">
                <a:solidFill>
                  <a:schemeClr val="lt1"/>
                </a:solidFill>
                <a:latin typeface="Arial"/>
                <a:ea typeface="Arial"/>
                <a:cs typeface="Arial"/>
                <a:sym typeface="Arial"/>
              </a:rPr>
              <a:t> Madagascar. Below-average rainfall was observed over many parts of </a:t>
            </a:r>
            <a:r>
              <a:rPr lang="en-US" sz="1000" b="1" dirty="0" smtClean="0">
                <a:solidFill>
                  <a:schemeClr val="lt1"/>
                </a:solidFill>
              </a:rPr>
              <a:t>Angola, northern Namibia, </a:t>
            </a:r>
            <a:r>
              <a:rPr lang="en-US" sz="1000" b="1" dirty="0" smtClean="0">
                <a:solidFill>
                  <a:schemeClr val="lt1"/>
                </a:solidFill>
              </a:rPr>
              <a:t>western</a:t>
            </a:r>
            <a:r>
              <a:rPr lang="en-US" sz="1000" b="1" dirty="0" smtClean="0">
                <a:solidFill>
                  <a:schemeClr val="lt1"/>
                </a:solidFill>
              </a:rPr>
              <a:t>, central and northern Zambia, southwest South Africa, northern Mozambique, Malawi, and northern and the far eastern Madagascar</a:t>
            </a:r>
            <a:r>
              <a:rPr lang="en-US" sz="1000" b="1" i="0" u="none" strike="noStrike" cap="none" dirty="0" smtClean="0">
                <a:solidFill>
                  <a:schemeClr val="lt1"/>
                </a:solidFill>
                <a:latin typeface="Arial"/>
                <a:ea typeface="Arial"/>
                <a:cs typeface="Arial"/>
                <a:sym typeface="Arial"/>
              </a:rPr>
              <a:t>. In Central Africa, rainfall was above-average over northern Cameroon</a:t>
            </a:r>
            <a:r>
              <a:rPr lang="en-US" sz="1000" b="1" i="0" u="none" strike="noStrike" cap="none" dirty="0">
                <a:solidFill>
                  <a:schemeClr val="lt1"/>
                </a:solidFill>
                <a:latin typeface="Arial"/>
                <a:ea typeface="Arial"/>
                <a:cs typeface="Arial"/>
                <a:sym typeface="Arial"/>
              </a:rPr>
              <a:t>, southern and </a:t>
            </a:r>
            <a:r>
              <a:rPr lang="en-US" sz="1000" b="1" i="0" u="none" strike="noStrike" cap="none" dirty="0" smtClean="0">
                <a:solidFill>
                  <a:schemeClr val="lt1"/>
                </a:solidFill>
                <a:latin typeface="Arial"/>
                <a:ea typeface="Arial"/>
                <a:cs typeface="Arial"/>
                <a:sym typeface="Arial"/>
              </a:rPr>
              <a:t>central </a:t>
            </a:r>
            <a:r>
              <a:rPr lang="en-US" sz="1000" b="1" i="0" u="none" strike="noStrike" cap="none" dirty="0">
                <a:solidFill>
                  <a:schemeClr val="lt1"/>
                </a:solidFill>
                <a:latin typeface="Arial"/>
                <a:ea typeface="Arial"/>
                <a:cs typeface="Arial"/>
                <a:sym typeface="Arial"/>
              </a:rPr>
              <a:t>Chad, </a:t>
            </a:r>
            <a:r>
              <a:rPr lang="en-US" sz="1000" b="1" i="0" u="none" strike="noStrike" cap="none" dirty="0" smtClean="0">
                <a:solidFill>
                  <a:schemeClr val="lt1"/>
                </a:solidFill>
                <a:latin typeface="Arial"/>
                <a:ea typeface="Arial"/>
                <a:cs typeface="Arial"/>
                <a:sym typeface="Arial"/>
              </a:rPr>
              <a:t>western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parts of western and eastern DRC</a:t>
            </a:r>
            <a:r>
              <a:rPr lang="en-US" sz="1000" b="1" i="0" u="none" strike="noStrike" cap="none" dirty="0">
                <a:solidFill>
                  <a:schemeClr val="lt1"/>
                </a:solidFill>
                <a:latin typeface="Arial"/>
                <a:ea typeface="Arial"/>
                <a:cs typeface="Arial"/>
                <a:sym typeface="Arial"/>
              </a:rPr>
              <a:t>.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eastern CAR, and portions of northern, central and southern DRC. </a:t>
            </a:r>
            <a:r>
              <a:rPr lang="en-US" sz="1000" b="1" i="0" u="none" strike="noStrike" cap="none" dirty="0">
                <a:solidFill>
                  <a:schemeClr val="lt1"/>
                </a:solidFill>
                <a:latin typeface="Arial"/>
                <a:ea typeface="Arial"/>
                <a:cs typeface="Arial"/>
                <a:sym typeface="Arial"/>
              </a:rPr>
              <a:t>In West Africa, rainfall was above-average over southern Mauritania, </a:t>
            </a:r>
            <a:r>
              <a:rPr lang="en-US" sz="1000" b="1" dirty="0" smtClean="0">
                <a:solidFill>
                  <a:schemeClr val="lt1"/>
                </a:solidFill>
              </a:rPr>
              <a:t>many parts of </a:t>
            </a:r>
            <a:r>
              <a:rPr lang="en-US" sz="1000" b="1" i="0" u="none" strike="noStrike" cap="none" dirty="0" smtClean="0">
                <a:solidFill>
                  <a:schemeClr val="lt1"/>
                </a:solidFill>
                <a:latin typeface="Arial"/>
                <a:ea typeface="Arial"/>
                <a:cs typeface="Arial"/>
                <a:sym typeface="Arial"/>
              </a:rPr>
              <a:t>Senegal</a:t>
            </a:r>
            <a:r>
              <a:rPr lang="en-US" sz="1000" b="1" i="0" u="none" strike="noStrike" cap="none" dirty="0">
                <a:solidFill>
                  <a:schemeClr val="lt1"/>
                </a:solidFill>
                <a:latin typeface="Arial"/>
                <a:ea typeface="Arial"/>
                <a:cs typeface="Arial"/>
                <a:sym typeface="Arial"/>
              </a:rPr>
              <a:t>, Gambia, Guinea-Bissau, Guinea,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portions 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Leone, central Ghana, 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 </a:t>
            </a:r>
            <a:endParaRPr sz="10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0" y="1000516"/>
            <a:ext cx="3714135" cy="37141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936" y="988898"/>
            <a:ext cx="3737371" cy="37373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88" y="5060751"/>
            <a:ext cx="8909331" cy="1631175"/>
          </a:xfrm>
          <a:prstGeom prst="rect">
            <a:avLst/>
          </a:prstGeom>
          <a:noFill/>
          <a:ln>
            <a:noFill/>
          </a:ln>
        </p:spPr>
        <p:txBody>
          <a:bodyPr spcFirstLastPara="1" wrap="square" lIns="91425" tIns="45700" rIns="91425" bIns="45700" anchor="t" anchorCtr="0">
            <a:spAutoFit/>
          </a:bodyPr>
          <a:lstStyle/>
          <a:p>
            <a:pPr lvl="0" algn="just">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parts of Uganda, pockets of southern Kenya, western Tanzania, Rwanda and Burundi.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much of South Sudan, central and southern Ethiopia, Somalia, many parts of Kenya, and parts of southern and eastern 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a:t>
            </a:r>
            <a:r>
              <a:rPr lang="en-US" sz="1000" b="1" i="0" u="none" strike="noStrike" cap="none" dirty="0" smtClean="0">
                <a:solidFill>
                  <a:schemeClr val="lt1"/>
                </a:solidFill>
                <a:latin typeface="Arial"/>
                <a:ea typeface="Arial"/>
                <a:cs typeface="Arial"/>
                <a:sym typeface="Arial"/>
              </a:rPr>
              <a:t>over northeast Gabon, much of </a:t>
            </a:r>
            <a:r>
              <a:rPr lang="en-US" sz="1000" b="1" i="0" u="none" strike="noStrike" cap="none" dirty="0">
                <a:solidFill>
                  <a:schemeClr val="lt1"/>
                </a:solidFill>
                <a:latin typeface="Arial"/>
                <a:ea typeface="Arial"/>
                <a:cs typeface="Arial"/>
                <a:sym typeface="Arial"/>
              </a:rPr>
              <a:t>Congo,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and eastern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western and northwest Gabon, central and eastern Equatorial Guinea, western and central</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CAR, and parts of northern, central  and southwestern </a:t>
            </a:r>
            <a:r>
              <a:rPr lang="en-US" sz="1000" b="1" i="0" u="none" strike="noStrike" cap="none" dirty="0">
                <a:solidFill>
                  <a:schemeClr val="lt1"/>
                </a:solidFill>
                <a:latin typeface="Arial"/>
                <a:ea typeface="Arial"/>
                <a:cs typeface="Arial"/>
                <a:sym typeface="Arial"/>
              </a:rPr>
              <a:t>DRC. In West Africa, rainfall was above-average </a:t>
            </a:r>
            <a:r>
              <a:rPr lang="en-US" sz="1000" b="1" i="0" u="none" strike="noStrike" cap="none" dirty="0" smtClean="0">
                <a:solidFill>
                  <a:schemeClr val="lt1"/>
                </a:solidFill>
                <a:latin typeface="Arial"/>
                <a:ea typeface="Arial"/>
                <a:cs typeface="Arial"/>
                <a:sym typeface="Arial"/>
              </a:rPr>
              <a:t>along coastal </a:t>
            </a:r>
            <a:r>
              <a:rPr lang="en-US" sz="1000" b="1" i="0" u="none" strike="noStrike" cap="none" dirty="0" smtClean="0">
                <a:solidFill>
                  <a:schemeClr val="lt1"/>
                </a:solidFill>
                <a:latin typeface="Arial"/>
                <a:ea typeface="Arial"/>
                <a:cs typeface="Arial"/>
                <a:sym typeface="Arial"/>
              </a:rPr>
              <a:t>regions of Cote d’</a:t>
            </a:r>
            <a:r>
              <a:rPr lang="en-US" sz="1000" b="1" dirty="0" smtClean="0">
                <a:solidFill>
                  <a:schemeClr val="lt1"/>
                </a:solidFill>
              </a:rPr>
              <a:t>Ivoire, Ghana, Togo and Benin, Liberia, and eastern Guinea.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below-average rainfall was observed over much </a:t>
            </a:r>
            <a:r>
              <a:rPr lang="en-US" sz="1000" b="1" dirty="0" smtClean="0">
                <a:solidFill>
                  <a:schemeClr val="lt1"/>
                </a:solidFill>
              </a:rPr>
              <a:t>southern Nigeria and western Sierra Leone</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southern Africa, above-average </a:t>
            </a:r>
            <a:r>
              <a:rPr lang="en-US" sz="1000" b="1" i="0" u="none" strike="noStrike" cap="none" dirty="0" smtClean="0">
                <a:solidFill>
                  <a:schemeClr val="lt1"/>
                </a:solidFill>
                <a:latin typeface="Arial"/>
                <a:ea typeface="Arial"/>
                <a:cs typeface="Arial"/>
                <a:sym typeface="Arial"/>
              </a:rPr>
              <a:t>rainfall </a:t>
            </a:r>
            <a:r>
              <a:rPr lang="en-US" sz="1000" b="1" i="0" u="none" strike="noStrike" cap="none" dirty="0">
                <a:solidFill>
                  <a:schemeClr val="lt1"/>
                </a:solidFill>
                <a:latin typeface="Arial"/>
                <a:ea typeface="Arial"/>
                <a:cs typeface="Arial"/>
                <a:sym typeface="Arial"/>
              </a:rPr>
              <a:t>was observed over </a:t>
            </a:r>
            <a:r>
              <a:rPr lang="en-US" sz="1000" b="1" i="0" u="none" strike="noStrike" cap="none" dirty="0" smtClean="0">
                <a:solidFill>
                  <a:schemeClr val="lt1"/>
                </a:solidFill>
                <a:latin typeface="Arial"/>
                <a:ea typeface="Arial"/>
                <a:cs typeface="Arial"/>
                <a:sym typeface="Arial"/>
              </a:rPr>
              <a:t>northwestern </a:t>
            </a:r>
            <a:r>
              <a:rPr lang="en-US" sz="1000" b="1" i="0" u="none" strike="noStrike" cap="none" dirty="0" smtClean="0">
                <a:solidFill>
                  <a:schemeClr val="lt1"/>
                </a:solidFill>
                <a:latin typeface="Arial"/>
                <a:ea typeface="Arial"/>
                <a:cs typeface="Arial"/>
                <a:sym typeface="Arial"/>
              </a:rPr>
              <a:t>Angola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southeast Namibia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central, eastern and southern Botswana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Zambia</a:t>
            </a:r>
            <a:r>
              <a:rPr lang="en-US" sz="1000" b="1" i="0" u="none" strike="noStrike" cap="none" dirty="0" smtClean="0">
                <a:solidFill>
                  <a:schemeClr val="lt1"/>
                </a:solidFill>
                <a:latin typeface="Arial"/>
                <a:ea typeface="Arial"/>
                <a:cs typeface="Arial"/>
                <a:sym typeface="Arial"/>
              </a:rPr>
              <a:t>, Zimbabwe, </a:t>
            </a:r>
            <a:r>
              <a:rPr lang="en-US" sz="1000" b="1" i="0" u="none" strike="noStrike" cap="none" dirty="0" smtClean="0">
                <a:solidFill>
                  <a:schemeClr val="lt1"/>
                </a:solidFill>
                <a:latin typeface="Arial"/>
                <a:ea typeface="Arial"/>
                <a:cs typeface="Arial"/>
                <a:sym typeface="Arial"/>
              </a:rPr>
              <a:t>western, central </a:t>
            </a:r>
            <a:r>
              <a:rPr lang="en-US" sz="1000" b="1" i="0" u="none" strike="noStrike" cap="none" dirty="0" smtClean="0">
                <a:solidFill>
                  <a:schemeClr val="lt1"/>
                </a:solidFill>
                <a:latin typeface="Arial"/>
                <a:ea typeface="Arial"/>
                <a:cs typeface="Arial"/>
                <a:sym typeface="Arial"/>
              </a:rPr>
              <a:t>and eastern South Africa, </a:t>
            </a:r>
            <a:r>
              <a:rPr lang="en-US" sz="1000" b="1" i="0" u="none" strike="noStrike" cap="none" dirty="0" smtClean="0">
                <a:solidFill>
                  <a:schemeClr val="lt1"/>
                </a:solidFill>
                <a:latin typeface="Arial"/>
                <a:ea typeface="Arial"/>
                <a:cs typeface="Arial"/>
                <a:sym typeface="Arial"/>
              </a:rPr>
              <a:t>Lesotho, </a:t>
            </a:r>
            <a:r>
              <a:rPr lang="en-US" sz="1000" b="1" i="0" u="none" strike="noStrike" cap="none" dirty="0" smtClean="0">
                <a:solidFill>
                  <a:schemeClr val="lt1"/>
                </a:solidFill>
                <a:latin typeface="Arial"/>
                <a:ea typeface="Arial"/>
                <a:cs typeface="Arial"/>
                <a:sym typeface="Arial"/>
              </a:rPr>
              <a:t>southern Mozambique, and central and </a:t>
            </a:r>
            <a:r>
              <a:rPr lang="en-US" sz="1000" b="1" i="0" u="none" strike="noStrike" cap="none" dirty="0" smtClean="0">
                <a:solidFill>
                  <a:schemeClr val="lt1"/>
                </a:solidFill>
                <a:latin typeface="Arial"/>
                <a:ea typeface="Arial"/>
                <a:cs typeface="Arial"/>
                <a:sym typeface="Arial"/>
              </a:rPr>
              <a:t>southwest </a:t>
            </a:r>
            <a:r>
              <a:rPr lang="en-US" sz="1000" b="1" i="0" u="none" strike="noStrike" cap="none" dirty="0" smtClean="0">
                <a:solidFill>
                  <a:schemeClr val="lt1"/>
                </a:solidFill>
                <a:latin typeface="Arial"/>
                <a:ea typeface="Arial"/>
                <a:cs typeface="Arial"/>
                <a:sym typeface="Arial"/>
              </a:rPr>
              <a:t>Madagascar.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many parts of</a:t>
            </a:r>
            <a:r>
              <a:rPr lang="en-US" sz="1000" b="1" dirty="0" smtClean="0">
                <a:solidFill>
                  <a:schemeClr val="lt1"/>
                </a:solidFill>
              </a:rPr>
              <a:t> Angola, </a:t>
            </a:r>
            <a:r>
              <a:rPr lang="en-US" sz="1000" b="1" dirty="0" smtClean="0">
                <a:solidFill>
                  <a:schemeClr val="lt1"/>
                </a:solidFill>
              </a:rPr>
              <a:t>northern Namibia, western Zambia</a:t>
            </a:r>
            <a:r>
              <a:rPr lang="en-US" sz="1000" b="1" dirty="0" smtClean="0">
                <a:solidFill>
                  <a:schemeClr val="lt1"/>
                </a:solidFill>
              </a:rPr>
              <a:t>, Malawi, northern Mozambique and the far northern Madagascar.</a:t>
            </a:r>
            <a:endParaRPr sz="10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67" y="976494"/>
            <a:ext cx="3887346" cy="38873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89930"/>
            <a:ext cx="3873910" cy="38739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615787"/>
          </a:xfrm>
          <a:prstGeom prst="rect">
            <a:avLst/>
          </a:prstGeom>
          <a:noFill/>
          <a:ln>
            <a:noFill/>
          </a:ln>
        </p:spPr>
        <p:txBody>
          <a:bodyPr spcFirstLastPara="1" wrap="square" lIns="91425" tIns="45700" rIns="91425" bIns="45700" anchor="t" anchorCtr="0">
            <a:spAutoFit/>
          </a:bodyPr>
          <a:lstStyle/>
          <a:p>
            <a:pPr algn="just"/>
            <a:r>
              <a:rPr lang="en-US" sz="1100" b="1" dirty="0">
                <a:solidFill>
                  <a:schemeClr val="bg1"/>
                </a:solidFill>
              </a:rPr>
              <a:t>During the past 7 days, in East Africa, rainfall was above-average over pockets of southeast Kenya and western Tanzania. Below-average rainfall was observed over parts of southern Ethiopia, southwest and central Kenya, southern Somalia and central and southeast Tanzania. In Central Africa, rainfall was above-average over northeast Gabon, southern and central Congo, and western, northern and eastern parts of DRC. Below-average rainfall was observed over western and central Gabon, western and northern Equatorial Guinea, and pockets of central and southern DRC. In West Africa, above-average rainfall was observed along the Gulf of Guinea coast. In southern Africa, rainfall was above-average over northwest Angola, southeast Namibia, eastern parts of Zimbabwe and Zambia, western and southern Mozambique, central South Africa and southeast Madagascar. In contrast, rainfall was below-average over southern and eastern Angola, western and southern Zambia, northern and eastern Botswana, western Zimbabwe, northern Mozambique, northeast South Africa, Swaziland, and western and central parts of Madagascar.</a:t>
            </a:r>
            <a:endParaRPr lang="en-US" sz="11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5" y="1065873"/>
            <a:ext cx="3764014" cy="37640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839" y="1057935"/>
            <a:ext cx="3771952" cy="37719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368644" y="5906624"/>
            <a:ext cx="8264079"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panel), the wind anomalies were anti-cyclonic in the western portion of Southern </a:t>
            </a:r>
            <a:r>
              <a:rPr lang="en-US" sz="1200" b="1" i="0" u="none" strike="noStrike" cap="none" dirty="0" smtClean="0">
                <a:solidFill>
                  <a:schemeClr val="lt1"/>
                </a:solidFill>
                <a:latin typeface="Arial"/>
                <a:ea typeface="Arial"/>
                <a:cs typeface="Arial"/>
                <a:sym typeface="Arial"/>
              </a:rPr>
              <a:t>Africa.</a:t>
            </a:r>
            <a:endParaRPr sz="1200" b="1"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44" y="1405995"/>
            <a:ext cx="4055872" cy="40558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877" y="1405995"/>
            <a:ext cx="4082846" cy="4082846"/>
          </a:xfrm>
          <a:prstGeom prst="rect">
            <a:avLst/>
          </a:prstGeom>
        </p:spPr>
      </p:pic>
      <p:sp>
        <p:nvSpPr>
          <p:cNvPr id="10" name="Google Shape;149;p7"/>
          <p:cNvSpPr/>
          <p:nvPr/>
        </p:nvSpPr>
        <p:spPr>
          <a:xfrm>
            <a:off x="2031350" y="3891900"/>
            <a:ext cx="1006751" cy="827445"/>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2094271" y="2002537"/>
            <a:ext cx="776945" cy="1498324"/>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775587" y="1946787"/>
            <a:ext cx="1319593" cy="167148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900948" y="1504335"/>
            <a:ext cx="1216307" cy="44245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over eastern Kenya (bottom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southern Somalia </a:t>
            </a:r>
            <a:r>
              <a:rPr lang="en-US" sz="1200" b="1" i="0" u="none" strike="noStrike" cap="none" dirty="0" smtClean="0">
                <a:solidFill>
                  <a:schemeClr val="lt1"/>
                </a:solidFill>
                <a:latin typeface="Arial"/>
                <a:ea typeface="Arial"/>
                <a:cs typeface="Arial"/>
                <a:sym typeface="Arial"/>
              </a:rPr>
              <a:t>(top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255" y="514719"/>
            <a:ext cx="3430022" cy="26677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180" y="3293049"/>
            <a:ext cx="3452097" cy="268496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726" y="3511686"/>
            <a:ext cx="3173003" cy="24678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NCEP GEFS Model Forecasts</a:t>
            </a:r>
            <a:r>
              <a:rPr lang="en-US" sz="1200" b="1" i="0" u="none" strike="noStrike" cap="none" dirty="0">
                <a:solidFill>
                  <a:srgbClr val="FFFF00"/>
                </a:solidFill>
                <a:latin typeface="Arial"/>
                <a:ea typeface="Arial"/>
                <a:cs typeface="Arial"/>
                <a:sym typeface="Arial"/>
              </a:rPr>
              <a:t/>
            </a:r>
            <a:br>
              <a:rPr lang="en-US" sz="12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Non-Bias Corrected Probability of </a:t>
            </a:r>
            <a:br>
              <a:rPr lang="en-US" sz="20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precipitation exceedance </a:t>
            </a:r>
            <a:endParaRPr sz="1400" b="0" i="0" u="none" strike="noStrike" cap="none" dirty="0">
              <a:solidFill>
                <a:srgbClr val="000000"/>
              </a:solidFill>
              <a:latin typeface="Arial"/>
              <a:ea typeface="Arial"/>
              <a:cs typeface="Arial"/>
              <a:sym typeface="Arial"/>
            </a:endParaRPr>
          </a:p>
        </p:txBody>
      </p:sp>
      <p:sp>
        <p:nvSpPr>
          <p:cNvPr id="170" name="Google Shape;170;p9"/>
          <p:cNvSpPr txBox="1"/>
          <p:nvPr/>
        </p:nvSpPr>
        <p:spPr>
          <a:xfrm>
            <a:off x="5029200" y="1604700"/>
            <a:ext cx="3581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13 – 19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5465" y="5417424"/>
            <a:ext cx="8889831" cy="1200288"/>
          </a:xfrm>
          <a:prstGeom prst="rect">
            <a:avLst/>
          </a:prstGeom>
          <a:noFill/>
          <a:ln>
            <a:noFill/>
          </a:ln>
        </p:spPr>
        <p:txBody>
          <a:bodyPr spcFirstLastPara="1" wrap="square" lIns="91425" tIns="45700" rIns="91425" bIns="45700" anchor="t" anchorCtr="0">
            <a:spAutoFit/>
          </a:bodyPr>
          <a:lstStyle/>
          <a:p>
            <a:pPr lvl="0" algn="just">
              <a:buClr>
                <a:schemeClr val="dk1"/>
              </a:buClr>
              <a:buSzPts val="1200"/>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a:t>
            </a:r>
            <a:r>
              <a:rPr lang="en-US" sz="1200" b="1" dirty="0" smtClean="0">
                <a:solidFill>
                  <a:schemeClr val="lt1"/>
                </a:solidFill>
              </a:rPr>
              <a:t>Equatorial Guinea, Gabon, southern Congo, northwest and western Angola, eastern and southern DRC, Rwanda, Burundi, </a:t>
            </a:r>
            <a:r>
              <a:rPr lang="en-US" sz="1200" b="1" dirty="0">
                <a:solidFill>
                  <a:schemeClr val="lt1"/>
                </a:solidFill>
              </a:rPr>
              <a:t>western Tanzania, </a:t>
            </a:r>
            <a:r>
              <a:rPr lang="en-US" sz="1200" b="1" dirty="0" smtClean="0">
                <a:solidFill>
                  <a:schemeClr val="lt1"/>
                </a:solidFill>
              </a:rPr>
              <a:t>northwest Zambia, northern South Africa and Eswatini</a:t>
            </a:r>
            <a:r>
              <a:rPr lang="en-US" sz="1200" b="1" dirty="0" smtClean="0">
                <a:solidFill>
                  <a:schemeClr val="lt1"/>
                </a:solidFill>
              </a:rPr>
              <a:t>. </a:t>
            </a:r>
            <a:r>
              <a:rPr lang="en-US" sz="1200" b="1" dirty="0">
                <a:solidFill>
                  <a:schemeClr val="lt1"/>
                </a:solidFill>
              </a:rPr>
              <a:t>For </a:t>
            </a:r>
            <a:r>
              <a:rPr lang="en-US" sz="1200" b="1" dirty="0" smtClean="0">
                <a:solidFill>
                  <a:schemeClr val="lt1"/>
                </a:solidFill>
              </a:rPr>
              <a:t>week-2 </a:t>
            </a:r>
            <a:r>
              <a:rPr lang="en-US" sz="1200" b="1" dirty="0">
                <a:solidFill>
                  <a:schemeClr val="lt1"/>
                </a:solidFill>
              </a:rPr>
              <a:t>(right panel</a:t>
            </a:r>
            <a:r>
              <a:rPr lang="en-US" sz="1200" b="1" dirty="0" smtClean="0">
                <a:solidFill>
                  <a:schemeClr val="lt1"/>
                </a:solidFill>
              </a:rPr>
              <a:t>), </a:t>
            </a:r>
            <a:r>
              <a:rPr lang="en-US" sz="1200" b="1" dirty="0">
                <a:solidFill>
                  <a:schemeClr val="lt1"/>
                </a:solidFill>
              </a:rPr>
              <a:t>the NCEP GEFS forecasts indicate a moderate to high chance (over 70%) for rainfall to exceed 50 mm over </a:t>
            </a:r>
            <a:r>
              <a:rPr lang="en-US" sz="1200" b="1" dirty="0" smtClean="0">
                <a:solidFill>
                  <a:schemeClr val="lt1"/>
                </a:solidFill>
              </a:rPr>
              <a:t>southern parts of Gabon and </a:t>
            </a:r>
            <a:r>
              <a:rPr lang="en-US" sz="1200" b="1" dirty="0" smtClean="0">
                <a:solidFill>
                  <a:schemeClr val="lt1"/>
                </a:solidFill>
              </a:rPr>
              <a:t>Congo, </a:t>
            </a:r>
            <a:r>
              <a:rPr lang="en-US" sz="1200" b="1" dirty="0" smtClean="0">
                <a:solidFill>
                  <a:schemeClr val="lt1"/>
                </a:solidFill>
              </a:rPr>
              <a:t>southern </a:t>
            </a:r>
            <a:r>
              <a:rPr lang="en-US" sz="1200" b="1" dirty="0" smtClean="0">
                <a:solidFill>
                  <a:schemeClr val="lt1"/>
                </a:solidFill>
              </a:rPr>
              <a:t>and eastern DRC, </a:t>
            </a:r>
            <a:r>
              <a:rPr lang="en-US" sz="1200" b="1" dirty="0">
                <a:solidFill>
                  <a:schemeClr val="lt1"/>
                </a:solidFill>
              </a:rPr>
              <a:t>Rwanda, Burundi, western Tanzania, central </a:t>
            </a:r>
            <a:r>
              <a:rPr lang="en-US" sz="1200" b="1" dirty="0" smtClean="0">
                <a:solidFill>
                  <a:schemeClr val="lt1"/>
                </a:solidFill>
              </a:rPr>
              <a:t>and eastern Angola, northern and northwest Zambia, and pockets of central Madagascar.</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67299" y="1604701"/>
            <a:ext cx="3971018" cy="338514"/>
          </a:xfrm>
          <a:prstGeom prst="rect">
            <a:avLst/>
          </a:prstGeom>
          <a:noFill/>
          <a:ln>
            <a:noFill/>
          </a:ln>
        </p:spPr>
        <p:txBody>
          <a:bodyPr spcFirstLastPara="1" wrap="square" lIns="91425" tIns="45700" rIns="91425" bIns="45700" anchor="t" anchorCtr="0">
            <a:spAutoFit/>
          </a:bodyPr>
          <a:lstStyle/>
          <a:p>
            <a:pPr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06 – 12 </a:t>
            </a:r>
            <a:r>
              <a:rPr lang="en-US" sz="1600" b="1" dirty="0">
                <a:solidFill>
                  <a:srgbClr val="FFFF00"/>
                </a:solidFill>
              </a:rPr>
              <a:t>Dec </a:t>
            </a:r>
            <a:r>
              <a:rPr lang="en-US" sz="1600" b="1" dirty="0" smtClean="0">
                <a:solidFill>
                  <a:srgbClr val="FFFF00"/>
                </a:solidFill>
              </a:rPr>
              <a:t>2022</a:t>
            </a:r>
            <a:endParaRPr lang="en-US" sz="1600" dirty="0">
              <a:solidFill>
                <a:schemeClr val="dk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43" y="2040773"/>
            <a:ext cx="4265538" cy="31991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091" y="2046743"/>
            <a:ext cx="4257577" cy="31931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5493</TotalTime>
  <Words>2362</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Ravi Shukla</cp:lastModifiedBy>
  <cp:revision>152</cp:revision>
  <dcterms:created xsi:type="dcterms:W3CDTF">2001-08-31T10:39:36Z</dcterms:created>
  <dcterms:modified xsi:type="dcterms:W3CDTF">2022-12-05T18:10:25Z</dcterms:modified>
</cp:coreProperties>
</file>