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cDEY8PcDZf9+d5mUDskCekZuK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90" y="2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7" name="Google Shape;177;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78" name="Google Shape;178;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8" name="Google Shape;188;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89" name="Google Shape;189;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200" name="Google Shape;200;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6" name="Google Shape;166;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rmAutofit/>
          </a:bodyPr>
          <a:lstStyle/>
          <a:p>
            <a:pPr marL="0" lvl="0" indent="0" algn="l" rtl="0">
              <a:lnSpc>
                <a:spcPct val="100000"/>
              </a:lnSpc>
              <a:spcBef>
                <a:spcPts val="0"/>
              </a:spcBef>
              <a:spcAft>
                <a:spcPts val="0"/>
              </a:spcAft>
              <a:buSzPts val="1400"/>
              <a:buNone/>
            </a:pPr>
            <a:endParaRPr/>
          </a:p>
        </p:txBody>
      </p:sp>
      <p:sp>
        <p:nvSpPr>
          <p:cNvPr id="167" name="Google Shape;167;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by</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31</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October 2022</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33338" y="5664200"/>
            <a:ext cx="9018588"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1" name="Google Shape;181;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2" name="Google Shape;182;p10"/>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3" name="Google Shape;183;p10"/>
          <p:cNvSpPr txBox="1"/>
          <p:nvPr/>
        </p:nvSpPr>
        <p:spPr>
          <a:xfrm>
            <a:off x="76200" y="1447800"/>
            <a:ext cx="3810000"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01 </a:t>
            </a:r>
            <a:r>
              <a:rPr lang="en-US" sz="1600" b="1" i="0" u="none" strike="noStrike" cap="none" dirty="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07 </a:t>
            </a:r>
            <a:r>
              <a:rPr lang="en-US" sz="1600" b="1" i="0" u="none" strike="noStrike" cap="none" dirty="0">
                <a:solidFill>
                  <a:srgbClr val="FFFF00"/>
                </a:solidFill>
                <a:latin typeface="Arial"/>
                <a:ea typeface="Arial"/>
                <a:cs typeface="Arial"/>
                <a:sym typeface="Arial"/>
              </a:rPr>
              <a:t>October, 2022</a:t>
            </a:r>
            <a:endParaRPr sz="1400" b="0" i="0" u="none" strike="noStrike" cap="none" dirty="0">
              <a:solidFill>
                <a:srgbClr val="000000"/>
              </a:solidFill>
              <a:latin typeface="Arial"/>
              <a:ea typeface="Arial"/>
              <a:cs typeface="Arial"/>
              <a:sym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1929384"/>
            <a:ext cx="3539975" cy="4581144"/>
          </a:xfrm>
          <a:prstGeom prst="rect">
            <a:avLst/>
          </a:prstGeom>
        </p:spPr>
      </p:pic>
      <p:sp>
        <p:nvSpPr>
          <p:cNvPr id="10" name="Google Shape;194;p11"/>
          <p:cNvSpPr txBox="1"/>
          <p:nvPr/>
        </p:nvSpPr>
        <p:spPr>
          <a:xfrm>
            <a:off x="3886200" y="1990927"/>
            <a:ext cx="4930219" cy="2970003"/>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smtClean="0">
                <a:solidFill>
                  <a:schemeClr val="lt1"/>
                </a:solidFill>
              </a:rPr>
              <a:t>Model consolidated </a:t>
            </a:r>
            <a:r>
              <a:rPr lang="en-US" sz="1100" b="1" dirty="0">
                <a:solidFill>
                  <a:schemeClr val="lt1"/>
                </a:solidFill>
              </a:rPr>
              <a:t>probabilistic forecasts </a:t>
            </a:r>
            <a:r>
              <a:rPr lang="en-US" sz="1100" b="1" dirty="0" smtClean="0">
                <a:solidFill>
                  <a:schemeClr val="lt1"/>
                </a:solidFill>
              </a:rPr>
              <a:t>call for </a:t>
            </a:r>
            <a:r>
              <a:rPr lang="en-US" sz="1100" b="1" dirty="0">
                <a:solidFill>
                  <a:schemeClr val="lt1"/>
                </a:solidFill>
              </a:rPr>
              <a:t>above 50% chance for weekly total rainfall to be below-normal (below the lower </a:t>
            </a:r>
            <a:r>
              <a:rPr lang="en-US" sz="1100" b="1" dirty="0" err="1">
                <a:solidFill>
                  <a:schemeClr val="lt1"/>
                </a:solidFill>
              </a:rPr>
              <a:t>tercile</a:t>
            </a:r>
            <a:r>
              <a:rPr lang="en-US" sz="1100" b="1" dirty="0">
                <a:solidFill>
                  <a:schemeClr val="lt1"/>
                </a:solidFill>
              </a:rPr>
              <a:t>) </a:t>
            </a:r>
            <a:r>
              <a:rPr lang="en-US" sz="1100" b="1" dirty="0" smtClean="0">
                <a:solidFill>
                  <a:schemeClr val="lt1"/>
                </a:solidFill>
              </a:rPr>
              <a:t>portions of the Gulf of Guinea region, northern Cameroon, CAR, southern Ethiopia and northern Tanzania. In particular, there is above 65% chance for rainfall to be below-normal over Sierra Leone, eastern Guinea, northeastern Cote d’Ivoire, northern Ghana, northern Cameroon, and parts of CAR and Tanzania.</a:t>
            </a:r>
          </a:p>
          <a:p>
            <a:pPr marL="457200" indent="-298450" algn="just">
              <a:buClr>
                <a:schemeClr val="lt1"/>
              </a:buClr>
              <a:buSzPts val="1100"/>
              <a:buFont typeface="Arial"/>
              <a:buAutoNum type="arabicPeriod"/>
            </a:pPr>
            <a:endParaRPr lang="en-US" sz="1100" b="1" dirty="0" smtClean="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forecasts </a:t>
            </a:r>
            <a:r>
              <a:rPr lang="en-US" sz="1100" b="1" dirty="0" smtClean="0">
                <a:solidFill>
                  <a:schemeClr val="lt1"/>
                </a:solidFill>
              </a:rPr>
              <a:t>also call for above </a:t>
            </a:r>
            <a:r>
              <a:rPr lang="en-US" sz="1100" b="1" dirty="0">
                <a:solidFill>
                  <a:schemeClr val="lt1"/>
                </a:solidFill>
              </a:rPr>
              <a:t>50% chance for weekly rainfall to be above-normal (above the upper </a:t>
            </a:r>
            <a:r>
              <a:rPr lang="en-US" sz="1100" b="1" dirty="0" err="1">
                <a:solidFill>
                  <a:schemeClr val="lt1"/>
                </a:solidFill>
              </a:rPr>
              <a:t>tercile</a:t>
            </a:r>
            <a:r>
              <a:rPr lang="en-US" sz="1100" b="1" dirty="0">
                <a:solidFill>
                  <a:schemeClr val="lt1"/>
                </a:solidFill>
              </a:rPr>
              <a:t>) over </a:t>
            </a:r>
            <a:r>
              <a:rPr lang="en-US" sz="1100" b="1" dirty="0" smtClean="0">
                <a:solidFill>
                  <a:schemeClr val="lt1"/>
                </a:solidFill>
              </a:rPr>
              <a:t>Gabon, southern Congo, eastern South Africa, Lesotho, </a:t>
            </a:r>
            <a:r>
              <a:rPr lang="en-US" sz="1100" b="1" dirty="0" err="1" smtClean="0">
                <a:solidFill>
                  <a:schemeClr val="lt1"/>
                </a:solidFill>
              </a:rPr>
              <a:t>Eswatini</a:t>
            </a:r>
            <a:r>
              <a:rPr lang="en-US" sz="1100" b="1" dirty="0" smtClean="0">
                <a:solidFill>
                  <a:schemeClr val="lt1"/>
                </a:solidFill>
              </a:rPr>
              <a:t>, southern Mozambique and central Madagascar. </a:t>
            </a:r>
            <a:r>
              <a:rPr lang="en-US" sz="1100" b="1" dirty="0">
                <a:solidFill>
                  <a:schemeClr val="lt1"/>
                </a:solidFill>
              </a:rPr>
              <a:t>In particular, there is above 65% chance for rainfall to be above-normal over </a:t>
            </a:r>
            <a:r>
              <a:rPr lang="en-US" sz="1100" b="1" dirty="0" smtClean="0">
                <a:solidFill>
                  <a:schemeClr val="lt1"/>
                </a:solidFill>
              </a:rPr>
              <a:t>Gabon, southern Congo, and eastern South Africa.</a:t>
            </a:r>
            <a:endParaRPr lang="en-US" sz="1100" b="1" dirty="0">
              <a:solidFill>
                <a:schemeClr val="lt1"/>
              </a:solidFill>
            </a:endParaRPr>
          </a:p>
          <a:p>
            <a:pPr marL="457200" indent="-298450" algn="just">
              <a:buClr>
                <a:schemeClr val="lt1"/>
              </a:buClr>
              <a:buSzPts val="1100"/>
              <a:buFont typeface="Arial"/>
              <a:buAutoNum type="arabicPeriod"/>
            </a:pPr>
            <a:endParaRPr lang="en-US" sz="1100" b="1" dirty="0">
              <a:solidFill>
                <a:schemeClr val="lt1"/>
              </a:solidFill>
            </a:endParaRPr>
          </a:p>
          <a:p>
            <a:pPr marL="158750" marR="0" lvl="0" algn="just" rtl="0">
              <a:lnSpc>
                <a:spcPct val="100000"/>
              </a:lnSpc>
              <a:spcBef>
                <a:spcPts val="0"/>
              </a:spcBef>
              <a:spcAft>
                <a:spcPts val="0"/>
              </a:spcAft>
              <a:buClr>
                <a:schemeClr val="lt1"/>
              </a:buClr>
              <a:buSzPts val="1100"/>
            </a:pPr>
            <a:endParaRPr lang="en-US" sz="1100" b="1" dirty="0" smtClean="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2" name="Google Shape;192;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3" name="Google Shape;193;p11"/>
          <p:cNvSpPr txBox="1"/>
          <p:nvPr/>
        </p:nvSpPr>
        <p:spPr>
          <a:xfrm>
            <a:off x="228600" y="1447800"/>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08 </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14</a:t>
            </a:r>
            <a:r>
              <a:rPr lang="en-US" sz="1600" b="1" dirty="0" smtClean="0">
                <a:solidFill>
                  <a:srgbClr val="FFFF00"/>
                </a:solidFill>
              </a:rPr>
              <a:t> </a:t>
            </a:r>
            <a:r>
              <a:rPr lang="en-US" sz="1600" b="1" dirty="0" smtClean="0">
                <a:solidFill>
                  <a:srgbClr val="FFFF00"/>
                </a:solidFill>
              </a:rPr>
              <a:t>November</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2022</a:t>
            </a:r>
            <a:endParaRPr sz="1600" b="1" i="0" u="none" strike="noStrike" cap="none" dirty="0">
              <a:solidFill>
                <a:srgbClr val="FFFF00"/>
              </a:solidFill>
              <a:latin typeface="Arial"/>
              <a:ea typeface="Arial"/>
              <a:cs typeface="Arial"/>
              <a:sym typeface="Arial"/>
            </a:endParaRPr>
          </a:p>
        </p:txBody>
      </p:sp>
      <p:sp>
        <p:nvSpPr>
          <p:cNvPr id="196" name="Google Shape;196;p11"/>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632" y="1931824"/>
            <a:ext cx="3542121" cy="4583922"/>
          </a:xfrm>
          <a:prstGeom prst="rect">
            <a:avLst/>
          </a:prstGeom>
        </p:spPr>
      </p:pic>
      <p:sp>
        <p:nvSpPr>
          <p:cNvPr id="9" name="Google Shape;194;p11"/>
          <p:cNvSpPr txBox="1"/>
          <p:nvPr/>
        </p:nvSpPr>
        <p:spPr>
          <a:xfrm>
            <a:off x="3886200" y="1990927"/>
            <a:ext cx="4930219" cy="2970003"/>
          </a:xfrm>
          <a:prstGeom prst="rect">
            <a:avLst/>
          </a:prstGeom>
          <a:noFill/>
          <a:ln>
            <a:noFill/>
          </a:ln>
        </p:spPr>
        <p:txBody>
          <a:bodyPr spcFirstLastPara="1" wrap="square" lIns="91425" tIns="45700" rIns="91425" bIns="45700" anchor="t" anchorCtr="0">
            <a:spAutoFit/>
          </a:bodyPr>
          <a:lstStyle/>
          <a:p>
            <a:pPr marL="457200" indent="-298450" algn="just">
              <a:buClr>
                <a:schemeClr val="lt1"/>
              </a:buClr>
              <a:buSzPts val="1100"/>
              <a:buFont typeface="Arial"/>
              <a:buAutoNum type="arabicPeriod"/>
            </a:pPr>
            <a:r>
              <a:rPr lang="en-US" sz="1100" b="1" dirty="0" smtClean="0">
                <a:solidFill>
                  <a:schemeClr val="lt1"/>
                </a:solidFill>
              </a:rPr>
              <a:t>Model consolidated </a:t>
            </a:r>
            <a:r>
              <a:rPr lang="en-US" sz="1100" b="1" dirty="0">
                <a:solidFill>
                  <a:schemeClr val="lt1"/>
                </a:solidFill>
              </a:rPr>
              <a:t>probabilistic forecasts </a:t>
            </a:r>
            <a:r>
              <a:rPr lang="en-US" sz="1100" b="1" dirty="0" smtClean="0">
                <a:solidFill>
                  <a:schemeClr val="lt1"/>
                </a:solidFill>
              </a:rPr>
              <a:t>call for </a:t>
            </a:r>
            <a:r>
              <a:rPr lang="en-US" sz="1100" b="1" dirty="0">
                <a:solidFill>
                  <a:schemeClr val="lt1"/>
                </a:solidFill>
              </a:rPr>
              <a:t>above 50% chance for weekly total rainfall to be below-normal (below the lower </a:t>
            </a:r>
            <a:r>
              <a:rPr lang="en-US" sz="1100" b="1" dirty="0" err="1">
                <a:solidFill>
                  <a:schemeClr val="lt1"/>
                </a:solidFill>
              </a:rPr>
              <a:t>tercile</a:t>
            </a:r>
            <a:r>
              <a:rPr lang="en-US" sz="1100" b="1" dirty="0">
                <a:solidFill>
                  <a:schemeClr val="lt1"/>
                </a:solidFill>
              </a:rPr>
              <a:t>) over </a:t>
            </a:r>
            <a:r>
              <a:rPr lang="en-US" sz="1100" b="1" dirty="0" smtClean="0">
                <a:solidFill>
                  <a:schemeClr val="lt1"/>
                </a:solidFill>
              </a:rPr>
              <a:t>Sierra Leone, southern Cameroon, southern CAR, northwestern DRC, southern Uganda, northwestern Tanzania, and central Tanzania. In particular, there is above 80% chance for rainfall to be below-normal over southeastern Cameroon.</a:t>
            </a:r>
            <a:endParaRPr lang="en-US" sz="1100" b="1" dirty="0" smtClean="0">
              <a:solidFill>
                <a:schemeClr val="lt1"/>
              </a:solidFill>
            </a:endParaRPr>
          </a:p>
          <a:p>
            <a:pPr marL="457200" indent="-298450" algn="just">
              <a:buClr>
                <a:schemeClr val="lt1"/>
              </a:buClr>
              <a:buSzPts val="1100"/>
              <a:buFont typeface="Arial"/>
              <a:buAutoNum type="arabicPeriod"/>
            </a:pPr>
            <a:endParaRPr lang="en-US" sz="1100" b="1" dirty="0" smtClean="0">
              <a:solidFill>
                <a:schemeClr val="lt1"/>
              </a:solidFill>
            </a:endParaRPr>
          </a:p>
          <a:p>
            <a:pPr marL="457200" indent="-298450" algn="just">
              <a:buClr>
                <a:schemeClr val="lt1"/>
              </a:buClr>
              <a:buSzPts val="1100"/>
              <a:buFont typeface="Arial"/>
              <a:buAutoNum type="arabicPeriod"/>
            </a:pPr>
            <a:r>
              <a:rPr lang="en-US" sz="1100" b="1" dirty="0">
                <a:solidFill>
                  <a:schemeClr val="lt1"/>
                </a:solidFill>
              </a:rPr>
              <a:t>The forecasts </a:t>
            </a:r>
            <a:r>
              <a:rPr lang="en-US" sz="1100" b="1" dirty="0" smtClean="0">
                <a:solidFill>
                  <a:schemeClr val="lt1"/>
                </a:solidFill>
              </a:rPr>
              <a:t>also call for above </a:t>
            </a:r>
            <a:r>
              <a:rPr lang="en-US" sz="1100" b="1" dirty="0">
                <a:solidFill>
                  <a:schemeClr val="lt1"/>
                </a:solidFill>
              </a:rPr>
              <a:t>50% chance for weekly rainfall to be above-normal (above the upper </a:t>
            </a:r>
            <a:r>
              <a:rPr lang="en-US" sz="1100" b="1" dirty="0" err="1">
                <a:solidFill>
                  <a:schemeClr val="lt1"/>
                </a:solidFill>
              </a:rPr>
              <a:t>tercile</a:t>
            </a:r>
            <a:r>
              <a:rPr lang="en-US" sz="1100" b="1" dirty="0">
                <a:solidFill>
                  <a:schemeClr val="lt1"/>
                </a:solidFill>
              </a:rPr>
              <a:t>) over </a:t>
            </a:r>
            <a:r>
              <a:rPr lang="en-US" sz="1100" b="1" dirty="0" smtClean="0">
                <a:solidFill>
                  <a:schemeClr val="lt1"/>
                </a:solidFill>
              </a:rPr>
              <a:t>eastern Angola, western Zambia, eastern Zimbabwe, eastern South Africa, Lesotho, </a:t>
            </a:r>
            <a:r>
              <a:rPr lang="en-US" sz="1100" b="1" dirty="0" err="1" smtClean="0">
                <a:solidFill>
                  <a:schemeClr val="lt1"/>
                </a:solidFill>
              </a:rPr>
              <a:t>Eswatini</a:t>
            </a:r>
            <a:r>
              <a:rPr lang="en-US" sz="1100" b="1" dirty="0" smtClean="0">
                <a:solidFill>
                  <a:schemeClr val="lt1"/>
                </a:solidFill>
              </a:rPr>
              <a:t>, southern Mozambique, and southern Madagascar. </a:t>
            </a:r>
            <a:r>
              <a:rPr lang="en-US" sz="1100" b="1" dirty="0">
                <a:solidFill>
                  <a:schemeClr val="lt1"/>
                </a:solidFill>
              </a:rPr>
              <a:t>In particular, there is above 65% chance for rainfall to be above-normal over </a:t>
            </a:r>
            <a:r>
              <a:rPr lang="en-US" sz="1100" b="1" dirty="0" smtClean="0">
                <a:solidFill>
                  <a:schemeClr val="lt1"/>
                </a:solidFill>
              </a:rPr>
              <a:t>eastern Angola, western Zambia, eastern South Africa and southern Madagascar.</a:t>
            </a:r>
            <a:endParaRPr lang="en-US" sz="1100" b="1" dirty="0">
              <a:solidFill>
                <a:schemeClr val="lt1"/>
              </a:solidFill>
            </a:endParaRPr>
          </a:p>
          <a:p>
            <a:pPr marL="457200" indent="-298450" algn="just">
              <a:buClr>
                <a:schemeClr val="lt1"/>
              </a:buClr>
              <a:buSzPts val="1100"/>
              <a:buFont typeface="Arial"/>
              <a:buAutoNum type="arabicPeriod"/>
            </a:pPr>
            <a:endParaRPr lang="en-US" sz="1100" b="1" dirty="0">
              <a:solidFill>
                <a:schemeClr val="lt1"/>
              </a:solidFill>
            </a:endParaRPr>
          </a:p>
          <a:p>
            <a:pPr marL="158750" marR="0" lvl="0" algn="just" rtl="0">
              <a:lnSpc>
                <a:spcPct val="100000"/>
              </a:lnSpc>
              <a:spcBef>
                <a:spcPts val="0"/>
              </a:spcBef>
              <a:spcAft>
                <a:spcPts val="0"/>
              </a:spcAft>
              <a:buClr>
                <a:schemeClr val="lt1"/>
              </a:buClr>
              <a:buSzPts val="1100"/>
            </a:pPr>
            <a:endParaRPr lang="en-US" sz="1100" b="1" dirty="0" smtClean="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body" idx="1"/>
          </p:nvPr>
        </p:nvSpPr>
        <p:spPr>
          <a:xfrm>
            <a:off x="152400" y="761999"/>
            <a:ext cx="8839200" cy="5865043"/>
          </a:xfrm>
          <a:prstGeom prst="rect">
            <a:avLst/>
          </a:prstGeom>
          <a:noFill/>
          <a:ln>
            <a:noFill/>
          </a:ln>
        </p:spPr>
        <p:txBody>
          <a:bodyPr spcFirstLastPara="1" wrap="square" lIns="91425" tIns="45700" rIns="91425" bIns="45700" anchor="t" anchorCtr="0">
            <a:noAutofit/>
          </a:bodyPr>
          <a:lstStyle/>
          <a:p>
            <a:pPr lvl="0"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sym typeface="Arial"/>
              </a:rPr>
              <a:t>During the past 30 days, in East Africa, above-average rainfall was observed over southern and eastern Sudan, parts of South Sudan, western Ethiopia, and Uganda. Rainfall was below-average over pockets of southern Ethiopia and most of Somalia, Kenya and Tanzania. In Central Africa, rainfall was above-average over parts of western and eastern Cameroon, much of Congo, western and central CAR, and parts of DRC. Rainfall was below-average over Equatorial Guinea, and northwestern Cameroon, and pockets of central and southern DRC. In West Africa, rainfall was above-average over Senegal, Guinea-Bissau, Guinea, Sierra Leone, Liberia, Cote d’Ivoire, most of southwestern Ghana, Togo, and western and southern Nigeria. In contrast, central Ghana, coastal Cote D’Ivoire, and central and eastern Nigeria received below-average rainfall. In southern Africa, above-average rainfall was observed over  northwestern Angola, parts of southern South Africa and northeastern Namibia. Below normal precipitation was observed in central and eastern Angola, northern and eastern South Africa, northern Lesotho, Swaziland, Zambia, Botswana, Zimbabwe, central and southern Mozambique, and central and eastern Madagascar.</a:t>
            </a:r>
          </a:p>
          <a:p>
            <a:pPr marL="342900" lvl="0" indent="0" algn="just" rtl="0">
              <a:lnSpc>
                <a:spcPct val="90000"/>
              </a:lnSpc>
              <a:spcBef>
                <a:spcPts val="0"/>
              </a:spcBef>
              <a:spcAft>
                <a:spcPts val="0"/>
              </a:spcAft>
              <a:buSzPts val="1800"/>
              <a:buNone/>
            </a:pPr>
            <a:endParaRPr sz="1050" dirty="0" smtClean="0">
              <a:solidFill>
                <a:schemeClr val="lt1"/>
              </a:solidFill>
              <a:latin typeface="Arial"/>
              <a:ea typeface="Arial"/>
              <a:cs typeface="Arial"/>
              <a:sym typeface="Arial"/>
            </a:endParaRPr>
          </a:p>
          <a:p>
            <a:pPr lvl="0" indent="-295275" algn="just">
              <a:lnSpc>
                <a:spcPct val="90000"/>
              </a:lnSpc>
              <a:spcBef>
                <a:spcPts val="0"/>
              </a:spcBef>
              <a:buClr>
                <a:schemeClr val="lt1"/>
              </a:buClr>
              <a:buSzPts val="1050"/>
              <a:buFont typeface="Arial"/>
              <a:buChar char="•"/>
            </a:pPr>
            <a:r>
              <a:rPr lang="en-US" sz="1050" b="1" dirty="0">
                <a:solidFill>
                  <a:schemeClr val="lt1"/>
                </a:solidFill>
                <a:latin typeface="Arial"/>
                <a:ea typeface="Arial"/>
                <a:cs typeface="Arial"/>
                <a:sym typeface="Arial"/>
              </a:rPr>
              <a:t>During the past 7 days, in East Africa, rainfall was above-average over pockets of western and southern Ethiopia. Below-average rainfall was observed over parts of South Sudan, southern Somalia, and Kenya. In Central Africa, rainfall was above-average over southern Cameroon, and parts of Gabon and Congo, and pockets of DRC. Below-average rainfall was observed over northern Cameroon, much of CAR, pockets of northeastern DRC, and a small portion of central Gabon. In West Africa, above-average rainfall was observed over the far western portion of the Gulf of Guinea region. Rainfall was below-average over the central and eastern portions of the Gulf of Guinea region. In southern Africa, rainfall was above average in pockets of Angola, northern South Africa and eastern Madagascar. In contrast, rainfall was below average in northeastern Angola.</a:t>
            </a:r>
          </a:p>
          <a:p>
            <a:pPr lvl="0" indent="-295275" algn="just">
              <a:lnSpc>
                <a:spcPct val="90000"/>
              </a:lnSpc>
              <a:spcBef>
                <a:spcPts val="0"/>
              </a:spcBef>
              <a:buClr>
                <a:schemeClr val="lt1"/>
              </a:buClr>
              <a:buSzPts val="1050"/>
              <a:buFont typeface="Arial"/>
              <a:buChar char="•"/>
            </a:pPr>
            <a:endParaRPr lang="en-US" sz="1050" b="1" dirty="0">
              <a:solidFill>
                <a:schemeClr val="lt1"/>
              </a:solidFill>
              <a:latin typeface="Arial"/>
              <a:ea typeface="Arial"/>
              <a:cs typeface="Arial"/>
              <a:sym typeface="Arial"/>
            </a:endParaRPr>
          </a:p>
          <a:p>
            <a:pPr lvl="0" indent="-295275" algn="just">
              <a:lnSpc>
                <a:spcPct val="90000"/>
              </a:lnSpc>
              <a:spcBef>
                <a:spcPts val="700"/>
              </a:spcBef>
              <a:buClr>
                <a:schemeClr val="lt1"/>
              </a:buClr>
              <a:buSzPts val="1050"/>
              <a:buFont typeface="Arial"/>
              <a:buChar char="•"/>
            </a:pPr>
            <a:r>
              <a:rPr lang="en-US" sz="1050" b="1" dirty="0" smtClean="0">
                <a:solidFill>
                  <a:schemeClr val="lt1"/>
                </a:solidFill>
                <a:latin typeface="Arial"/>
                <a:ea typeface="Arial"/>
                <a:cs typeface="Arial"/>
                <a:sym typeface="Arial"/>
              </a:rPr>
              <a:t>Week-1 </a:t>
            </a:r>
            <a:r>
              <a:rPr lang="en-US" sz="1050" b="1" dirty="0">
                <a:solidFill>
                  <a:schemeClr val="lt1"/>
                </a:solidFill>
                <a:latin typeface="Arial"/>
                <a:ea typeface="Arial"/>
                <a:cs typeface="Arial"/>
                <a:sym typeface="Arial"/>
              </a:rPr>
              <a:t>outlooks call for an increased chance for </a:t>
            </a:r>
            <a:r>
              <a:rPr lang="en-US" sz="1050" b="1" dirty="0" smtClean="0">
                <a:solidFill>
                  <a:schemeClr val="lt1"/>
                </a:solidFill>
                <a:latin typeface="Arial"/>
                <a:ea typeface="Arial"/>
                <a:cs typeface="Arial"/>
                <a:sym typeface="Arial"/>
              </a:rPr>
              <a:t>above-normal </a:t>
            </a:r>
            <a:r>
              <a:rPr lang="en-US" sz="1050" b="1" dirty="0">
                <a:solidFill>
                  <a:schemeClr val="lt1"/>
                </a:solidFill>
                <a:latin typeface="Arial"/>
                <a:ea typeface="Arial"/>
                <a:cs typeface="Arial"/>
                <a:sym typeface="Arial"/>
              </a:rPr>
              <a:t>rainfall </a:t>
            </a:r>
            <a:r>
              <a:rPr lang="en-US" sz="1050" b="1" dirty="0" smtClean="0">
                <a:solidFill>
                  <a:schemeClr val="lt1"/>
                </a:solidFill>
                <a:latin typeface="Arial"/>
                <a:ea typeface="Arial"/>
                <a:cs typeface="Arial"/>
                <a:sym typeface="Arial"/>
              </a:rPr>
              <a:t>over </a:t>
            </a:r>
            <a:r>
              <a:rPr lang="en-US" sz="1050" b="1" dirty="0" smtClean="0">
                <a:solidFill>
                  <a:schemeClr val="lt1"/>
                </a:solidFill>
                <a:latin typeface="Arial"/>
                <a:ea typeface="Arial"/>
                <a:cs typeface="Arial"/>
                <a:sym typeface="Arial"/>
              </a:rPr>
              <a:t>Gabon</a:t>
            </a:r>
            <a:r>
              <a:rPr lang="en-US" sz="1050" b="1" dirty="0">
                <a:solidFill>
                  <a:schemeClr val="lt1"/>
                </a:solidFill>
                <a:latin typeface="Arial"/>
                <a:ea typeface="Arial"/>
                <a:cs typeface="Arial"/>
                <a:sym typeface="Arial"/>
              </a:rPr>
              <a:t>, southern Congo, eastern South Africa, Lesotho, </a:t>
            </a:r>
            <a:r>
              <a:rPr lang="en-US" sz="1050" b="1" dirty="0" err="1">
                <a:solidFill>
                  <a:schemeClr val="lt1"/>
                </a:solidFill>
                <a:latin typeface="Arial"/>
                <a:ea typeface="Arial"/>
                <a:cs typeface="Arial"/>
                <a:sym typeface="Arial"/>
              </a:rPr>
              <a:t>Eswatini</a:t>
            </a:r>
            <a:r>
              <a:rPr lang="en-US" sz="1050" b="1" dirty="0">
                <a:solidFill>
                  <a:schemeClr val="lt1"/>
                </a:solidFill>
                <a:latin typeface="Arial"/>
                <a:ea typeface="Arial"/>
                <a:cs typeface="Arial"/>
                <a:sym typeface="Arial"/>
              </a:rPr>
              <a:t>, southern Mozambique and central Madagascar. </a:t>
            </a:r>
            <a:r>
              <a:rPr lang="en-US" sz="1050" b="1" dirty="0" smtClean="0">
                <a:solidFill>
                  <a:schemeClr val="lt1"/>
                </a:solidFill>
                <a:latin typeface="Arial"/>
                <a:ea typeface="Arial"/>
                <a:cs typeface="Arial"/>
                <a:sym typeface="Arial"/>
              </a:rPr>
              <a:t>In </a:t>
            </a:r>
            <a:r>
              <a:rPr lang="en-US" sz="1050" b="1" dirty="0">
                <a:solidFill>
                  <a:schemeClr val="lt1"/>
                </a:solidFill>
                <a:latin typeface="Arial"/>
                <a:ea typeface="Arial"/>
                <a:cs typeface="Arial"/>
                <a:sym typeface="Arial"/>
              </a:rPr>
              <a:t>contrast, there is an increased chance for </a:t>
            </a:r>
            <a:r>
              <a:rPr lang="en-US" sz="1050" b="1" dirty="0" smtClean="0">
                <a:solidFill>
                  <a:schemeClr val="lt1"/>
                </a:solidFill>
                <a:latin typeface="Arial"/>
                <a:ea typeface="Arial"/>
                <a:cs typeface="Arial"/>
                <a:sym typeface="Arial"/>
              </a:rPr>
              <a:t>below-normal </a:t>
            </a:r>
            <a:r>
              <a:rPr lang="en-US" sz="1050" b="1" dirty="0">
                <a:solidFill>
                  <a:schemeClr val="lt1"/>
                </a:solidFill>
                <a:latin typeface="Arial"/>
                <a:ea typeface="Arial"/>
                <a:cs typeface="Arial"/>
                <a:sym typeface="Arial"/>
              </a:rPr>
              <a:t>rainfall </a:t>
            </a:r>
            <a:r>
              <a:rPr lang="en-US" sz="1050" b="1" dirty="0">
                <a:solidFill>
                  <a:schemeClr val="lt1"/>
                </a:solidFill>
                <a:latin typeface="Arial"/>
                <a:ea typeface="Arial"/>
                <a:cs typeface="Arial"/>
                <a:sym typeface="Arial"/>
              </a:rPr>
              <a:t>over Gabon, southern Congo, eastern South Africa, Lesotho, </a:t>
            </a:r>
            <a:r>
              <a:rPr lang="en-US" sz="1050" b="1" dirty="0" err="1">
                <a:solidFill>
                  <a:schemeClr val="lt1"/>
                </a:solidFill>
                <a:latin typeface="Arial"/>
                <a:ea typeface="Arial"/>
                <a:cs typeface="Arial"/>
                <a:sym typeface="Arial"/>
              </a:rPr>
              <a:t>Eswatini</a:t>
            </a:r>
            <a:r>
              <a:rPr lang="en-US" sz="1050" b="1" dirty="0">
                <a:solidFill>
                  <a:schemeClr val="lt1"/>
                </a:solidFill>
                <a:latin typeface="Arial"/>
                <a:ea typeface="Arial"/>
                <a:cs typeface="Arial"/>
                <a:sym typeface="Arial"/>
              </a:rPr>
              <a:t>, southern Mozambique and central Madagascar</a:t>
            </a:r>
            <a:r>
              <a:rPr lang="en-US" sz="1050" b="1" dirty="0" smtClean="0">
                <a:solidFill>
                  <a:schemeClr val="lt1"/>
                </a:solidFill>
                <a:latin typeface="Arial"/>
                <a:ea typeface="Arial"/>
                <a:cs typeface="Arial"/>
                <a:sym typeface="Arial"/>
              </a:rPr>
              <a:t>. </a:t>
            </a:r>
            <a:r>
              <a:rPr lang="en-US" sz="1050" b="1" dirty="0">
                <a:solidFill>
                  <a:schemeClr val="lt1"/>
                </a:solidFill>
                <a:latin typeface="Arial"/>
                <a:ea typeface="Arial"/>
                <a:cs typeface="Arial"/>
                <a:sym typeface="Arial"/>
              </a:rPr>
              <a:t>Week-2 outlooks call for an increased chance for </a:t>
            </a:r>
            <a:r>
              <a:rPr lang="en-US" sz="1050" b="1" dirty="0" smtClean="0">
                <a:solidFill>
                  <a:schemeClr val="lt1"/>
                </a:solidFill>
                <a:latin typeface="Arial"/>
                <a:ea typeface="Arial"/>
                <a:cs typeface="Arial"/>
                <a:sym typeface="Arial"/>
              </a:rPr>
              <a:t>above-normal rainfall </a:t>
            </a:r>
            <a:r>
              <a:rPr lang="en-US" sz="1050" b="1" dirty="0">
                <a:solidFill>
                  <a:schemeClr val="lt1"/>
                </a:solidFill>
                <a:latin typeface="Arial"/>
                <a:ea typeface="Arial"/>
                <a:cs typeface="Arial"/>
                <a:sym typeface="Arial"/>
              </a:rPr>
              <a:t>over eastern Angola, western Zambia, eastern Zimbabwe, eastern South Africa, Lesotho, </a:t>
            </a:r>
            <a:r>
              <a:rPr lang="en-US" sz="1050" b="1" dirty="0" err="1">
                <a:solidFill>
                  <a:schemeClr val="lt1"/>
                </a:solidFill>
                <a:latin typeface="Arial"/>
                <a:ea typeface="Arial"/>
                <a:cs typeface="Arial"/>
                <a:sym typeface="Arial"/>
              </a:rPr>
              <a:t>Eswatini</a:t>
            </a:r>
            <a:r>
              <a:rPr lang="en-US" sz="1050" b="1" dirty="0">
                <a:solidFill>
                  <a:schemeClr val="lt1"/>
                </a:solidFill>
                <a:latin typeface="Arial"/>
                <a:ea typeface="Arial"/>
                <a:cs typeface="Arial"/>
                <a:sym typeface="Arial"/>
              </a:rPr>
              <a:t>, southern Mozambique, and southern Madagascar</a:t>
            </a:r>
            <a:r>
              <a:rPr lang="en-US" sz="1050" b="1" dirty="0" smtClean="0">
                <a:solidFill>
                  <a:schemeClr val="lt1"/>
                </a:solidFill>
                <a:latin typeface="Arial"/>
                <a:ea typeface="Arial"/>
                <a:cs typeface="Arial"/>
                <a:sym typeface="Arial"/>
              </a:rPr>
              <a:t>. </a:t>
            </a:r>
            <a:r>
              <a:rPr lang="en-US" sz="1050" b="1" dirty="0">
                <a:solidFill>
                  <a:schemeClr val="lt1"/>
                </a:solidFill>
                <a:latin typeface="Arial"/>
                <a:ea typeface="Arial"/>
                <a:cs typeface="Arial"/>
                <a:sym typeface="Arial"/>
              </a:rPr>
              <a:t>In contrast, there is an increased chance for </a:t>
            </a:r>
            <a:r>
              <a:rPr lang="en-US" sz="1050" b="1" dirty="0" smtClean="0">
                <a:solidFill>
                  <a:schemeClr val="lt1"/>
                </a:solidFill>
                <a:latin typeface="Arial"/>
                <a:ea typeface="Arial"/>
                <a:cs typeface="Arial"/>
                <a:sym typeface="Arial"/>
              </a:rPr>
              <a:t>below-normal rainfall over </a:t>
            </a:r>
            <a:r>
              <a:rPr lang="en-US" sz="1050" b="1" dirty="0">
                <a:solidFill>
                  <a:schemeClr val="lt1"/>
                </a:solidFill>
                <a:latin typeface="Arial"/>
                <a:ea typeface="Arial"/>
                <a:cs typeface="Arial"/>
                <a:sym typeface="Arial"/>
              </a:rPr>
              <a:t>Sierra Leone, southern Cameroon, southern CAR, northwestern DRC, southern Uganda, northwestern Tanzania, and central Tanzania.</a:t>
            </a:r>
            <a:endParaRPr sz="1050" dirty="0">
              <a:solidFill>
                <a:schemeClr val="lt1"/>
              </a:solidFill>
              <a:latin typeface="Arial"/>
              <a:ea typeface="Arial"/>
              <a:cs typeface="Arial"/>
              <a:sym typeface="Arial"/>
            </a:endParaRPr>
          </a:p>
          <a:p>
            <a:pPr marL="457200" lvl="0" indent="0" algn="just" rtl="0">
              <a:lnSpc>
                <a:spcPct val="90000"/>
              </a:lnSpc>
              <a:spcBef>
                <a:spcPts val="700"/>
              </a:spcBef>
              <a:spcAft>
                <a:spcPts val="0"/>
              </a:spcAft>
              <a:buClr>
                <a:schemeClr val="dk1"/>
              </a:buClr>
              <a:buSzPts val="1400"/>
              <a:buFont typeface="Arial"/>
              <a:buNone/>
            </a:pPr>
            <a:endParaRPr sz="1050" dirty="0">
              <a:solidFill>
                <a:schemeClr val="lt1"/>
              </a:solidFill>
              <a:latin typeface="Arial"/>
              <a:ea typeface="Arial"/>
              <a:cs typeface="Arial"/>
              <a:sym typeface="Arial"/>
            </a:endParaRPr>
          </a:p>
          <a:p>
            <a:pPr marL="342900" lvl="0" indent="0" algn="just" rtl="0">
              <a:lnSpc>
                <a:spcPct val="100000"/>
              </a:lnSpc>
              <a:spcBef>
                <a:spcPts val="220"/>
              </a:spcBef>
              <a:spcAft>
                <a:spcPts val="0"/>
              </a:spcAft>
              <a:buSzPts val="1800"/>
              <a:buNone/>
            </a:pPr>
            <a:endParaRPr sz="1050" dirty="0">
              <a:solidFill>
                <a:schemeClr val="lt1"/>
              </a:solidFill>
              <a:latin typeface="Arial"/>
              <a:ea typeface="Arial"/>
              <a:cs typeface="Arial"/>
              <a:sym typeface="Arial"/>
            </a:endParaRPr>
          </a:p>
        </p:txBody>
      </p:sp>
      <p:sp>
        <p:nvSpPr>
          <p:cNvPr id="203" name="Google Shape;203;p12"/>
          <p:cNvSpPr txBox="1">
            <a:spLocks noGrp="1"/>
          </p:cNvSpPr>
          <p:nvPr>
            <p:ph type="title" idx="4294967295"/>
          </p:nvPr>
        </p:nvSpPr>
        <p:spPr>
          <a:xfrm>
            <a:off x="1219200" y="0"/>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838200" y="228600"/>
            <a:ext cx="7239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05" name="Google Shape;105;p3"/>
          <p:cNvSpPr/>
          <p:nvPr/>
        </p:nvSpPr>
        <p:spPr>
          <a:xfrm>
            <a:off x="123850" y="1447800"/>
            <a:ext cx="8896200" cy="5075548"/>
          </a:xfrm>
          <a:prstGeom prst="rect">
            <a:avLst/>
          </a:prstGeom>
          <a:noFill/>
          <a:ln>
            <a:noFill/>
          </a:ln>
        </p:spPr>
        <p:txBody>
          <a:bodyPr spcFirstLastPara="1" wrap="square" lIns="91425" tIns="45700" rIns="91425" bIns="45700" anchor="t" anchorCtr="0">
            <a:noAutofit/>
          </a:bodyPr>
          <a:lstStyle/>
          <a:p>
            <a:pPr marL="285750" lvl="0" indent="-273050" algn="just">
              <a:lnSpc>
                <a:spcPct val="90000"/>
              </a:lnSpc>
              <a:buClr>
                <a:schemeClr val="lt1"/>
              </a:buClr>
              <a:buSzPts val="1200"/>
              <a:buFont typeface="Arial"/>
              <a:buChar char="•"/>
            </a:pPr>
            <a:r>
              <a:rPr lang="en-US" sz="1200" b="1" dirty="0">
                <a:solidFill>
                  <a:schemeClr val="lt1"/>
                </a:solidFill>
              </a:rPr>
              <a:t>During the past 7 days, in East Africa, rainfall was above-average over pockets of western and southern Ethiopia. Below-average rainfall was observed over parts of South Sudan, southern Somalia, and Kenya. In Central Africa, rainfall was above-average over southern Cameroon, and parts of Gabon and Congo, and pockets of DRC. Below-average rainfall was observed over northern Cameroon, much of CAR, pockets of northeastern DRC, and a small portion of central Gabon. In West Africa, above-average rainfall was observed over the far western portion of the Gulf of Guinea region. Rainfall was below-average over the central and eastern portions of the Gulf of Guinea region. In southern Africa, rainfall was above average in pockets of Angola, northern South Africa and eastern Madagascar. In contrast, rainfall was below average in northeastern Angola.</a:t>
            </a:r>
          </a:p>
          <a:p>
            <a:pPr marL="285750" lvl="0" indent="-273050" algn="just">
              <a:lnSpc>
                <a:spcPct val="90000"/>
              </a:lnSpc>
              <a:buClr>
                <a:schemeClr val="lt1"/>
              </a:buClr>
              <a:buSzPts val="1200"/>
              <a:buFont typeface="Arial"/>
              <a:buChar char="•"/>
            </a:pPr>
            <a:endParaRPr lang="en-US" sz="1200" b="1" dirty="0">
              <a:solidFill>
                <a:schemeClr val="lt1"/>
              </a:solidFill>
            </a:endParaRPr>
          </a:p>
          <a:p>
            <a:pPr marL="285750" lvl="0" indent="-273050" algn="just">
              <a:lnSpc>
                <a:spcPct val="90000"/>
              </a:lnSpc>
              <a:buClr>
                <a:schemeClr val="lt1"/>
              </a:buClr>
              <a:buSzPts val="1200"/>
              <a:buFont typeface="Arial"/>
              <a:buChar char="•"/>
            </a:pPr>
            <a:r>
              <a:rPr lang="en-US" sz="1200" b="1" dirty="0">
                <a:solidFill>
                  <a:schemeClr val="lt1"/>
                </a:solidFill>
              </a:rPr>
              <a:t>Week-1 outlooks call for an increased chance for above-normal rainfall over Gabon, southern Congo, eastern South Africa, Lesotho, </a:t>
            </a:r>
            <a:r>
              <a:rPr lang="en-US" sz="1200" b="1" dirty="0" err="1">
                <a:solidFill>
                  <a:schemeClr val="lt1"/>
                </a:solidFill>
              </a:rPr>
              <a:t>Eswatini</a:t>
            </a:r>
            <a:r>
              <a:rPr lang="en-US" sz="1200" b="1" dirty="0">
                <a:solidFill>
                  <a:schemeClr val="lt1"/>
                </a:solidFill>
              </a:rPr>
              <a:t>, southern Mozambique and central Madagascar. In contrast, there is an increased chance for below-normal rainfall over Gabon, southern Congo, eastern South Africa, Lesotho, </a:t>
            </a:r>
            <a:r>
              <a:rPr lang="en-US" sz="1200" b="1" dirty="0" err="1">
                <a:solidFill>
                  <a:schemeClr val="lt1"/>
                </a:solidFill>
              </a:rPr>
              <a:t>Eswatini</a:t>
            </a:r>
            <a:r>
              <a:rPr lang="en-US" sz="1200" b="1" dirty="0">
                <a:solidFill>
                  <a:schemeClr val="lt1"/>
                </a:solidFill>
              </a:rPr>
              <a:t>, southern Mozambique and central Madagascar. Week-2 outlooks call for an increased chance for above-normal rainfall over eastern Angola, western Zambia, eastern Zimbabwe, eastern South Africa, Lesotho, </a:t>
            </a:r>
            <a:r>
              <a:rPr lang="en-US" sz="1200" b="1" dirty="0" err="1">
                <a:solidFill>
                  <a:schemeClr val="lt1"/>
                </a:solidFill>
              </a:rPr>
              <a:t>Eswatini</a:t>
            </a:r>
            <a:r>
              <a:rPr lang="en-US" sz="1200" b="1" dirty="0">
                <a:solidFill>
                  <a:schemeClr val="lt1"/>
                </a:solidFill>
              </a:rPr>
              <a:t>, southern Mozambique, and southern Madagascar. In contrast, there is an increased chance for below-normal rainfall over Sierra Leone, southern Cameroon, southern CAR, northwestern DRC, southern Uganda, northwestern Tanzania, and central Tanzania.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79248" y="5029200"/>
            <a:ext cx="8991600" cy="1615787"/>
          </a:xfrm>
          <a:prstGeom prst="rect">
            <a:avLst/>
          </a:prstGeom>
          <a:noFill/>
          <a:ln>
            <a:noFill/>
          </a:ln>
        </p:spPr>
        <p:txBody>
          <a:bodyPr spcFirstLastPara="1" wrap="square" lIns="91425" tIns="45700" rIns="91425" bIns="45700" anchor="t" anchorCtr="0">
            <a:spAutoFit/>
          </a:bodyPr>
          <a:lstStyle/>
          <a:p>
            <a:pPr lvl="0" algn="just">
              <a:lnSpc>
                <a:spcPct val="90000"/>
              </a:lnSpc>
              <a:buClr>
                <a:schemeClr val="dk1"/>
              </a:buClr>
              <a:buSzPts val="1050"/>
            </a:pPr>
            <a:r>
              <a:rPr lang="en-US" sz="1000" b="1" i="0" u="none" strike="noStrike" cap="none" dirty="0">
                <a:solidFill>
                  <a:schemeClr val="lt1"/>
                </a:solidFill>
                <a:latin typeface="Arial"/>
                <a:ea typeface="Arial"/>
                <a:cs typeface="Arial"/>
                <a:sym typeface="Arial"/>
              </a:rPr>
              <a:t>Over the past 90 days, in East Africa, above-average rainfall was observed over southern and central parts of Sudan, much of South Sudan, </a:t>
            </a:r>
            <a:r>
              <a:rPr lang="en-US" sz="1000" b="1" i="0" u="none" strike="noStrike" cap="none" dirty="0" smtClean="0">
                <a:solidFill>
                  <a:schemeClr val="lt1"/>
                </a:solidFill>
                <a:latin typeface="Arial"/>
                <a:ea typeface="Arial"/>
                <a:cs typeface="Arial"/>
                <a:sym typeface="Arial"/>
              </a:rPr>
              <a:t>central and northern </a:t>
            </a:r>
            <a:r>
              <a:rPr lang="en-US" sz="1000" b="1" i="0" u="none" strike="noStrike" cap="none" dirty="0">
                <a:solidFill>
                  <a:schemeClr val="lt1"/>
                </a:solidFill>
                <a:latin typeface="Arial"/>
                <a:ea typeface="Arial"/>
                <a:cs typeface="Arial"/>
                <a:sym typeface="Arial"/>
              </a:rPr>
              <a:t>Ethiopia, Eritrea, Djibouti, Uganda, Rwanda, </a:t>
            </a:r>
            <a:r>
              <a:rPr lang="en-US" sz="1000" b="1" i="0" u="none" strike="noStrike" cap="none" dirty="0" smtClean="0">
                <a:solidFill>
                  <a:schemeClr val="lt1"/>
                </a:solidFill>
                <a:latin typeface="Arial"/>
                <a:ea typeface="Arial"/>
                <a:cs typeface="Arial"/>
                <a:sym typeface="Arial"/>
              </a:rPr>
              <a:t>Burundi</a:t>
            </a:r>
            <a:r>
              <a:rPr lang="en-US" sz="1000" b="1" i="0" u="none" strike="noStrike" cap="none" dirty="0">
                <a:solidFill>
                  <a:schemeClr val="lt1"/>
                </a:solidFill>
                <a:latin typeface="Arial"/>
                <a:ea typeface="Arial"/>
                <a:cs typeface="Arial"/>
                <a:sym typeface="Arial"/>
              </a:rPr>
              <a:t>, </a:t>
            </a:r>
            <a:r>
              <a:rPr lang="en-US" sz="1000" b="1" dirty="0">
                <a:solidFill>
                  <a:schemeClr val="lt1"/>
                </a:solidFill>
              </a:rPr>
              <a:t>northern </a:t>
            </a:r>
            <a:r>
              <a:rPr lang="en-US" sz="1000" b="1" i="0" u="none" strike="noStrike" cap="none" dirty="0">
                <a:solidFill>
                  <a:schemeClr val="lt1"/>
                </a:solidFill>
                <a:latin typeface="Arial"/>
                <a:ea typeface="Arial"/>
                <a:cs typeface="Arial"/>
                <a:sym typeface="Arial"/>
              </a:rPr>
              <a:t>Tanzania, and western Kenya. Rainfall was below-average over pockets of southern and </a:t>
            </a:r>
            <a:r>
              <a:rPr lang="en-US" sz="1000" b="1" i="0" u="none" strike="noStrike" cap="none" dirty="0" smtClean="0">
                <a:solidFill>
                  <a:schemeClr val="lt1"/>
                </a:solidFill>
                <a:latin typeface="Arial"/>
                <a:ea typeface="Arial"/>
                <a:cs typeface="Arial"/>
                <a:sym typeface="Arial"/>
              </a:rPr>
              <a:t>southeastern </a:t>
            </a:r>
            <a:r>
              <a:rPr lang="en-US" sz="1000" b="1" i="0" u="none" strike="noStrike" cap="none" dirty="0">
                <a:solidFill>
                  <a:schemeClr val="lt1"/>
                </a:solidFill>
                <a:latin typeface="Arial"/>
                <a:ea typeface="Arial"/>
                <a:cs typeface="Arial"/>
                <a:sym typeface="Arial"/>
              </a:rPr>
              <a:t>Ethiopia</a:t>
            </a:r>
            <a:r>
              <a:rPr lang="en-US" sz="1000" b="1" dirty="0">
                <a:solidFill>
                  <a:schemeClr val="lt1"/>
                </a:solidFill>
              </a:rPr>
              <a:t>, throughout much</a:t>
            </a:r>
            <a:r>
              <a:rPr lang="en-US" sz="1000" b="1" i="0" u="none" strike="noStrike" cap="none" dirty="0">
                <a:solidFill>
                  <a:schemeClr val="lt1"/>
                </a:solidFill>
                <a:latin typeface="Arial"/>
                <a:ea typeface="Arial"/>
                <a:cs typeface="Arial"/>
                <a:sym typeface="Arial"/>
              </a:rPr>
              <a:t> of Somalia, </a:t>
            </a:r>
            <a:r>
              <a:rPr lang="en-US" sz="1000" b="1" i="0" u="none" strike="noStrike" cap="none" dirty="0" smtClean="0">
                <a:solidFill>
                  <a:schemeClr val="lt1"/>
                </a:solidFill>
                <a:latin typeface="Arial"/>
                <a:ea typeface="Arial"/>
                <a:cs typeface="Arial"/>
                <a:sym typeface="Arial"/>
              </a:rPr>
              <a:t>central and eastern </a:t>
            </a:r>
            <a:r>
              <a:rPr lang="en-US" sz="1000" b="1" i="0" u="none" strike="noStrike" cap="none" dirty="0">
                <a:solidFill>
                  <a:schemeClr val="lt1"/>
                </a:solidFill>
                <a:latin typeface="Arial"/>
                <a:ea typeface="Arial"/>
                <a:cs typeface="Arial"/>
                <a:sym typeface="Arial"/>
              </a:rPr>
              <a:t>Kenya, and western Tanzania. In southern Africa, above-average rainfall was observed over pockets of southern South </a:t>
            </a:r>
            <a:r>
              <a:rPr lang="en-US" sz="1000" b="1" i="0" u="none" strike="noStrike" cap="none" dirty="0" smtClean="0">
                <a:solidFill>
                  <a:schemeClr val="lt1"/>
                </a:solidFill>
                <a:latin typeface="Arial"/>
                <a:ea typeface="Arial"/>
                <a:cs typeface="Arial"/>
                <a:sym typeface="Arial"/>
              </a:rPr>
              <a:t>Africa and </a:t>
            </a:r>
            <a:r>
              <a:rPr lang="en-US" sz="1000" b="1" i="0" u="none" strike="noStrike" cap="none" dirty="0" smtClean="0">
                <a:solidFill>
                  <a:schemeClr val="lt1"/>
                </a:solidFill>
                <a:latin typeface="Arial"/>
                <a:ea typeface="Arial"/>
                <a:cs typeface="Arial"/>
                <a:sym typeface="Arial"/>
              </a:rPr>
              <a:t>northeastern </a:t>
            </a:r>
            <a:r>
              <a:rPr lang="en-US" sz="1000" b="1" i="0" u="none" strike="noStrike" cap="none" dirty="0" smtClean="0">
                <a:solidFill>
                  <a:schemeClr val="lt1"/>
                </a:solidFill>
                <a:latin typeface="Arial"/>
                <a:ea typeface="Arial"/>
                <a:cs typeface="Arial"/>
                <a:sym typeface="Arial"/>
              </a:rPr>
              <a:t>Namibia. </a:t>
            </a:r>
            <a:r>
              <a:rPr lang="en-US" sz="1000" b="1" i="0" u="none" strike="noStrike" cap="none" dirty="0">
                <a:solidFill>
                  <a:schemeClr val="lt1"/>
                </a:solidFill>
                <a:latin typeface="Arial"/>
                <a:ea typeface="Arial"/>
                <a:cs typeface="Arial"/>
                <a:sym typeface="Arial"/>
              </a:rPr>
              <a:t>Below-average rainfall was observed over </a:t>
            </a:r>
            <a:r>
              <a:rPr lang="en-US" sz="1000" b="1" i="0" u="none" strike="noStrike" cap="none" dirty="0" smtClean="0">
                <a:solidFill>
                  <a:schemeClr val="lt1"/>
                </a:solidFill>
                <a:latin typeface="Arial"/>
                <a:ea typeface="Arial"/>
                <a:cs typeface="Arial"/>
                <a:sym typeface="Arial"/>
              </a:rPr>
              <a:t>much</a:t>
            </a:r>
            <a:r>
              <a:rPr lang="en-US" sz="1000" b="1" dirty="0" smtClean="0">
                <a:solidFill>
                  <a:schemeClr val="lt1"/>
                </a:solidFill>
              </a:rPr>
              <a:t> </a:t>
            </a:r>
            <a:r>
              <a:rPr lang="en-US" sz="1000" b="1" dirty="0">
                <a:solidFill>
                  <a:schemeClr val="lt1"/>
                </a:solidFill>
              </a:rPr>
              <a:t>of </a:t>
            </a:r>
            <a:r>
              <a:rPr lang="en-US" sz="1000" b="1" dirty="0" smtClean="0">
                <a:solidFill>
                  <a:schemeClr val="lt1"/>
                </a:solidFill>
              </a:rPr>
              <a:t>Angola, </a:t>
            </a:r>
            <a:r>
              <a:rPr lang="en-US" sz="1000" b="1" dirty="0">
                <a:solidFill>
                  <a:schemeClr val="lt1"/>
                </a:solidFill>
              </a:rPr>
              <a:t>pockets </a:t>
            </a:r>
            <a:r>
              <a:rPr lang="en-US" sz="1000" b="1" i="0" u="none" strike="noStrike" cap="none" dirty="0">
                <a:solidFill>
                  <a:schemeClr val="lt1"/>
                </a:solidFill>
                <a:latin typeface="Arial"/>
                <a:ea typeface="Arial"/>
                <a:cs typeface="Arial"/>
                <a:sym typeface="Arial"/>
              </a:rPr>
              <a:t>of southwestern and northeastern South Africa, Lesotho, </a:t>
            </a:r>
            <a:r>
              <a:rPr lang="en-US" sz="1000" b="1" i="0" u="none" strike="noStrike" cap="none" dirty="0" err="1" smtClean="0">
                <a:solidFill>
                  <a:schemeClr val="lt1"/>
                </a:solidFill>
                <a:latin typeface="Arial"/>
                <a:ea typeface="Arial"/>
                <a:cs typeface="Arial"/>
                <a:sym typeface="Arial"/>
              </a:rPr>
              <a:t>Eswatini</a:t>
            </a:r>
            <a:r>
              <a:rPr lang="en-US" sz="1000" b="1" i="0" u="none" strike="noStrike" cap="none" dirty="0" smtClean="0">
                <a:solidFill>
                  <a:schemeClr val="lt1"/>
                </a:solidFill>
                <a:latin typeface="Arial"/>
                <a:ea typeface="Arial"/>
                <a:cs typeface="Arial"/>
                <a:sym typeface="Arial"/>
              </a:rPr>
              <a:t>, Botswana</a:t>
            </a:r>
            <a:r>
              <a:rPr lang="en-US" sz="1000" b="1" i="0" u="none" strike="noStrike" cap="none" dirty="0">
                <a:solidFill>
                  <a:schemeClr val="lt1"/>
                </a:solidFill>
                <a:latin typeface="Arial"/>
                <a:ea typeface="Arial"/>
                <a:cs typeface="Arial"/>
                <a:sym typeface="Arial"/>
              </a:rPr>
              <a:t>, sout</a:t>
            </a:r>
            <a:r>
              <a:rPr lang="en-US" sz="1000" b="1" dirty="0">
                <a:solidFill>
                  <a:schemeClr val="lt1"/>
                </a:solidFill>
              </a:rPr>
              <a:t>hern Mozambique, Zimbabwe, Zambia, </a:t>
            </a:r>
            <a:r>
              <a:rPr lang="en-US" sz="1000" b="1" i="0" u="none" strike="noStrike" cap="none" dirty="0">
                <a:solidFill>
                  <a:schemeClr val="lt1"/>
                </a:solidFill>
                <a:latin typeface="Arial"/>
                <a:ea typeface="Arial"/>
                <a:cs typeface="Arial"/>
                <a:sym typeface="Arial"/>
              </a:rPr>
              <a:t>and southern, central, and northern Madagascar. In Central Africa, rainfall was above-average over northern and eastern Cameroon, southern and central Chad, CAR, </a:t>
            </a:r>
            <a:r>
              <a:rPr lang="en-US" sz="1000" b="1" i="0" u="none" strike="noStrike" cap="none" dirty="0" smtClean="0">
                <a:solidFill>
                  <a:schemeClr val="lt1"/>
                </a:solidFill>
                <a:latin typeface="Arial"/>
                <a:ea typeface="Arial"/>
                <a:cs typeface="Arial"/>
                <a:sym typeface="Arial"/>
              </a:rPr>
              <a:t>much of </a:t>
            </a:r>
            <a:r>
              <a:rPr lang="en-US" sz="1000" b="1" i="0" u="none" strike="noStrike" cap="none" dirty="0">
                <a:solidFill>
                  <a:schemeClr val="lt1"/>
                </a:solidFill>
                <a:latin typeface="Arial"/>
                <a:ea typeface="Arial"/>
                <a:cs typeface="Arial"/>
                <a:sym typeface="Arial"/>
              </a:rPr>
              <a:t>Congo, and </a:t>
            </a:r>
            <a:r>
              <a:rPr lang="en-US" sz="1000" b="1" i="0" u="none" strike="noStrike" cap="none" dirty="0" smtClean="0">
                <a:solidFill>
                  <a:schemeClr val="lt1"/>
                </a:solidFill>
                <a:latin typeface="Arial"/>
                <a:ea typeface="Arial"/>
                <a:cs typeface="Arial"/>
                <a:sym typeface="Arial"/>
              </a:rPr>
              <a:t>many </a:t>
            </a:r>
            <a:r>
              <a:rPr lang="en-US" sz="1000" b="1" i="0" u="none" strike="noStrike" cap="none" dirty="0">
                <a:solidFill>
                  <a:schemeClr val="lt1"/>
                </a:solidFill>
                <a:latin typeface="Arial"/>
                <a:ea typeface="Arial"/>
                <a:cs typeface="Arial"/>
                <a:sym typeface="Arial"/>
              </a:rPr>
              <a:t>parts of DRC. Rainfall was below-average over western Cameroon, pockets of northern and </a:t>
            </a:r>
            <a:r>
              <a:rPr lang="en-US" sz="1000" b="1" dirty="0">
                <a:solidFill>
                  <a:schemeClr val="lt1"/>
                </a:solidFill>
              </a:rPr>
              <a:t>western</a:t>
            </a:r>
            <a:r>
              <a:rPr lang="en-US" sz="1000" b="1" i="0" u="none" strike="noStrike" cap="none" dirty="0">
                <a:solidFill>
                  <a:schemeClr val="lt1"/>
                </a:solidFill>
                <a:latin typeface="Arial"/>
                <a:ea typeface="Arial"/>
                <a:cs typeface="Arial"/>
                <a:sym typeface="Arial"/>
              </a:rPr>
              <a:t> Gabon, Equatorial Guinea, </a:t>
            </a:r>
            <a:r>
              <a:rPr lang="en-US" sz="1000" b="1" i="0" u="none" strike="noStrike" cap="none" dirty="0" smtClean="0">
                <a:solidFill>
                  <a:schemeClr val="lt1"/>
                </a:solidFill>
                <a:latin typeface="Arial"/>
                <a:ea typeface="Arial"/>
                <a:cs typeface="Arial"/>
                <a:sym typeface="Arial"/>
              </a:rPr>
              <a:t>and parts </a:t>
            </a:r>
            <a:r>
              <a:rPr lang="en-US" sz="1000" b="1" i="0" u="none" strike="noStrike" cap="none" dirty="0">
                <a:solidFill>
                  <a:schemeClr val="lt1"/>
                </a:solidFill>
                <a:latin typeface="Arial"/>
                <a:ea typeface="Arial"/>
                <a:cs typeface="Arial"/>
                <a:sym typeface="Arial"/>
              </a:rPr>
              <a:t>of </a:t>
            </a:r>
            <a:r>
              <a:rPr lang="en-US" sz="1000" b="1" i="0" u="none" strike="noStrike" cap="none" dirty="0" smtClean="0">
                <a:solidFill>
                  <a:schemeClr val="lt1"/>
                </a:solidFill>
                <a:latin typeface="Arial"/>
                <a:ea typeface="Arial"/>
                <a:cs typeface="Arial"/>
                <a:sym typeface="Arial"/>
              </a:rPr>
              <a:t>DRC. </a:t>
            </a:r>
            <a:r>
              <a:rPr lang="en-US" sz="1000" b="1" i="0" u="none" strike="noStrike" cap="none" dirty="0">
                <a:solidFill>
                  <a:schemeClr val="lt1"/>
                </a:solidFill>
                <a:latin typeface="Arial"/>
                <a:ea typeface="Arial"/>
                <a:cs typeface="Arial"/>
                <a:sym typeface="Arial"/>
              </a:rPr>
              <a:t>In West Africa, rainfall was above-average over southern Mauritania, Senegal, Gambia, Guinea-Bissau, Guinea, Sierra Leone, Liberia, much of Cote D’Ivoire,</a:t>
            </a:r>
            <a:r>
              <a:rPr lang="en-US" sz="1000" b="1" dirty="0">
                <a:solidFill>
                  <a:schemeClr val="lt1"/>
                </a:solidFill>
              </a:rPr>
              <a:t> throughout most of </a:t>
            </a:r>
            <a:r>
              <a:rPr lang="en-US" sz="1000" b="1" i="0" u="none" strike="noStrike" cap="none" dirty="0">
                <a:solidFill>
                  <a:schemeClr val="lt1"/>
                </a:solidFill>
                <a:latin typeface="Arial"/>
                <a:ea typeface="Arial"/>
                <a:cs typeface="Arial"/>
                <a:sym typeface="Arial"/>
              </a:rPr>
              <a:t>Ghana, Togo, </a:t>
            </a:r>
            <a:r>
              <a:rPr lang="en-US" sz="1000" b="1" i="0" u="none" strike="noStrike" cap="none" dirty="0" smtClean="0">
                <a:solidFill>
                  <a:schemeClr val="lt1"/>
                </a:solidFill>
                <a:latin typeface="Arial"/>
                <a:ea typeface="Arial"/>
                <a:cs typeface="Arial"/>
                <a:sym typeface="Arial"/>
              </a:rPr>
              <a:t>Benin</a:t>
            </a:r>
            <a:r>
              <a:rPr lang="en-US" sz="1000" b="1" i="0" u="none" strike="noStrike" cap="none" dirty="0">
                <a:solidFill>
                  <a:schemeClr val="lt1"/>
                </a:solidFill>
                <a:latin typeface="Arial"/>
                <a:ea typeface="Arial"/>
                <a:cs typeface="Arial"/>
                <a:sym typeface="Arial"/>
              </a:rPr>
              <a:t>, Burkina Faso, eastern and southern portions of Mali, southern Niger, and western and northern Nigeria. In contrast, below-average rainfall was observed over eastern </a:t>
            </a:r>
            <a:r>
              <a:rPr lang="en-US" sz="1000" b="1" i="0" u="none" strike="noStrike" cap="none" dirty="0" smtClean="0">
                <a:solidFill>
                  <a:schemeClr val="lt1"/>
                </a:solidFill>
                <a:latin typeface="Arial"/>
                <a:ea typeface="Arial"/>
                <a:cs typeface="Arial"/>
                <a:sym typeface="Arial"/>
              </a:rPr>
              <a:t>and northern Mauritania</a:t>
            </a:r>
            <a:r>
              <a:rPr lang="en-US" sz="1000" b="1" i="0" u="none" strike="noStrike" cap="none" dirty="0">
                <a:solidFill>
                  <a:schemeClr val="lt1"/>
                </a:solidFill>
                <a:latin typeface="Arial"/>
                <a:ea typeface="Arial"/>
                <a:cs typeface="Arial"/>
                <a:sym typeface="Arial"/>
              </a:rPr>
              <a:t>, western and northern </a:t>
            </a:r>
            <a:r>
              <a:rPr lang="en-US" sz="1000" b="1" i="0" u="none" strike="noStrike" cap="none" dirty="0" smtClean="0">
                <a:solidFill>
                  <a:schemeClr val="lt1"/>
                </a:solidFill>
                <a:latin typeface="Arial"/>
                <a:ea typeface="Arial"/>
                <a:cs typeface="Arial"/>
                <a:sym typeface="Arial"/>
              </a:rPr>
              <a:t>pockets of  </a:t>
            </a:r>
            <a:r>
              <a:rPr lang="en-US" sz="1000" b="1" i="0" u="none" strike="noStrike" cap="none" dirty="0">
                <a:solidFill>
                  <a:schemeClr val="lt1"/>
                </a:solidFill>
                <a:latin typeface="Arial"/>
                <a:ea typeface="Arial"/>
                <a:cs typeface="Arial"/>
                <a:sym typeface="Arial"/>
              </a:rPr>
              <a:t>Mali, </a:t>
            </a:r>
            <a:r>
              <a:rPr lang="en-US" sz="1000" b="1" i="0" u="none" strike="noStrike" cap="none" dirty="0" smtClean="0">
                <a:solidFill>
                  <a:schemeClr val="lt1"/>
                </a:solidFill>
                <a:latin typeface="Arial"/>
                <a:ea typeface="Arial"/>
                <a:cs typeface="Arial"/>
                <a:sym typeface="Arial"/>
              </a:rPr>
              <a:t>and parts </a:t>
            </a:r>
            <a:r>
              <a:rPr lang="en-US" sz="1000" b="1" i="0" u="none" strike="noStrike" cap="none" dirty="0">
                <a:solidFill>
                  <a:schemeClr val="lt1"/>
                </a:solidFill>
                <a:latin typeface="Arial"/>
                <a:ea typeface="Arial"/>
                <a:cs typeface="Arial"/>
                <a:sym typeface="Arial"/>
              </a:rPr>
              <a:t>of central and southeastern </a:t>
            </a:r>
            <a:r>
              <a:rPr lang="en-US" sz="1000" b="1" i="0" u="none" strike="noStrike" cap="none" dirty="0" smtClean="0">
                <a:solidFill>
                  <a:schemeClr val="lt1"/>
                </a:solidFill>
                <a:latin typeface="Arial"/>
                <a:ea typeface="Arial"/>
                <a:cs typeface="Arial"/>
                <a:sym typeface="Arial"/>
              </a:rPr>
              <a:t>Nigeria</a:t>
            </a:r>
            <a:r>
              <a:rPr lang="en-US" sz="1000" b="1" dirty="0" smtClean="0">
                <a:solidFill>
                  <a:schemeClr val="lt1"/>
                </a:solidFill>
              </a:rPr>
              <a:t>.</a:t>
            </a:r>
            <a:endParaRPr sz="1000" b="1" i="0" u="none" strike="noStrike" cap="none" dirty="0">
              <a:solidFill>
                <a:schemeClr val="lt1"/>
              </a:solidFill>
              <a:latin typeface="Arial"/>
              <a:ea typeface="Arial"/>
              <a:cs typeface="Arial"/>
              <a:sym typeface="Arial"/>
            </a:endParaRPr>
          </a:p>
        </p:txBody>
      </p:sp>
      <p:pic>
        <p:nvPicPr>
          <p:cNvPr id="113" name="Google Shape;113;p4"/>
          <p:cNvPicPr preferRelativeResize="0"/>
          <p:nvPr/>
        </p:nvPicPr>
        <p:blipFill>
          <a:blip r:embed="rId3">
            <a:extLst>
              <a:ext uri="{28A0092B-C50C-407E-A947-70E740481C1C}">
                <a14:useLocalDpi xmlns:a14="http://schemas.microsoft.com/office/drawing/2010/main" val="0"/>
              </a:ext>
            </a:extLst>
          </a:blip>
          <a:stretch>
            <a:fillRect/>
          </a:stretch>
        </p:blipFill>
        <p:spPr>
          <a:xfrm>
            <a:off x="4663211" y="1074420"/>
            <a:ext cx="3794760" cy="3794760"/>
          </a:xfrm>
          <a:prstGeom prst="rect">
            <a:avLst/>
          </a:prstGeom>
          <a:noFill/>
          <a:ln>
            <a:noFill/>
          </a:ln>
        </p:spPr>
      </p:pic>
      <p:pic>
        <p:nvPicPr>
          <p:cNvPr id="114" name="Google Shape;114;p4"/>
          <p:cNvPicPr preferRelativeResize="0"/>
          <p:nvPr/>
        </p:nvPicPr>
        <p:blipFill>
          <a:blip r:embed="rId4">
            <a:extLst>
              <a:ext uri="{28A0092B-C50C-407E-A947-70E740481C1C}">
                <a14:useLocalDpi xmlns:a14="http://schemas.microsoft.com/office/drawing/2010/main" val="0"/>
              </a:ext>
            </a:extLst>
          </a:blip>
          <a:stretch>
            <a:fillRect/>
          </a:stretch>
        </p:blipFill>
        <p:spPr>
          <a:xfrm>
            <a:off x="568751" y="1074420"/>
            <a:ext cx="3794760" cy="37947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1" name="Google Shape;121;p5"/>
          <p:cNvSpPr txBox="1"/>
          <p:nvPr/>
        </p:nvSpPr>
        <p:spPr>
          <a:xfrm>
            <a:off x="0" y="5034625"/>
            <a:ext cx="9144000" cy="1338788"/>
          </a:xfrm>
          <a:prstGeom prst="rect">
            <a:avLst/>
          </a:prstGeom>
          <a:noFill/>
          <a:ln>
            <a:noFill/>
          </a:ln>
        </p:spPr>
        <p:txBody>
          <a:bodyPr spcFirstLastPara="1" wrap="square" lIns="91425" tIns="45700" rIns="91425" bIns="45700" anchor="t" anchorCtr="0">
            <a:spAutoFit/>
          </a:bodyPr>
          <a:lstStyle/>
          <a:p>
            <a:pPr lvl="0" algn="just">
              <a:lnSpc>
                <a:spcPct val="90000"/>
              </a:lnSpc>
              <a:buSzPts val="1140"/>
            </a:pPr>
            <a:r>
              <a:rPr lang="en-US" sz="1000" b="1" i="0" u="none" strike="noStrike" cap="none" dirty="0">
                <a:solidFill>
                  <a:schemeClr val="lt1"/>
                </a:solidFill>
                <a:latin typeface="Arial"/>
                <a:ea typeface="Arial"/>
                <a:cs typeface="Arial"/>
                <a:sym typeface="Arial"/>
              </a:rPr>
              <a:t>During the past 30 days, in East Africa, above-average rainfall was observed over southern and </a:t>
            </a:r>
            <a:r>
              <a:rPr lang="en-US" sz="1000" b="1" i="0" u="none" strike="noStrike" cap="none" dirty="0" smtClean="0">
                <a:solidFill>
                  <a:schemeClr val="lt1"/>
                </a:solidFill>
                <a:latin typeface="Arial"/>
                <a:ea typeface="Arial"/>
                <a:cs typeface="Arial"/>
                <a:sym typeface="Arial"/>
              </a:rPr>
              <a:t>eastern </a:t>
            </a:r>
            <a:r>
              <a:rPr lang="en-US" sz="1000" b="1" i="0" u="none" strike="noStrike" cap="none" dirty="0">
                <a:solidFill>
                  <a:schemeClr val="lt1"/>
                </a:solidFill>
                <a:latin typeface="Arial"/>
                <a:ea typeface="Arial"/>
                <a:cs typeface="Arial"/>
                <a:sym typeface="Arial"/>
              </a:rPr>
              <a:t>Sudan, </a:t>
            </a:r>
            <a:r>
              <a:rPr lang="en-US" sz="1000" b="1" i="0" u="none" strike="noStrike" cap="none" dirty="0" smtClean="0">
                <a:solidFill>
                  <a:schemeClr val="lt1"/>
                </a:solidFill>
                <a:latin typeface="Arial"/>
                <a:ea typeface="Arial"/>
                <a:cs typeface="Arial"/>
                <a:sym typeface="Arial"/>
              </a:rPr>
              <a:t>parts of </a:t>
            </a:r>
            <a:r>
              <a:rPr lang="en-US" sz="1000" b="1" i="0" u="none" strike="noStrike" cap="none" dirty="0">
                <a:solidFill>
                  <a:schemeClr val="lt1"/>
                </a:solidFill>
                <a:latin typeface="Arial"/>
                <a:ea typeface="Arial"/>
                <a:cs typeface="Arial"/>
                <a:sym typeface="Arial"/>
              </a:rPr>
              <a:t>South </a:t>
            </a:r>
            <a:r>
              <a:rPr lang="en-US" sz="1000" b="1" i="0" u="none" strike="noStrike" cap="none" dirty="0" smtClean="0">
                <a:solidFill>
                  <a:schemeClr val="lt1"/>
                </a:solidFill>
                <a:latin typeface="Arial"/>
                <a:ea typeface="Arial"/>
                <a:cs typeface="Arial"/>
                <a:sym typeface="Arial"/>
              </a:rPr>
              <a:t>Sudan, </a:t>
            </a:r>
            <a:r>
              <a:rPr lang="en-US" sz="1000" b="1" dirty="0">
                <a:solidFill>
                  <a:schemeClr val="lt1"/>
                </a:solidFill>
              </a:rPr>
              <a:t>western </a:t>
            </a:r>
            <a:r>
              <a:rPr lang="en-US" sz="1000" b="1" i="0" u="none" strike="noStrike" cap="none" dirty="0">
                <a:solidFill>
                  <a:schemeClr val="lt1"/>
                </a:solidFill>
                <a:latin typeface="Arial"/>
                <a:ea typeface="Arial"/>
                <a:cs typeface="Arial"/>
                <a:sym typeface="Arial"/>
              </a:rPr>
              <a:t>Ethiopia, and </a:t>
            </a:r>
            <a:r>
              <a:rPr lang="en-US" sz="1000" b="1" i="0" u="none" strike="noStrike" cap="none" dirty="0" smtClean="0">
                <a:solidFill>
                  <a:schemeClr val="lt1"/>
                </a:solidFill>
                <a:latin typeface="Arial"/>
                <a:ea typeface="Arial"/>
                <a:cs typeface="Arial"/>
                <a:sym typeface="Arial"/>
              </a:rPr>
              <a:t>Uganda. </a:t>
            </a:r>
            <a:r>
              <a:rPr lang="en-US" sz="1000" b="1" i="0" u="none" strike="noStrike" cap="none" dirty="0">
                <a:solidFill>
                  <a:schemeClr val="lt1"/>
                </a:solidFill>
                <a:latin typeface="Arial"/>
                <a:ea typeface="Arial"/>
                <a:cs typeface="Arial"/>
                <a:sym typeface="Arial"/>
              </a:rPr>
              <a:t>Rainfall was below-average over pockets of </a:t>
            </a:r>
            <a:r>
              <a:rPr lang="en-US" sz="1000" b="1" dirty="0">
                <a:solidFill>
                  <a:schemeClr val="lt1"/>
                </a:solidFill>
              </a:rPr>
              <a:t>southern </a:t>
            </a:r>
            <a:r>
              <a:rPr lang="en-US" sz="1000" b="1" i="0" u="none" strike="noStrike" cap="none" dirty="0">
                <a:solidFill>
                  <a:schemeClr val="lt1"/>
                </a:solidFill>
                <a:latin typeface="Arial"/>
                <a:ea typeface="Arial"/>
                <a:cs typeface="Arial"/>
                <a:sym typeface="Arial"/>
              </a:rPr>
              <a:t>Ethiopia and </a:t>
            </a:r>
            <a:r>
              <a:rPr lang="en-US" sz="1000" b="1" dirty="0">
                <a:solidFill>
                  <a:schemeClr val="lt1"/>
                </a:solidFill>
              </a:rPr>
              <a:t>most of</a:t>
            </a:r>
            <a:r>
              <a:rPr lang="en-US" sz="1000" b="1" i="0" u="none" strike="noStrike" cap="none" dirty="0">
                <a:solidFill>
                  <a:schemeClr val="lt1"/>
                </a:solidFill>
                <a:latin typeface="Arial"/>
                <a:ea typeface="Arial"/>
                <a:cs typeface="Arial"/>
                <a:sym typeface="Arial"/>
              </a:rPr>
              <a:t> </a:t>
            </a:r>
            <a:r>
              <a:rPr lang="en-US" sz="1000" b="1" i="0" u="none" strike="noStrike" cap="none" dirty="0" smtClean="0">
                <a:solidFill>
                  <a:schemeClr val="lt1"/>
                </a:solidFill>
                <a:latin typeface="Arial"/>
                <a:ea typeface="Arial"/>
                <a:cs typeface="Arial"/>
                <a:sym typeface="Arial"/>
              </a:rPr>
              <a:t>Somalia, Kenya and Tanzania. </a:t>
            </a:r>
            <a:r>
              <a:rPr lang="en-US" sz="1000" b="1" i="0" u="none" strike="noStrike" cap="none" dirty="0">
                <a:solidFill>
                  <a:schemeClr val="lt1"/>
                </a:solidFill>
                <a:latin typeface="Arial"/>
                <a:ea typeface="Arial"/>
                <a:cs typeface="Arial"/>
                <a:sym typeface="Arial"/>
              </a:rPr>
              <a:t>In Central Africa, rainfall was above-average over parts of </a:t>
            </a:r>
            <a:r>
              <a:rPr lang="en-US" sz="1000" b="1" dirty="0" smtClean="0">
                <a:solidFill>
                  <a:schemeClr val="lt1"/>
                </a:solidFill>
              </a:rPr>
              <a:t>western</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and </a:t>
            </a:r>
            <a:r>
              <a:rPr lang="en-US" sz="1000" b="1" dirty="0">
                <a:solidFill>
                  <a:schemeClr val="lt1"/>
                </a:solidFill>
              </a:rPr>
              <a:t>eastern </a:t>
            </a:r>
            <a:r>
              <a:rPr lang="en-US" sz="1000" b="1" i="0" u="none" strike="noStrike" cap="none" dirty="0">
                <a:solidFill>
                  <a:schemeClr val="lt1"/>
                </a:solidFill>
                <a:latin typeface="Arial"/>
                <a:ea typeface="Arial"/>
                <a:cs typeface="Arial"/>
                <a:sym typeface="Arial"/>
              </a:rPr>
              <a:t>Cameroon, </a:t>
            </a:r>
            <a:r>
              <a:rPr lang="en-US" sz="1000" b="1" i="0" u="none" strike="noStrike" cap="none" dirty="0" smtClean="0">
                <a:solidFill>
                  <a:schemeClr val="lt1"/>
                </a:solidFill>
                <a:latin typeface="Arial"/>
                <a:ea typeface="Arial"/>
                <a:cs typeface="Arial"/>
                <a:sym typeface="Arial"/>
              </a:rPr>
              <a:t>much of </a:t>
            </a:r>
            <a:r>
              <a:rPr lang="en-US" sz="1000" b="1" i="0" u="none" strike="noStrike" cap="none" dirty="0">
                <a:solidFill>
                  <a:schemeClr val="lt1"/>
                </a:solidFill>
                <a:latin typeface="Arial"/>
                <a:ea typeface="Arial"/>
                <a:cs typeface="Arial"/>
                <a:sym typeface="Arial"/>
              </a:rPr>
              <a:t>Congo, western and </a:t>
            </a:r>
            <a:r>
              <a:rPr lang="en-US" sz="1000" b="1" i="0" u="none" strike="noStrike" cap="none" dirty="0" smtClean="0">
                <a:solidFill>
                  <a:schemeClr val="lt1"/>
                </a:solidFill>
                <a:latin typeface="Arial"/>
                <a:ea typeface="Arial"/>
                <a:cs typeface="Arial"/>
                <a:sym typeface="Arial"/>
              </a:rPr>
              <a:t>central </a:t>
            </a:r>
            <a:r>
              <a:rPr lang="en-US" sz="1000" b="1" i="0" u="none" strike="noStrike" cap="none" dirty="0">
                <a:solidFill>
                  <a:schemeClr val="lt1"/>
                </a:solidFill>
                <a:latin typeface="Arial"/>
                <a:ea typeface="Arial"/>
                <a:cs typeface="Arial"/>
                <a:sym typeface="Arial"/>
              </a:rPr>
              <a:t>CAR, </a:t>
            </a:r>
            <a:r>
              <a:rPr lang="en-US" sz="1000" b="1" i="0" u="none" strike="noStrike" cap="none" dirty="0" smtClean="0">
                <a:solidFill>
                  <a:schemeClr val="lt1"/>
                </a:solidFill>
                <a:latin typeface="Arial"/>
                <a:ea typeface="Arial"/>
                <a:cs typeface="Arial"/>
                <a:sym typeface="Arial"/>
              </a:rPr>
              <a:t>and parts </a:t>
            </a:r>
            <a:r>
              <a:rPr lang="en-US" sz="1000" b="1" i="0" u="none" strike="noStrike" cap="none" dirty="0">
                <a:solidFill>
                  <a:schemeClr val="lt1"/>
                </a:solidFill>
                <a:latin typeface="Arial"/>
                <a:ea typeface="Arial"/>
                <a:cs typeface="Arial"/>
                <a:sym typeface="Arial"/>
              </a:rPr>
              <a:t>of </a:t>
            </a:r>
            <a:r>
              <a:rPr lang="en-US" sz="1000" b="1" i="0" u="none" strike="noStrike" cap="none" dirty="0" smtClean="0">
                <a:solidFill>
                  <a:schemeClr val="lt1"/>
                </a:solidFill>
                <a:latin typeface="Arial"/>
                <a:ea typeface="Arial"/>
                <a:cs typeface="Arial"/>
                <a:sym typeface="Arial"/>
              </a:rPr>
              <a:t>DRC</a:t>
            </a:r>
            <a:r>
              <a:rPr lang="en-US" sz="1000" b="1" i="0" u="none" strike="noStrike" cap="none" dirty="0">
                <a:solidFill>
                  <a:schemeClr val="lt1"/>
                </a:solidFill>
                <a:latin typeface="Arial"/>
                <a:ea typeface="Arial"/>
                <a:cs typeface="Arial"/>
                <a:sym typeface="Arial"/>
              </a:rPr>
              <a:t>. Rainfall was below-average over Equatorial Guinea, </a:t>
            </a:r>
            <a:r>
              <a:rPr lang="en-US" sz="1000" b="1" i="0" u="none" strike="noStrike" cap="none" dirty="0" smtClean="0">
                <a:solidFill>
                  <a:schemeClr val="lt1"/>
                </a:solidFill>
                <a:latin typeface="Arial"/>
                <a:ea typeface="Arial"/>
                <a:cs typeface="Arial"/>
                <a:sym typeface="Arial"/>
              </a:rPr>
              <a:t>and northwestern</a:t>
            </a:r>
            <a:r>
              <a:rPr lang="en-US" sz="1000" b="1" dirty="0" smtClean="0">
                <a:solidFill>
                  <a:schemeClr val="lt1"/>
                </a:solidFill>
              </a:rPr>
              <a:t> </a:t>
            </a:r>
            <a:r>
              <a:rPr lang="en-US" sz="1000" b="1" i="0" u="none" strike="noStrike" cap="none" dirty="0" smtClean="0">
                <a:solidFill>
                  <a:schemeClr val="lt1"/>
                </a:solidFill>
                <a:latin typeface="Arial"/>
                <a:ea typeface="Arial"/>
                <a:cs typeface="Arial"/>
                <a:sym typeface="Arial"/>
              </a:rPr>
              <a:t>Cameroon, </a:t>
            </a:r>
            <a:r>
              <a:rPr lang="en-US" sz="1000" b="1" i="0" u="none" strike="noStrike" cap="none" dirty="0">
                <a:solidFill>
                  <a:schemeClr val="lt1"/>
                </a:solidFill>
                <a:latin typeface="Arial"/>
                <a:ea typeface="Arial"/>
                <a:cs typeface="Arial"/>
                <a:sym typeface="Arial"/>
              </a:rPr>
              <a:t>and pockets of central and southern DRC. In West Africa, rainfall was above-average over Senegal, Guinea-Bissau, Guinea, </a:t>
            </a:r>
            <a:r>
              <a:rPr lang="en-US" sz="1000" b="1" i="0" u="none" strike="noStrike" cap="none" dirty="0" smtClean="0">
                <a:solidFill>
                  <a:schemeClr val="lt1"/>
                </a:solidFill>
                <a:latin typeface="Arial"/>
                <a:ea typeface="Arial"/>
                <a:cs typeface="Arial"/>
                <a:sym typeface="Arial"/>
              </a:rPr>
              <a:t>Sierra </a:t>
            </a:r>
            <a:r>
              <a:rPr lang="en-US" sz="1000" b="1" i="0" u="none" strike="noStrike" cap="none" dirty="0">
                <a:solidFill>
                  <a:schemeClr val="lt1"/>
                </a:solidFill>
                <a:latin typeface="Arial"/>
                <a:ea typeface="Arial"/>
                <a:cs typeface="Arial"/>
                <a:sym typeface="Arial"/>
              </a:rPr>
              <a:t>Leone, </a:t>
            </a:r>
            <a:r>
              <a:rPr lang="en-US" sz="1000" b="1" i="0" u="none" strike="noStrike" cap="none" dirty="0" smtClean="0">
                <a:solidFill>
                  <a:schemeClr val="lt1"/>
                </a:solidFill>
                <a:latin typeface="Arial"/>
                <a:ea typeface="Arial"/>
                <a:cs typeface="Arial"/>
                <a:sym typeface="Arial"/>
              </a:rPr>
              <a:t>Liberia, Cote d’Ivoire, </a:t>
            </a:r>
            <a:r>
              <a:rPr lang="en-US" sz="1000" b="1" i="0" u="none" strike="noStrike" cap="none" dirty="0" smtClean="0">
                <a:solidFill>
                  <a:schemeClr val="lt1"/>
                </a:solidFill>
                <a:latin typeface="Arial"/>
                <a:ea typeface="Arial"/>
                <a:cs typeface="Arial"/>
                <a:sym typeface="Arial"/>
              </a:rPr>
              <a:t>most </a:t>
            </a:r>
            <a:r>
              <a:rPr lang="en-US" sz="1000" b="1" i="0" u="none" strike="noStrike" cap="none" dirty="0">
                <a:solidFill>
                  <a:schemeClr val="lt1"/>
                </a:solidFill>
                <a:latin typeface="Arial"/>
                <a:ea typeface="Arial"/>
                <a:cs typeface="Arial"/>
                <a:sym typeface="Arial"/>
              </a:rPr>
              <a:t>of </a:t>
            </a:r>
            <a:r>
              <a:rPr lang="en-US" sz="1000" b="1" i="0" u="none" strike="noStrike" cap="none" dirty="0" smtClean="0">
                <a:solidFill>
                  <a:schemeClr val="lt1"/>
                </a:solidFill>
                <a:latin typeface="Arial"/>
                <a:ea typeface="Arial"/>
                <a:cs typeface="Arial"/>
                <a:sym typeface="Arial"/>
              </a:rPr>
              <a:t>southwestern </a:t>
            </a:r>
            <a:r>
              <a:rPr lang="en-US" sz="1000" b="1" i="0" u="none" strike="noStrike" cap="none" dirty="0">
                <a:solidFill>
                  <a:schemeClr val="lt1"/>
                </a:solidFill>
                <a:latin typeface="Arial"/>
                <a:ea typeface="Arial"/>
                <a:cs typeface="Arial"/>
                <a:sym typeface="Arial"/>
              </a:rPr>
              <a:t>Ghana</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Togo</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and western</a:t>
            </a:r>
            <a:r>
              <a:rPr lang="en-US" sz="1000" b="1" dirty="0">
                <a:solidFill>
                  <a:schemeClr val="lt1"/>
                </a:solidFill>
              </a:rPr>
              <a:t> </a:t>
            </a:r>
            <a:r>
              <a:rPr lang="en-US" sz="1000" b="1" i="0" u="none" strike="noStrike" cap="none" dirty="0">
                <a:solidFill>
                  <a:schemeClr val="lt1"/>
                </a:solidFill>
                <a:latin typeface="Arial"/>
                <a:ea typeface="Arial"/>
                <a:cs typeface="Arial"/>
                <a:sym typeface="Arial"/>
              </a:rPr>
              <a:t>and </a:t>
            </a:r>
            <a:r>
              <a:rPr lang="en-US" sz="1000" b="1" i="0" u="none" strike="noStrike" cap="none" dirty="0" smtClean="0">
                <a:solidFill>
                  <a:schemeClr val="lt1"/>
                </a:solidFill>
                <a:latin typeface="Arial"/>
                <a:ea typeface="Arial"/>
                <a:cs typeface="Arial"/>
                <a:sym typeface="Arial"/>
              </a:rPr>
              <a:t>southern </a:t>
            </a:r>
            <a:r>
              <a:rPr lang="en-US" sz="1000" b="1" i="0" u="none" strike="noStrike" cap="none" dirty="0">
                <a:solidFill>
                  <a:schemeClr val="lt1"/>
                </a:solidFill>
                <a:latin typeface="Arial"/>
                <a:ea typeface="Arial"/>
                <a:cs typeface="Arial"/>
                <a:sym typeface="Arial"/>
              </a:rPr>
              <a:t>Nigeria. In contrast, c</a:t>
            </a:r>
            <a:r>
              <a:rPr lang="en-US" sz="1000" b="1" dirty="0">
                <a:solidFill>
                  <a:schemeClr val="lt1"/>
                </a:solidFill>
              </a:rPr>
              <a:t>entral </a:t>
            </a:r>
            <a:r>
              <a:rPr lang="en-US" sz="1000" b="1" i="0" u="none" strike="noStrike" cap="none" dirty="0">
                <a:solidFill>
                  <a:schemeClr val="lt1"/>
                </a:solidFill>
                <a:latin typeface="Arial"/>
                <a:ea typeface="Arial"/>
                <a:cs typeface="Arial"/>
                <a:sym typeface="Arial"/>
              </a:rPr>
              <a:t>Ghana, coastal Cote D</a:t>
            </a:r>
            <a:r>
              <a:rPr lang="en-US" sz="1000" b="1" dirty="0">
                <a:solidFill>
                  <a:schemeClr val="lt1"/>
                </a:solidFill>
              </a:rPr>
              <a:t>’Ivoire</a:t>
            </a:r>
            <a:r>
              <a:rPr lang="en-US" sz="1000" b="1" dirty="0" smtClean="0">
                <a:solidFill>
                  <a:schemeClr val="lt1"/>
                </a:solidFill>
              </a:rPr>
              <a:t>,</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and </a:t>
            </a:r>
            <a:r>
              <a:rPr lang="en-US" sz="1000" b="1" dirty="0">
                <a:solidFill>
                  <a:schemeClr val="lt1"/>
                </a:solidFill>
              </a:rPr>
              <a:t>central and eastern</a:t>
            </a:r>
            <a:r>
              <a:rPr lang="en-US" sz="1000" b="1" i="0" u="none" strike="noStrike" cap="none" dirty="0">
                <a:solidFill>
                  <a:schemeClr val="lt1"/>
                </a:solidFill>
                <a:latin typeface="Arial"/>
                <a:ea typeface="Arial"/>
                <a:cs typeface="Arial"/>
                <a:sym typeface="Arial"/>
              </a:rPr>
              <a:t> Nigeria</a:t>
            </a:r>
            <a:r>
              <a:rPr lang="en-US" sz="1000" b="1" dirty="0">
                <a:solidFill>
                  <a:schemeClr val="lt1"/>
                </a:solidFill>
              </a:rPr>
              <a:t> </a:t>
            </a:r>
            <a:r>
              <a:rPr lang="en-US" sz="1000" b="1" i="0" u="none" strike="noStrike" cap="none" dirty="0">
                <a:solidFill>
                  <a:schemeClr val="lt1"/>
                </a:solidFill>
                <a:latin typeface="Arial"/>
                <a:ea typeface="Arial"/>
                <a:cs typeface="Arial"/>
                <a:sym typeface="Arial"/>
              </a:rPr>
              <a:t>received below-average rainfall. In southern Africa, above-average rainfall was observed over </a:t>
            </a:r>
            <a:r>
              <a:rPr lang="en-US" sz="1000" b="1" i="0" u="none" strike="noStrike" cap="none" dirty="0" smtClean="0">
                <a:solidFill>
                  <a:schemeClr val="lt1"/>
                </a:solidFill>
                <a:latin typeface="Arial"/>
                <a:ea typeface="Arial"/>
                <a:cs typeface="Arial"/>
                <a:sym typeface="Arial"/>
              </a:rPr>
              <a:t> northwestern Angola, parts </a:t>
            </a:r>
            <a:r>
              <a:rPr lang="en-US" sz="1000" b="1" i="0" u="none" strike="noStrike" cap="none" dirty="0">
                <a:solidFill>
                  <a:schemeClr val="lt1"/>
                </a:solidFill>
                <a:latin typeface="Arial"/>
                <a:ea typeface="Arial"/>
                <a:cs typeface="Arial"/>
                <a:sym typeface="Arial"/>
              </a:rPr>
              <a:t>of southern South </a:t>
            </a:r>
            <a:r>
              <a:rPr lang="en-US" sz="1000" b="1" i="0" u="none" strike="noStrike" cap="none" dirty="0" smtClean="0">
                <a:solidFill>
                  <a:schemeClr val="lt1"/>
                </a:solidFill>
                <a:latin typeface="Arial"/>
                <a:ea typeface="Arial"/>
                <a:cs typeface="Arial"/>
                <a:sym typeface="Arial"/>
              </a:rPr>
              <a:t>Africa and </a:t>
            </a:r>
            <a:r>
              <a:rPr lang="en-US" sz="1000" b="1" i="0" u="none" strike="noStrike" cap="none" dirty="0">
                <a:solidFill>
                  <a:schemeClr val="lt1"/>
                </a:solidFill>
                <a:latin typeface="Arial"/>
                <a:ea typeface="Arial"/>
                <a:cs typeface="Arial"/>
                <a:sym typeface="Arial"/>
              </a:rPr>
              <a:t>northeastern </a:t>
            </a:r>
            <a:r>
              <a:rPr lang="en-US" sz="1000" b="1" i="0" u="none" strike="noStrike" cap="none" dirty="0" smtClean="0">
                <a:solidFill>
                  <a:schemeClr val="lt1"/>
                </a:solidFill>
                <a:latin typeface="Arial"/>
                <a:ea typeface="Arial"/>
                <a:cs typeface="Arial"/>
                <a:sym typeface="Arial"/>
              </a:rPr>
              <a:t>Na</a:t>
            </a:r>
            <a:r>
              <a:rPr lang="en-US" sz="1000" b="1" dirty="0" smtClean="0">
                <a:solidFill>
                  <a:schemeClr val="lt1"/>
                </a:solidFill>
              </a:rPr>
              <a:t>mibia</a:t>
            </a:r>
            <a:r>
              <a:rPr lang="en-US" sz="1000" b="1" i="0" u="none" strike="noStrike" cap="none" dirty="0" smtClean="0">
                <a:solidFill>
                  <a:schemeClr val="lt1"/>
                </a:solidFill>
                <a:latin typeface="Arial"/>
                <a:ea typeface="Arial"/>
                <a:cs typeface="Arial"/>
                <a:sym typeface="Arial"/>
              </a:rPr>
              <a:t>. </a:t>
            </a:r>
            <a:r>
              <a:rPr lang="en-US" sz="1000" b="1" i="0" u="none" strike="noStrike" cap="none" dirty="0">
                <a:solidFill>
                  <a:schemeClr val="lt1"/>
                </a:solidFill>
                <a:latin typeface="Arial"/>
                <a:ea typeface="Arial"/>
                <a:cs typeface="Arial"/>
                <a:sym typeface="Arial"/>
              </a:rPr>
              <a:t>Below normal precipitation was observed in </a:t>
            </a:r>
            <a:r>
              <a:rPr lang="en-US" sz="1000" b="1" dirty="0">
                <a:solidFill>
                  <a:schemeClr val="lt1"/>
                </a:solidFill>
              </a:rPr>
              <a:t>central and eastern </a:t>
            </a:r>
            <a:r>
              <a:rPr lang="en-US" sz="1000" b="1" dirty="0" smtClean="0">
                <a:solidFill>
                  <a:schemeClr val="lt1"/>
                </a:solidFill>
              </a:rPr>
              <a:t>Angola, northern </a:t>
            </a:r>
            <a:r>
              <a:rPr lang="en-US" sz="1000" b="1" i="0" u="none" strike="noStrike" cap="none" dirty="0">
                <a:solidFill>
                  <a:schemeClr val="lt1"/>
                </a:solidFill>
                <a:latin typeface="Arial"/>
                <a:ea typeface="Arial"/>
                <a:cs typeface="Arial"/>
                <a:sym typeface="Arial"/>
              </a:rPr>
              <a:t>and eastern South Africa, northern Lesotho, Swaziland, Zambia, Botswana, Zimbabwe, </a:t>
            </a:r>
            <a:r>
              <a:rPr lang="en-US" sz="1000" b="1" dirty="0">
                <a:solidFill>
                  <a:schemeClr val="lt1"/>
                </a:solidFill>
              </a:rPr>
              <a:t>central and southern Mozambique, </a:t>
            </a:r>
            <a:r>
              <a:rPr lang="en-US" sz="1000" b="1" i="0" u="none" strike="noStrike" cap="none" dirty="0">
                <a:solidFill>
                  <a:schemeClr val="lt1"/>
                </a:solidFill>
                <a:latin typeface="Arial"/>
                <a:ea typeface="Arial"/>
                <a:cs typeface="Arial"/>
                <a:sym typeface="Arial"/>
              </a:rPr>
              <a:t>and central and eastern Madagascar.</a:t>
            </a:r>
            <a:endParaRPr sz="1000" b="1" i="0" u="none" strike="noStrike" cap="none" dirty="0">
              <a:solidFill>
                <a:schemeClr val="lt1"/>
              </a:solidFill>
              <a:latin typeface="Arial"/>
              <a:ea typeface="Arial"/>
              <a:cs typeface="Arial"/>
              <a:sym typeface="Arial"/>
            </a:endParaRPr>
          </a:p>
        </p:txBody>
      </p:sp>
      <p:pic>
        <p:nvPicPr>
          <p:cNvPr id="122" name="Google Shape;122;p5"/>
          <p:cNvPicPr preferRelativeResize="0"/>
          <p:nvPr/>
        </p:nvPicPr>
        <p:blipFill>
          <a:blip r:embed="rId3">
            <a:extLst>
              <a:ext uri="{28A0092B-C50C-407E-A947-70E740481C1C}">
                <a14:useLocalDpi xmlns:a14="http://schemas.microsoft.com/office/drawing/2010/main" val="0"/>
              </a:ext>
            </a:extLst>
          </a:blip>
          <a:stretch>
            <a:fillRect/>
          </a:stretch>
        </p:blipFill>
        <p:spPr>
          <a:xfrm>
            <a:off x="4663440" y="1077132"/>
            <a:ext cx="3794760" cy="3794760"/>
          </a:xfrm>
          <a:prstGeom prst="rect">
            <a:avLst/>
          </a:prstGeom>
          <a:noFill/>
          <a:ln>
            <a:noFill/>
          </a:ln>
        </p:spPr>
      </p:pic>
      <p:pic>
        <p:nvPicPr>
          <p:cNvPr id="123" name="Google Shape;123;p5"/>
          <p:cNvPicPr preferRelativeResize="0"/>
          <p:nvPr/>
        </p:nvPicPr>
        <p:blipFill>
          <a:blip r:embed="rId4">
            <a:extLst>
              <a:ext uri="{28A0092B-C50C-407E-A947-70E740481C1C}">
                <a14:useLocalDpi xmlns:a14="http://schemas.microsoft.com/office/drawing/2010/main" val="0"/>
              </a:ext>
            </a:extLst>
          </a:blip>
          <a:stretch>
            <a:fillRect/>
          </a:stretch>
        </p:blipFill>
        <p:spPr>
          <a:xfrm>
            <a:off x="566928" y="1077132"/>
            <a:ext cx="3794760" cy="37947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obs.gif"/>
          <p:cNvSpPr/>
          <p:nvPr/>
        </p:nvSpPr>
        <p:spPr>
          <a:xfrm>
            <a:off x="454025" y="1603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6"/>
          <p:cNvSpPr txBox="1"/>
          <p:nvPr/>
        </p:nvSpPr>
        <p:spPr>
          <a:xfrm>
            <a:off x="79248" y="4973422"/>
            <a:ext cx="8991600" cy="1061789"/>
          </a:xfrm>
          <a:prstGeom prst="rect">
            <a:avLst/>
          </a:prstGeom>
          <a:noFill/>
          <a:ln>
            <a:noFill/>
          </a:ln>
        </p:spPr>
        <p:txBody>
          <a:bodyPr spcFirstLastPara="1" wrap="square" lIns="91425" tIns="45700" rIns="91425" bIns="45700" anchor="t" anchorCtr="0">
            <a:spAutoFit/>
          </a:bodyPr>
          <a:lstStyle/>
          <a:p>
            <a:pPr marL="0" lvl="0" indent="0" algn="just" rtl="0">
              <a:lnSpc>
                <a:spcPct val="90000"/>
              </a:lnSpc>
              <a:spcBef>
                <a:spcPts val="0"/>
              </a:spcBef>
              <a:spcAft>
                <a:spcPts val="0"/>
              </a:spcAft>
              <a:buNone/>
            </a:pPr>
            <a:r>
              <a:rPr lang="en-US" sz="1000" b="1" dirty="0">
                <a:solidFill>
                  <a:schemeClr val="lt1"/>
                </a:solidFill>
              </a:rPr>
              <a:t>During the past 7 days, in East Africa, rainfall was above-average over </a:t>
            </a:r>
            <a:r>
              <a:rPr lang="en-US" sz="1000" b="1" dirty="0" smtClean="0">
                <a:solidFill>
                  <a:schemeClr val="lt1"/>
                </a:solidFill>
              </a:rPr>
              <a:t>pockets of western and southern Ethiopia. </a:t>
            </a:r>
            <a:r>
              <a:rPr lang="en-US" sz="1000" b="1" dirty="0">
                <a:solidFill>
                  <a:schemeClr val="lt1"/>
                </a:solidFill>
              </a:rPr>
              <a:t>Below-average rainfall was observed over </a:t>
            </a:r>
            <a:r>
              <a:rPr lang="en-US" sz="1000" b="1" dirty="0" smtClean="0">
                <a:solidFill>
                  <a:schemeClr val="lt1"/>
                </a:solidFill>
              </a:rPr>
              <a:t>parts of South </a:t>
            </a:r>
            <a:r>
              <a:rPr lang="en-US" sz="1000" b="1" dirty="0">
                <a:solidFill>
                  <a:schemeClr val="lt1"/>
                </a:solidFill>
              </a:rPr>
              <a:t>Sudan, southern Somalia, and </a:t>
            </a:r>
            <a:r>
              <a:rPr lang="en-US" sz="1000" b="1" dirty="0" smtClean="0">
                <a:solidFill>
                  <a:schemeClr val="lt1"/>
                </a:solidFill>
              </a:rPr>
              <a:t>Kenya</a:t>
            </a:r>
            <a:r>
              <a:rPr lang="en-US" sz="1000" b="1" dirty="0">
                <a:solidFill>
                  <a:schemeClr val="lt1"/>
                </a:solidFill>
              </a:rPr>
              <a:t>. In Central Africa, rainfall was above-average over </a:t>
            </a:r>
            <a:r>
              <a:rPr lang="en-US" sz="1000" b="1" dirty="0" smtClean="0">
                <a:solidFill>
                  <a:schemeClr val="lt1"/>
                </a:solidFill>
              </a:rPr>
              <a:t>southern Cameroon, and parts of Gabon and Congo, and pockets of DRC. Below-average rainfall was observed over northern </a:t>
            </a:r>
            <a:r>
              <a:rPr lang="en-US" sz="1000" b="1" dirty="0">
                <a:solidFill>
                  <a:schemeClr val="lt1"/>
                </a:solidFill>
              </a:rPr>
              <a:t>Cameroon</a:t>
            </a:r>
            <a:r>
              <a:rPr lang="en-US" sz="1000" b="1" dirty="0" smtClean="0">
                <a:solidFill>
                  <a:schemeClr val="lt1"/>
                </a:solidFill>
              </a:rPr>
              <a:t>, much of </a:t>
            </a:r>
            <a:r>
              <a:rPr lang="en-US" sz="1000" b="1" dirty="0">
                <a:solidFill>
                  <a:schemeClr val="lt1"/>
                </a:solidFill>
              </a:rPr>
              <a:t>CAR, </a:t>
            </a:r>
            <a:r>
              <a:rPr lang="en-US" sz="1000" b="1" dirty="0" smtClean="0">
                <a:solidFill>
                  <a:schemeClr val="lt1"/>
                </a:solidFill>
              </a:rPr>
              <a:t>pockets of northeastern </a:t>
            </a:r>
            <a:r>
              <a:rPr lang="en-US" sz="1000" b="1" dirty="0">
                <a:solidFill>
                  <a:schemeClr val="lt1"/>
                </a:solidFill>
              </a:rPr>
              <a:t>DRC, and a small portion of central Gabon</a:t>
            </a:r>
            <a:r>
              <a:rPr lang="en-US" sz="1000" b="1" dirty="0" smtClean="0">
                <a:solidFill>
                  <a:schemeClr val="lt1"/>
                </a:solidFill>
              </a:rPr>
              <a:t>. </a:t>
            </a:r>
            <a:r>
              <a:rPr lang="en-US" sz="1000" b="1" dirty="0">
                <a:solidFill>
                  <a:schemeClr val="lt1"/>
                </a:solidFill>
              </a:rPr>
              <a:t>In West Africa, above-average rainfall was observed over </a:t>
            </a:r>
            <a:r>
              <a:rPr lang="en-US" sz="1000" b="1" dirty="0" smtClean="0">
                <a:solidFill>
                  <a:schemeClr val="lt1"/>
                </a:solidFill>
              </a:rPr>
              <a:t>the far western portion of the Gulf of Guinea region. Rainfall was below-average over the central and eastern portions of the Gulf of Guinea region. </a:t>
            </a:r>
            <a:r>
              <a:rPr lang="en-US" sz="1000" b="1" dirty="0">
                <a:solidFill>
                  <a:schemeClr val="lt1"/>
                </a:solidFill>
              </a:rPr>
              <a:t>In southern Africa, rainfall was above average in pockets of </a:t>
            </a:r>
            <a:r>
              <a:rPr lang="en-US" sz="1000" b="1" dirty="0" smtClean="0">
                <a:solidFill>
                  <a:schemeClr val="lt1"/>
                </a:solidFill>
              </a:rPr>
              <a:t>Angola, northern South Africa and eastern Madagascar. </a:t>
            </a:r>
            <a:r>
              <a:rPr lang="en-US" sz="1000" b="1" dirty="0">
                <a:solidFill>
                  <a:schemeClr val="lt1"/>
                </a:solidFill>
              </a:rPr>
              <a:t>In contrast, rainfall was below average in </a:t>
            </a:r>
            <a:r>
              <a:rPr lang="en-US" sz="1000" b="1" dirty="0" smtClean="0">
                <a:solidFill>
                  <a:schemeClr val="lt1"/>
                </a:solidFill>
              </a:rPr>
              <a:t>northeastern Angola.</a:t>
            </a:r>
            <a:endParaRPr sz="1000" b="1" dirty="0">
              <a:solidFill>
                <a:schemeClr val="lt1"/>
              </a:solidFill>
            </a:endParaRPr>
          </a:p>
        </p:txBody>
      </p:sp>
      <p:pic>
        <p:nvPicPr>
          <p:cNvPr id="138" name="Google Shape;138;p6"/>
          <p:cNvPicPr preferRelativeResize="0"/>
          <p:nvPr/>
        </p:nvPicPr>
        <p:blipFill>
          <a:blip r:embed="rId3">
            <a:extLst>
              <a:ext uri="{28A0092B-C50C-407E-A947-70E740481C1C}">
                <a14:useLocalDpi xmlns:a14="http://schemas.microsoft.com/office/drawing/2010/main" val="0"/>
              </a:ext>
            </a:extLst>
          </a:blip>
          <a:stretch>
            <a:fillRect/>
          </a:stretch>
        </p:blipFill>
        <p:spPr>
          <a:xfrm>
            <a:off x="566928" y="1074738"/>
            <a:ext cx="3794760" cy="3794760"/>
          </a:xfrm>
          <a:prstGeom prst="rect">
            <a:avLst/>
          </a:prstGeom>
          <a:noFill/>
          <a:ln>
            <a:noFill/>
          </a:ln>
        </p:spPr>
      </p:pic>
      <p:pic>
        <p:nvPicPr>
          <p:cNvPr id="139" name="Google Shape;139;p6"/>
          <p:cNvPicPr preferRelativeResize="0"/>
          <p:nvPr/>
        </p:nvPicPr>
        <p:blipFill>
          <a:blip r:embed="rId4">
            <a:extLst>
              <a:ext uri="{28A0092B-C50C-407E-A947-70E740481C1C}">
                <a14:useLocalDpi xmlns:a14="http://schemas.microsoft.com/office/drawing/2010/main" val="0"/>
              </a:ext>
            </a:extLst>
          </a:blip>
          <a:stretch>
            <a:fillRect/>
          </a:stretch>
        </p:blipFill>
        <p:spPr>
          <a:xfrm>
            <a:off x="4663440" y="1074738"/>
            <a:ext cx="3794760" cy="379476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1066800" y="22860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7"/>
          <p:cNvSpPr txBox="1"/>
          <p:nvPr/>
        </p:nvSpPr>
        <p:spPr>
          <a:xfrm>
            <a:off x="79248" y="5678503"/>
            <a:ext cx="8991600" cy="276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1" i="0" u="none" strike="noStrike" cap="none" dirty="0">
                <a:solidFill>
                  <a:schemeClr val="lt1"/>
                </a:solidFill>
                <a:latin typeface="Arial"/>
                <a:ea typeface="Arial"/>
                <a:cs typeface="Arial"/>
                <a:sym typeface="Arial"/>
              </a:rPr>
              <a:t>At </a:t>
            </a:r>
            <a:r>
              <a:rPr lang="en-US" sz="1200" b="1" i="0" u="none" strike="noStrike" cap="none" dirty="0" smtClean="0">
                <a:solidFill>
                  <a:schemeClr val="lt1"/>
                </a:solidFill>
                <a:latin typeface="Arial"/>
                <a:ea typeface="Arial"/>
                <a:cs typeface="Arial"/>
                <a:sym typeface="Arial"/>
              </a:rPr>
              <a:t>850-hPa </a:t>
            </a:r>
            <a:r>
              <a:rPr lang="en-US" sz="1200" b="1" i="0" u="none" strike="noStrike" cap="none" dirty="0">
                <a:solidFill>
                  <a:schemeClr val="lt1"/>
                </a:solidFill>
                <a:latin typeface="Arial"/>
                <a:ea typeface="Arial"/>
                <a:cs typeface="Arial"/>
                <a:sym typeface="Arial"/>
              </a:rPr>
              <a:t>level (left panel), anomalous </a:t>
            </a:r>
            <a:r>
              <a:rPr lang="en-US" sz="1200" b="1" i="0" u="none" strike="noStrike" cap="none" dirty="0" smtClean="0">
                <a:solidFill>
                  <a:schemeClr val="lt1"/>
                </a:solidFill>
                <a:latin typeface="Arial"/>
                <a:ea typeface="Arial"/>
                <a:cs typeface="Arial"/>
                <a:sym typeface="Arial"/>
              </a:rPr>
              <a:t>anti-cyclonic flow was observed across the northern portion of Southern Africa.</a:t>
            </a:r>
            <a:endParaRPr sz="1200" b="1" i="0" u="none" strike="noStrike" cap="none" dirty="0">
              <a:solidFill>
                <a:schemeClr val="lt1"/>
              </a:solidFill>
              <a:latin typeface="Arial"/>
              <a:ea typeface="Arial"/>
              <a:cs typeface="Arial"/>
              <a:sym typeface="Arial"/>
            </a:endParaRPr>
          </a:p>
        </p:txBody>
      </p:sp>
      <p:pic>
        <p:nvPicPr>
          <p:cNvPr id="147" name="Google Shape;147;p7"/>
          <p:cNvPicPr preferRelativeResize="0"/>
          <p:nvPr/>
        </p:nvPicPr>
        <p:blipFill>
          <a:blip r:embed="rId3">
            <a:extLst>
              <a:ext uri="{28A0092B-C50C-407E-A947-70E740481C1C}">
                <a14:useLocalDpi xmlns:a14="http://schemas.microsoft.com/office/drawing/2010/main" val="0"/>
              </a:ext>
            </a:extLst>
          </a:blip>
          <a:stretch>
            <a:fillRect/>
          </a:stretch>
        </p:blipFill>
        <p:spPr>
          <a:xfrm>
            <a:off x="4520898" y="1371600"/>
            <a:ext cx="4230701" cy="4230701"/>
          </a:xfrm>
          <a:prstGeom prst="rect">
            <a:avLst/>
          </a:prstGeom>
          <a:noFill/>
          <a:ln>
            <a:noFill/>
          </a:ln>
        </p:spPr>
      </p:pic>
      <p:pic>
        <p:nvPicPr>
          <p:cNvPr id="148" name="Google Shape;148;p7"/>
          <p:cNvPicPr preferRelativeResize="0"/>
          <p:nvPr/>
        </p:nvPicPr>
        <p:blipFill>
          <a:blip r:embed="rId4">
            <a:extLst>
              <a:ext uri="{28A0092B-C50C-407E-A947-70E740481C1C}">
                <a14:useLocalDpi xmlns:a14="http://schemas.microsoft.com/office/drawing/2010/main" val="0"/>
              </a:ext>
            </a:extLst>
          </a:blip>
          <a:stretch>
            <a:fillRect/>
          </a:stretch>
        </p:blipFill>
        <p:spPr>
          <a:xfrm>
            <a:off x="152400" y="1371600"/>
            <a:ext cx="4216099" cy="4216099"/>
          </a:xfrm>
          <a:prstGeom prst="rect">
            <a:avLst/>
          </a:prstGeom>
          <a:noFill/>
          <a:ln>
            <a:noFill/>
          </a:ln>
        </p:spPr>
      </p:pic>
      <p:sp>
        <p:nvSpPr>
          <p:cNvPr id="149" name="Google Shape;149;p7"/>
          <p:cNvSpPr/>
          <p:nvPr/>
        </p:nvSpPr>
        <p:spPr>
          <a:xfrm>
            <a:off x="1822323" y="3877056"/>
            <a:ext cx="1209600" cy="777240"/>
          </a:xfrm>
          <a:prstGeom prst="ellipse">
            <a:avLst/>
          </a:prstGeom>
          <a:no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5" name="Google Shape;155;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6" name="Google Shape;156;p8" descr="Clickable Image"/>
          <p:cNvPicPr preferRelativeResize="0"/>
          <p:nvPr/>
        </p:nvPicPr>
        <p:blipFill rotWithShape="1">
          <a:blip r:embed="rId3">
            <a:alphaModFix/>
          </a:blip>
          <a:srcRect/>
          <a:stretch/>
        </p:blipFill>
        <p:spPr>
          <a:xfrm>
            <a:off x="1544249" y="664149"/>
            <a:ext cx="2743200" cy="2628900"/>
          </a:xfrm>
          <a:prstGeom prst="rect">
            <a:avLst/>
          </a:prstGeom>
          <a:noFill/>
          <a:ln w="38100" cap="flat" cmpd="sng">
            <a:solidFill>
              <a:srgbClr val="FFFF00"/>
            </a:solidFill>
            <a:prstDash val="solid"/>
            <a:miter lim="800000"/>
            <a:headEnd type="none" w="sm" len="sm"/>
            <a:tailEnd type="none" w="sm" len="sm"/>
          </a:ln>
        </p:spPr>
      </p:pic>
      <p:cxnSp>
        <p:nvCxnSpPr>
          <p:cNvPr id="157" name="Google Shape;157;p8"/>
          <p:cNvCxnSpPr/>
          <p:nvPr/>
        </p:nvCxnSpPr>
        <p:spPr>
          <a:xfrm flipV="1">
            <a:off x="1828800" y="2002536"/>
            <a:ext cx="1042416" cy="1906521"/>
          </a:xfrm>
          <a:prstGeom prst="straightConnector1">
            <a:avLst/>
          </a:prstGeom>
          <a:noFill/>
          <a:ln w="50800" cap="flat" cmpd="sng">
            <a:solidFill>
              <a:srgbClr val="FF0000"/>
            </a:solidFill>
            <a:prstDash val="solid"/>
            <a:round/>
            <a:headEnd type="none" w="sm" len="sm"/>
            <a:tailEnd type="triangle" w="med" len="med"/>
          </a:ln>
        </p:spPr>
      </p:cxnSp>
      <p:cxnSp>
        <p:nvCxnSpPr>
          <p:cNvPr id="158" name="Google Shape;158;p8"/>
          <p:cNvCxnSpPr/>
          <p:nvPr/>
        </p:nvCxnSpPr>
        <p:spPr>
          <a:xfrm flipH="1" flipV="1">
            <a:off x="3803904" y="2066544"/>
            <a:ext cx="1149096" cy="1481321"/>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a:off x="3877056" y="779079"/>
            <a:ext cx="1075944" cy="1022289"/>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5" y="6073775"/>
            <a:ext cx="8925000" cy="4246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lt1"/>
              </a:buClr>
              <a:buSzPts val="1200"/>
              <a:buFont typeface="Arial"/>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continuing moisture </a:t>
            </a:r>
            <a:r>
              <a:rPr lang="en-US" sz="1200" b="1" dirty="0">
                <a:solidFill>
                  <a:schemeClr val="lt1"/>
                </a:solidFill>
              </a:rPr>
              <a:t>surpluses</a:t>
            </a:r>
            <a:r>
              <a:rPr lang="en-US" sz="1200" b="1" i="0" u="none" strike="noStrike" cap="none" dirty="0">
                <a:solidFill>
                  <a:schemeClr val="lt1"/>
                </a:solidFill>
                <a:latin typeface="Arial"/>
                <a:ea typeface="Arial"/>
                <a:cs typeface="Arial"/>
                <a:sym typeface="Arial"/>
              </a:rPr>
              <a:t> over parts of </a:t>
            </a:r>
            <a:r>
              <a:rPr lang="en-US" sz="1200" b="1" dirty="0" smtClean="0">
                <a:solidFill>
                  <a:schemeClr val="lt1"/>
                </a:solidFill>
              </a:rPr>
              <a:t>Congo </a:t>
            </a:r>
            <a:r>
              <a:rPr lang="en-US" sz="1200" b="1" i="0" u="none" strike="noStrike" cap="none" dirty="0" smtClean="0">
                <a:solidFill>
                  <a:schemeClr val="lt1"/>
                </a:solidFill>
                <a:latin typeface="Arial"/>
                <a:ea typeface="Arial"/>
                <a:cs typeface="Arial"/>
                <a:sym typeface="Arial"/>
              </a:rPr>
              <a:t>(bottom left)</a:t>
            </a:r>
            <a:r>
              <a:rPr lang="en-US" sz="1200" b="1" dirty="0" smtClean="0">
                <a:solidFill>
                  <a:schemeClr val="lt1"/>
                </a:solidFill>
              </a:rPr>
              <a:t>. </a:t>
            </a:r>
            <a:r>
              <a:rPr lang="en-US" sz="1200" b="1" dirty="0">
                <a:solidFill>
                  <a:schemeClr val="lt1"/>
                </a:solidFill>
              </a:rPr>
              <a:t>Rainfall deficits continue</a:t>
            </a:r>
            <a:r>
              <a:rPr lang="en-US" sz="1200" b="1" i="0" u="none" strike="noStrike" cap="none" dirty="0">
                <a:solidFill>
                  <a:schemeClr val="lt1"/>
                </a:solidFill>
                <a:latin typeface="Arial"/>
                <a:ea typeface="Arial"/>
                <a:cs typeface="Arial"/>
                <a:sym typeface="Arial"/>
              </a:rPr>
              <a:t> in southern </a:t>
            </a:r>
            <a:r>
              <a:rPr lang="en-US" sz="1200" b="1" i="0" u="none" strike="noStrike" cap="none" dirty="0" smtClean="0">
                <a:solidFill>
                  <a:schemeClr val="lt1"/>
                </a:solidFill>
                <a:latin typeface="Arial"/>
                <a:ea typeface="Arial"/>
                <a:cs typeface="Arial"/>
                <a:sym typeface="Arial"/>
              </a:rPr>
              <a:t>Ethiopia (top </a:t>
            </a:r>
            <a:r>
              <a:rPr lang="en-US" sz="1200" b="1" i="0" u="none" strike="noStrike" cap="none" dirty="0">
                <a:solidFill>
                  <a:schemeClr val="lt1"/>
                </a:solidFill>
                <a:latin typeface="Arial"/>
                <a:ea typeface="Arial"/>
                <a:cs typeface="Arial"/>
                <a:sym typeface="Arial"/>
              </a:rPr>
              <a:t>right</a:t>
            </a:r>
            <a:r>
              <a:rPr lang="en-US" sz="1200" b="1" i="0" u="none" strike="noStrike" cap="none" dirty="0" smtClean="0">
                <a:solidFill>
                  <a:schemeClr val="lt1"/>
                </a:solidFill>
                <a:latin typeface="Arial"/>
                <a:ea typeface="Arial"/>
                <a:cs typeface="Arial"/>
                <a:sym typeface="Arial"/>
              </a:rPr>
              <a:t>)</a:t>
            </a:r>
            <a:r>
              <a:rPr lang="en-US" sz="1200" b="1" dirty="0" smtClean="0">
                <a:solidFill>
                  <a:schemeClr val="lt1"/>
                </a:solidFill>
              </a:rPr>
              <a:t> </a:t>
            </a:r>
            <a:r>
              <a:rPr lang="en-US" sz="1200" b="1" dirty="0">
                <a:solidFill>
                  <a:schemeClr val="lt1"/>
                </a:solidFill>
              </a:rPr>
              <a:t>and </a:t>
            </a:r>
            <a:r>
              <a:rPr lang="en-US" sz="1200" b="1" dirty="0" smtClean="0">
                <a:solidFill>
                  <a:schemeClr val="lt1"/>
                </a:solidFill>
              </a:rPr>
              <a:t>eastern Kenya </a:t>
            </a:r>
            <a:r>
              <a:rPr lang="en-US" sz="1200" b="1" i="0" u="none" strike="noStrike" cap="none" dirty="0" smtClean="0">
                <a:solidFill>
                  <a:schemeClr val="lt1"/>
                </a:solidFill>
                <a:latin typeface="Arial"/>
                <a:ea typeface="Arial"/>
                <a:cs typeface="Arial"/>
                <a:sym typeface="Arial"/>
              </a:rPr>
              <a:t>(bottom </a:t>
            </a:r>
            <a:r>
              <a:rPr lang="en-US" sz="1200" b="1" i="0" u="none" strike="noStrike" cap="none" dirty="0">
                <a:solidFill>
                  <a:schemeClr val="lt1"/>
                </a:solidFill>
                <a:latin typeface="Arial"/>
                <a:ea typeface="Arial"/>
                <a:cs typeface="Arial"/>
                <a:sym typeface="Arial"/>
              </a:rPr>
              <a:t>right). </a:t>
            </a:r>
            <a:endParaRPr sz="1200" b="1" i="0" u="none" strike="noStrike" cap="none" dirty="0">
              <a:solidFill>
                <a:schemeClr val="lt1"/>
              </a:solidFill>
              <a:latin typeface="Arial"/>
              <a:ea typeface="Arial"/>
              <a:cs typeface="Arial"/>
              <a:sym typeface="Arial"/>
            </a:endParaRPr>
          </a:p>
        </p:txBody>
      </p:sp>
      <p:pic>
        <p:nvPicPr>
          <p:cNvPr id="161" name="Google Shape;161;p8"/>
          <p:cNvPicPr preferRelativeResize="0"/>
          <p:nvPr/>
        </p:nvPicPr>
        <p:blipFill>
          <a:blip r:embed="rId4">
            <a:extLst>
              <a:ext uri="{28A0092B-C50C-407E-A947-70E740481C1C}">
                <a14:useLocalDpi xmlns:a14="http://schemas.microsoft.com/office/drawing/2010/main" val="0"/>
              </a:ext>
            </a:extLst>
          </a:blip>
          <a:stretch>
            <a:fillRect/>
          </a:stretch>
        </p:blipFill>
        <p:spPr>
          <a:xfrm>
            <a:off x="4876800" y="567425"/>
            <a:ext cx="3314700" cy="2578100"/>
          </a:xfrm>
          <a:prstGeom prst="rect">
            <a:avLst/>
          </a:prstGeom>
          <a:noFill/>
          <a:ln>
            <a:noFill/>
          </a:ln>
        </p:spPr>
      </p:pic>
      <p:pic>
        <p:nvPicPr>
          <p:cNvPr id="162" name="Google Shape;162;p8"/>
          <p:cNvPicPr preferRelativeResize="0"/>
          <p:nvPr/>
        </p:nvPicPr>
        <p:blipFill>
          <a:blip r:embed="rId5">
            <a:extLst>
              <a:ext uri="{28A0092B-C50C-407E-A947-70E740481C1C}">
                <a14:useLocalDpi xmlns:a14="http://schemas.microsoft.com/office/drawing/2010/main" val="0"/>
              </a:ext>
            </a:extLst>
          </a:blip>
          <a:stretch>
            <a:fillRect/>
          </a:stretch>
        </p:blipFill>
        <p:spPr>
          <a:xfrm>
            <a:off x="4876800" y="3374125"/>
            <a:ext cx="3373007" cy="2623449"/>
          </a:xfrm>
          <a:prstGeom prst="rect">
            <a:avLst/>
          </a:prstGeom>
          <a:noFill/>
          <a:ln>
            <a:noFill/>
          </a:ln>
        </p:spPr>
      </p:pic>
      <p:pic>
        <p:nvPicPr>
          <p:cNvPr id="163" name="Google Shape;163;p8"/>
          <p:cNvPicPr preferRelativeResize="0"/>
          <p:nvPr/>
        </p:nvPicPr>
        <p:blipFill>
          <a:blip r:embed="rId6">
            <a:extLst>
              <a:ext uri="{28A0092B-C50C-407E-A947-70E740481C1C}">
                <a14:useLocalDpi xmlns:a14="http://schemas.microsoft.com/office/drawing/2010/main" val="0"/>
              </a:ext>
            </a:extLst>
          </a:blip>
          <a:stretch>
            <a:fillRect/>
          </a:stretch>
        </p:blipFill>
        <p:spPr>
          <a:xfrm>
            <a:off x="304800" y="3495670"/>
            <a:ext cx="3314700" cy="2578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p:nvPr/>
        </p:nvSpPr>
        <p:spPr>
          <a:xfrm>
            <a:off x="685800" y="177800"/>
            <a:ext cx="7924800" cy="1498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0" name="Google Shape;170;p9"/>
          <p:cNvSpPr txBox="1"/>
          <p:nvPr/>
        </p:nvSpPr>
        <p:spPr>
          <a:xfrm>
            <a:off x="4773525" y="1501150"/>
            <a:ext cx="3992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dirty="0" smtClean="0">
                <a:solidFill>
                  <a:srgbClr val="FFFF00"/>
                </a:solidFill>
              </a:rPr>
              <a:t>08</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14 </a:t>
            </a:r>
            <a:r>
              <a:rPr lang="en-US" sz="1600" b="1" dirty="0">
                <a:solidFill>
                  <a:srgbClr val="FFFF00"/>
                </a:solidFill>
              </a:rPr>
              <a:t>November</a:t>
            </a:r>
            <a:r>
              <a:rPr lang="en-US" sz="1600" b="1" i="0" u="none" strike="noStrike" cap="none" dirty="0">
                <a:solidFill>
                  <a:srgbClr val="FFFF00"/>
                </a:solidFill>
                <a:latin typeface="Arial"/>
                <a:ea typeface="Arial"/>
                <a:cs typeface="Arial"/>
                <a:sym typeface="Arial"/>
              </a:rPr>
              <a:t>, 2022</a:t>
            </a:r>
            <a:endParaRPr sz="1600" b="0" i="0" u="none" strike="noStrike" cap="none" dirty="0">
              <a:solidFill>
                <a:schemeClr val="dk1"/>
              </a:solidFill>
              <a:latin typeface="Arial"/>
              <a:ea typeface="Arial"/>
              <a:cs typeface="Arial"/>
              <a:sym typeface="Arial"/>
            </a:endParaRPr>
          </a:p>
        </p:txBody>
      </p:sp>
      <p:sp>
        <p:nvSpPr>
          <p:cNvPr id="171" name="Google Shape;171;p9"/>
          <p:cNvSpPr txBox="1"/>
          <p:nvPr/>
        </p:nvSpPr>
        <p:spPr>
          <a:xfrm>
            <a:off x="79248" y="5366468"/>
            <a:ext cx="8991600" cy="64629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200"/>
              <a:buFont typeface="Arial"/>
              <a:buNone/>
            </a:pPr>
            <a:r>
              <a:rPr lang="en-US" sz="1200" b="1" i="0" u="none" strike="noStrike" cap="none" dirty="0">
                <a:solidFill>
                  <a:schemeClr val="lt1"/>
                </a:solidFill>
                <a:latin typeface="Arial"/>
                <a:ea typeface="Arial"/>
                <a:cs typeface="Arial"/>
                <a:sym typeface="Arial"/>
              </a:rPr>
              <a:t>For week-1 (left panel) </a:t>
            </a:r>
            <a:r>
              <a:rPr lang="en-US" sz="1200" b="1" i="0" u="none" strike="noStrike" cap="none" dirty="0" smtClean="0">
                <a:solidFill>
                  <a:schemeClr val="lt1"/>
                </a:solidFill>
                <a:latin typeface="Arial"/>
                <a:ea typeface="Arial"/>
                <a:cs typeface="Arial"/>
                <a:sym typeface="Arial"/>
              </a:rPr>
              <a:t>and week-2 (right panel), the </a:t>
            </a:r>
            <a:r>
              <a:rPr lang="en-US" sz="1200" b="1" i="0" u="none" strike="noStrike" cap="none" dirty="0">
                <a:solidFill>
                  <a:schemeClr val="lt1"/>
                </a:solidFill>
                <a:latin typeface="Arial"/>
                <a:ea typeface="Arial"/>
                <a:cs typeface="Arial"/>
                <a:sym typeface="Arial"/>
              </a:rPr>
              <a:t>NCEP GEFS </a:t>
            </a:r>
            <a:r>
              <a:rPr lang="en-US" sz="1200" b="1" i="0" u="none" strike="noStrike" cap="none" dirty="0" smtClean="0">
                <a:solidFill>
                  <a:schemeClr val="lt1"/>
                </a:solidFill>
                <a:latin typeface="Arial"/>
                <a:ea typeface="Arial"/>
                <a:cs typeface="Arial"/>
                <a:sym typeface="Arial"/>
              </a:rPr>
              <a:t>forecasts indicate </a:t>
            </a:r>
            <a:r>
              <a:rPr lang="en-US" sz="1200" b="1" i="0" u="none" strike="noStrike" cap="none" dirty="0">
                <a:solidFill>
                  <a:schemeClr val="lt1"/>
                </a:solidFill>
                <a:latin typeface="Arial"/>
                <a:ea typeface="Arial"/>
                <a:cs typeface="Arial"/>
                <a:sym typeface="Arial"/>
              </a:rPr>
              <a:t>a moderate to high chance (over 70%) for rainfall to exceed 50 </a:t>
            </a:r>
            <a:r>
              <a:rPr lang="en-US" sz="1200" b="1" i="0" u="none" strike="noStrike" cap="none" dirty="0" smtClean="0">
                <a:solidFill>
                  <a:schemeClr val="lt1"/>
                </a:solidFill>
                <a:latin typeface="Arial"/>
                <a:ea typeface="Arial"/>
                <a:cs typeface="Arial"/>
                <a:sym typeface="Arial"/>
              </a:rPr>
              <a:t>across Equatorial Guinea, Gabon, Congo, northern Angola, DRC, eastern South Africa, and central Madagascar. </a:t>
            </a:r>
            <a:endParaRPr sz="1200" b="1" i="0" u="none" strike="noStrike" cap="none" dirty="0">
              <a:solidFill>
                <a:schemeClr val="lt1"/>
              </a:solidFill>
              <a:latin typeface="Arial"/>
              <a:ea typeface="Arial"/>
              <a:cs typeface="Arial"/>
              <a:sym typeface="Arial"/>
            </a:endParaRPr>
          </a:p>
        </p:txBody>
      </p:sp>
      <p:sp>
        <p:nvSpPr>
          <p:cNvPr id="172" name="Google Shape;172;p9"/>
          <p:cNvSpPr txBox="1"/>
          <p:nvPr/>
        </p:nvSpPr>
        <p:spPr>
          <a:xfrm>
            <a:off x="499150" y="1524000"/>
            <a:ext cx="3771000" cy="830956"/>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en-US" sz="1600" b="1" dirty="0">
                <a:solidFill>
                  <a:srgbClr val="FFFF00"/>
                </a:solidFill>
              </a:rPr>
              <a:t>01 – 07 November, 2022</a:t>
            </a: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pic>
        <p:nvPicPr>
          <p:cNvPr id="173" name="Google Shape;173;p9"/>
          <p:cNvPicPr preferRelativeResize="0"/>
          <p:nvPr/>
        </p:nvPicPr>
        <p:blipFill>
          <a:blip r:embed="rId3">
            <a:extLst>
              <a:ext uri="{28A0092B-C50C-407E-A947-70E740481C1C}">
                <a14:useLocalDpi xmlns:a14="http://schemas.microsoft.com/office/drawing/2010/main" val="0"/>
              </a:ext>
            </a:extLst>
          </a:blip>
          <a:stretch>
            <a:fillRect/>
          </a:stretch>
        </p:blipFill>
        <p:spPr>
          <a:xfrm>
            <a:off x="152400" y="1862700"/>
            <a:ext cx="4265289" cy="3198967"/>
          </a:xfrm>
          <a:prstGeom prst="rect">
            <a:avLst/>
          </a:prstGeom>
          <a:noFill/>
          <a:ln>
            <a:noFill/>
          </a:ln>
        </p:spPr>
      </p:pic>
      <p:pic>
        <p:nvPicPr>
          <p:cNvPr id="174" name="Google Shape;174;p9"/>
          <p:cNvPicPr preferRelativeResize="0"/>
          <p:nvPr/>
        </p:nvPicPr>
        <p:blipFill>
          <a:blip r:embed="rId4">
            <a:extLst>
              <a:ext uri="{28A0092B-C50C-407E-A947-70E740481C1C}">
                <a14:useLocalDpi xmlns:a14="http://schemas.microsoft.com/office/drawing/2010/main" val="0"/>
              </a:ext>
            </a:extLst>
          </a:blip>
          <a:stretch>
            <a:fillRect/>
          </a:stretch>
        </p:blipFill>
        <p:spPr>
          <a:xfrm>
            <a:off x="4574950" y="1839850"/>
            <a:ext cx="4295757" cy="3221818"/>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1943</Words>
  <Application>Microsoft Office PowerPoint</Application>
  <PresentationFormat>On-screen Show (4:3)</PresentationFormat>
  <Paragraphs>55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Vernon E. Kousky</dc:creator>
  <cp:lastModifiedBy>Endalkachew Bekele</cp:lastModifiedBy>
  <cp:revision>30</cp:revision>
  <dcterms:created xsi:type="dcterms:W3CDTF">2001-08-31T10:39:36Z</dcterms:created>
  <dcterms:modified xsi:type="dcterms:W3CDTF">2022-10-31T18:23:05Z</dcterms:modified>
</cp:coreProperties>
</file>