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Update prepared by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a:solidFill>
                  <a:schemeClr val="lt1"/>
                </a:solidFill>
              </a:rPr>
              <a:t>24</a:t>
            </a:r>
            <a:r>
              <a:rPr lang="en-US" sz="2800" b="1" i="0" u="none" strike="noStrike" cap="none">
                <a:solidFill>
                  <a:schemeClr val="lt1"/>
                </a:solidFill>
                <a:latin typeface="Arial"/>
                <a:ea typeface="Arial"/>
                <a:cs typeface="Arial"/>
                <a:sym typeface="Arial"/>
              </a:rPr>
              <a:t> October 2022</a:t>
            </a:r>
            <a:endParaRPr sz="2800" b="1" i="0" u="none" strike="noStrike" cap="none">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25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31</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October, 2022</a:t>
            </a:r>
            <a:endParaRPr sz="1400" b="0" i="0" u="none" strike="noStrike" cap="none" dirty="0">
              <a:solidFill>
                <a:srgbClr val="0000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1" y="1992313"/>
            <a:ext cx="3402997" cy="4403879"/>
          </a:xfrm>
          <a:prstGeom prst="rect">
            <a:avLst/>
          </a:prstGeom>
        </p:spPr>
      </p:pic>
      <p:sp>
        <p:nvSpPr>
          <p:cNvPr id="9" name="Google Shape;194;p11"/>
          <p:cNvSpPr txBox="1"/>
          <p:nvPr/>
        </p:nvSpPr>
        <p:spPr>
          <a:xfrm>
            <a:off x="3886200" y="2438400"/>
            <a:ext cx="4930219" cy="3308558"/>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parts of northern </a:t>
            </a:r>
            <a:r>
              <a:rPr lang="en-US" sz="1100" b="1" dirty="0" smtClean="0">
                <a:solidFill>
                  <a:schemeClr val="lt1"/>
                </a:solidFill>
              </a:rPr>
              <a:t>Ghana, </a:t>
            </a:r>
            <a:r>
              <a:rPr lang="en-US" sz="1100" b="1" dirty="0">
                <a:solidFill>
                  <a:schemeClr val="lt1"/>
                </a:solidFill>
              </a:rPr>
              <a:t>northeastern Cote d’Ivoire, northern Togo, central Angola, eastern </a:t>
            </a:r>
            <a:r>
              <a:rPr lang="en-US" sz="1100" b="1" dirty="0" smtClean="0">
                <a:solidFill>
                  <a:schemeClr val="lt1"/>
                </a:solidFill>
              </a:rPr>
              <a:t>DRC, </a:t>
            </a:r>
            <a:r>
              <a:rPr lang="en-US" sz="1100" b="1" dirty="0">
                <a:solidFill>
                  <a:schemeClr val="lt1"/>
                </a:solidFill>
              </a:rPr>
              <a:t>southern South Sudan, Uganda, Rwanda, Burundi, northwestern Tanzania, northern Kenya and southern Somalia. In particular, there is above 80% chance for rainfall to be below normal over near Lake Victoria and parts of southern Somalia</a:t>
            </a:r>
            <a:r>
              <a:rPr lang="en-US" sz="1100" b="1" dirty="0" smtClean="0">
                <a:solidFill>
                  <a:schemeClr val="lt1"/>
                </a:solidFill>
              </a:rPr>
              <a:t>.</a:t>
            </a: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Equatorial Guinea, Gabon, Congo, eastern Botswana, southern Zimbabwe, eastern South Africa, Lesotho, </a:t>
            </a:r>
            <a:r>
              <a:rPr lang="en-US" sz="1100" b="1" dirty="0" err="1">
                <a:solidFill>
                  <a:schemeClr val="lt1"/>
                </a:solidFill>
              </a:rPr>
              <a:t>Eswatini</a:t>
            </a:r>
            <a:r>
              <a:rPr lang="en-US" sz="1100" b="1" dirty="0">
                <a:solidFill>
                  <a:schemeClr val="lt1"/>
                </a:solidFill>
              </a:rPr>
              <a:t>, southern Mozambique, central Madagascar and parts of southern Ethiopia. In particular, there is above 65% chance for rainfall to be above-normal over Equatorial Guinea, Gabon, southern Congo, eastern South Africa, </a:t>
            </a:r>
            <a:r>
              <a:rPr lang="en-US" sz="1100" b="1" dirty="0" err="1">
                <a:solidFill>
                  <a:schemeClr val="lt1"/>
                </a:solidFill>
              </a:rPr>
              <a:t>Eswatini</a:t>
            </a:r>
            <a:r>
              <a:rPr lang="en-US" sz="1100" b="1" dirty="0">
                <a:solidFill>
                  <a:schemeClr val="lt1"/>
                </a:solidFill>
              </a:rPr>
              <a:t>, and pockets of southeastern Ethiopia.</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01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07 November</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4" name="Google Shape;194;p11"/>
          <p:cNvSpPr txBox="1"/>
          <p:nvPr/>
        </p:nvSpPr>
        <p:spPr>
          <a:xfrm>
            <a:off x="3930976" y="2651879"/>
            <a:ext cx="4930219" cy="2462172"/>
          </a:xfrm>
          <a:prstGeom prst="rect">
            <a:avLst/>
          </a:prstGeom>
          <a:noFill/>
          <a:ln>
            <a:noFill/>
          </a:ln>
        </p:spPr>
        <p:txBody>
          <a:bodyPr spcFirstLastPara="1" wrap="square" lIns="91425" tIns="45700" rIns="91425" bIns="45700" anchor="t" anchorCtr="0">
            <a:spAutoFit/>
          </a:bodyPr>
          <a:lstStyle/>
          <a:p>
            <a:pPr marL="457200" marR="0" lvl="0" indent="-298450" algn="just" rtl="0">
              <a:lnSpc>
                <a:spcPct val="100000"/>
              </a:lnSpc>
              <a:spcBef>
                <a:spcPts val="0"/>
              </a:spcBef>
              <a:spcAft>
                <a:spcPts val="0"/>
              </a:spcAft>
              <a:buClr>
                <a:schemeClr val="lt1"/>
              </a:buClr>
              <a:buSzPts val="1100"/>
              <a:buFont typeface="Arial"/>
              <a:buAutoNum type="arabicPeriod"/>
            </a:pPr>
            <a:r>
              <a:rPr lang="en-US" sz="1100" b="1" dirty="0" smtClean="0">
                <a:solidFill>
                  <a:schemeClr val="lt1"/>
                </a:solidFill>
              </a:rPr>
              <a:t>The </a:t>
            </a:r>
            <a:r>
              <a:rPr lang="en-US" sz="1100" b="1" dirty="0">
                <a:solidFill>
                  <a:schemeClr val="lt1"/>
                </a:solidFill>
              </a:rPr>
              <a:t>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eastern Nigeria, northern Cameroon</a:t>
            </a:r>
            <a:r>
              <a:rPr lang="en-US" sz="1100" b="1" dirty="0" smtClean="0">
                <a:solidFill>
                  <a:schemeClr val="lt1"/>
                </a:solidFill>
              </a:rPr>
              <a:t>, </a:t>
            </a:r>
            <a:r>
              <a:rPr lang="en-US" sz="1100" b="1" dirty="0">
                <a:solidFill>
                  <a:schemeClr val="lt1"/>
                </a:solidFill>
              </a:rPr>
              <a:t>western CAR, western Angola, and coastal Tanzania. In particular, there is above 65% chance for rainfall to be below-normal along the Tanzania coast</a:t>
            </a:r>
            <a:r>
              <a:rPr lang="en-US" sz="1100" b="1" dirty="0" smtClean="0">
                <a:solidFill>
                  <a:schemeClr val="lt1"/>
                </a:solidFill>
              </a:rPr>
              <a:t>.</a:t>
            </a:r>
          </a:p>
          <a:p>
            <a:pPr marL="457200" marR="0" lvl="0" indent="-298450" algn="just" rtl="0">
              <a:lnSpc>
                <a:spcPct val="100000"/>
              </a:lnSpc>
              <a:spcBef>
                <a:spcPts val="0"/>
              </a:spcBef>
              <a:spcAft>
                <a:spcPts val="0"/>
              </a:spcAf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portions of Central and Southern Africa. In particular, there is above 80% chance for rainfall to be above-normal over pockets of eastern DRC, eastern Angola,, northwestern Zambia, and southern Mozambique.</a:t>
            </a:r>
          </a:p>
          <a:p>
            <a:pPr marL="158750" marR="0" lvl="0" algn="just" rtl="0">
              <a:lnSpc>
                <a:spcPct val="100000"/>
              </a:lnSpc>
              <a:spcBef>
                <a:spcPts val="0"/>
              </a:spcBef>
              <a:spcAft>
                <a:spcPts val="0"/>
              </a:spcAft>
              <a:buClr>
                <a:schemeClr val="lt1"/>
              </a:buClr>
              <a:buSzPts val="1100"/>
            </a:pPr>
            <a:endParaRPr lang="en-US" sz="1100" b="1" dirty="0">
              <a:solidFill>
                <a:schemeClr val="lt1"/>
              </a:solidFil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2" cy="45839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marL="457200" lvl="0" indent="-295275" algn="just" rtl="0">
              <a:lnSpc>
                <a:spcPct val="90000"/>
              </a:lnSpc>
              <a:spcBef>
                <a:spcPts val="0"/>
              </a:spcBef>
              <a:spcAft>
                <a:spcPts val="0"/>
              </a:spcAft>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southern and central Sudan, the western, central, and northeastern parts of South Sudan, eastern Eritrea, northern and western Ethiopia, and in Uganda and the Lake Victoria region. Rainfall was below-average over pockets of southern Ethiopia and most of Somalia. In Central Africa, rainfall was above-average over parts of northwestern and eastern Cameroon, northern and central Congo, western and northern CAR, southwestern and central Chad, and northern, western, and parts of eastern DRC. Rainfall was below-average over Equatorial Guinea, southern, central, and northern Cameroon, most of Angola, and pockets of central and southern DRC. In West Africa, rainfall was above-average over Senegal, Guinea-Bissau, Guinea, northern and southern Sierra Leone, Liberia, Burkina Faso, most of southern Ghana, parts of southern Niger, Togo, northern and central Benin, and western and southeastern Nigeria. In contrast, central Ghana, coastal Cote D’Ivoire, southern Benin, and central and eastern Nigeria received below-average rainfall. In southern Africa, above-average rainfall was observed over parts of southern South Africa, northeastern Namibia, and western Madagascar. Below normal precipitation was observed in northern and eastern South Africa, northern Lesotho, Swaziland, Zambia, Botswana, Zimbabwe, central and southern Mozambique, and central and eastern Madagascar.</a:t>
            </a:r>
            <a:endParaRPr sz="1050" dirty="0">
              <a:solidFill>
                <a:schemeClr val="lt1"/>
              </a:solidFill>
              <a:latin typeface="Arial"/>
              <a:ea typeface="Arial"/>
              <a:cs typeface="Arial"/>
              <a:sym typeface="Arial"/>
            </a:endParaRPr>
          </a:p>
          <a:p>
            <a:pPr marL="342900" lvl="0" indent="0" algn="just" rtl="0">
              <a:lnSpc>
                <a:spcPct val="90000"/>
              </a:lnSpc>
              <a:spcBef>
                <a:spcPts val="0"/>
              </a:spcBef>
              <a:spcAft>
                <a:spcPts val="0"/>
              </a:spcAft>
              <a:buSzPts val="1800"/>
              <a:buNone/>
            </a:pPr>
            <a:endParaRPr sz="1050" dirty="0">
              <a:solidFill>
                <a:schemeClr val="lt1"/>
              </a:solidFill>
              <a:latin typeface="Arial"/>
              <a:ea typeface="Arial"/>
              <a:cs typeface="Arial"/>
              <a:sym typeface="Arial"/>
            </a:endParaRPr>
          </a:p>
          <a:p>
            <a:pPr marL="457200" lvl="0" indent="-295275" algn="just" rtl="0">
              <a:lnSpc>
                <a:spcPct val="90000"/>
              </a:lnSpc>
              <a:spcBef>
                <a:spcPts val="0"/>
              </a:spcBef>
              <a:spcAft>
                <a:spcPts val="0"/>
              </a:spcAft>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western Ethiopia, northern and central South Sudan, southeastern portions of Sudan, and southwestern and eastern Uganda, western Rwanda, and Burundi. Below-average rainfall was observed over pockets of southern Ethiopia, southwestern South Sudan, southern Somalia, and eastern Kenya. In Central Africa, rainfall was above-average over eastern Cameroon, southwestern Chad, western and central CAR, central portions of Congo, eastern DRC, and a small portion of central Gabon. Below-average rainfall was observed over a portion of northeastern  CAR, central Cameroon, northern, southern, and central DRC, Equatorial Guinea, western Gabon, northern and southern Congo, northeastern Angola, and northern Zambia. In West Africa, above-average rainfall was observed over southwestern Nigeria, southern Benin, southern Togo, southwestern Ghana, southern Cote D’Ivoire, eastern Liberia, western Guinea, northeastern Sierra Leone, Guinea-Bissau, and central and southern Senegal. In contrast, eastern Guinea, western and southern Sierra Leone, northern Cote D’Ivoire, northern Ghana, western Burkina Faso, northern and central Togo/Benin, and small portions of north-central and southern and central Nigeria received below-average rainfall. In southern Africa, rainfall was above average in pockets of eastern and southern South Africa, central and western Madagascar, central and eastern Namibia, and pockets of northern and southern Botswana. In contrast, rainfall was below average in northeastern Madagascar, Zimbabwe, and southern Mozambique.</a:t>
            </a:r>
            <a:endParaRPr sz="1050" dirty="0">
              <a:latin typeface="Arial"/>
              <a:ea typeface="Arial"/>
              <a:cs typeface="Arial"/>
              <a:sym typeface="Arial"/>
            </a:endParaRPr>
          </a:p>
          <a:p>
            <a:pPr marL="457200" lvl="0" indent="-295275" algn="just" rtl="0">
              <a:lnSpc>
                <a:spcPct val="90000"/>
              </a:lnSpc>
              <a:spcBef>
                <a:spcPts val="700"/>
              </a:spcBef>
              <a:spcAft>
                <a:spcPts val="0"/>
              </a:spcAft>
              <a:buClr>
                <a:schemeClr val="lt1"/>
              </a:buClr>
              <a:buSzPts val="1050"/>
              <a:buFont typeface="Arial"/>
              <a:buChar char="•"/>
            </a:pPr>
            <a:r>
              <a:rPr lang="en-US" sz="1050" b="1" dirty="0">
                <a:solidFill>
                  <a:schemeClr val="lt1"/>
                </a:solidFill>
                <a:latin typeface="Arial"/>
                <a:ea typeface="Arial"/>
                <a:cs typeface="Arial"/>
                <a:sym typeface="Arial"/>
              </a:rPr>
              <a:t>Week-1 outlooks call for an increased chance for above-average rainfall across much of the Gulf of Guinea coast, northwestern DRC, western and southern Ethiopia, Gabon, Equatorial Guinea, Congo, western Somalia, portions of central Angola, eastern South Africa, Swaziland, and western and central Madagascar. In contrast, there is an increased chance for below-average rainfall near the Lake Victoria region, Burundi, Rwanda, southern Somalia, Kenya, eastern and western Tanzania, northeastern DRC, eastern Madagascar, southeastern and western Guinea, Sierra Leone, northern Cote D’Ivoire, northern Ghana, northern Togo/Benin, northern and central Cameroon, CAR, South Sudan, central and southern South Africa, and Lesotho. Week-2 outlooks call for an increased chance for above-average rainfall in Gabon, Congo, western and southern DRC, eastern Angola, </a:t>
            </a:r>
            <a:r>
              <a:rPr lang="en-US" sz="1050" b="1" dirty="0" smtClean="0">
                <a:solidFill>
                  <a:schemeClr val="lt1"/>
                </a:solidFill>
                <a:latin typeface="Arial"/>
                <a:ea typeface="Arial"/>
                <a:cs typeface="Arial"/>
                <a:sym typeface="Arial"/>
              </a:rPr>
              <a:t>eastern </a:t>
            </a:r>
            <a:r>
              <a:rPr lang="en-US" sz="1050" b="1" dirty="0">
                <a:solidFill>
                  <a:schemeClr val="lt1"/>
                </a:solidFill>
                <a:latin typeface="Arial"/>
                <a:ea typeface="Arial"/>
                <a:cs typeface="Arial"/>
                <a:sym typeface="Arial"/>
              </a:rPr>
              <a:t>Zimbabwe, Zambia, northeastern Namibia, </a:t>
            </a:r>
            <a:r>
              <a:rPr lang="en-US" sz="1050" b="1" dirty="0">
                <a:solidFill>
                  <a:schemeClr val="bg1"/>
                </a:solidFill>
                <a:latin typeface="Arial"/>
                <a:ea typeface="Arial"/>
                <a:cs typeface="Arial"/>
                <a:sym typeface="Arial"/>
              </a:rPr>
              <a:t>central and western </a:t>
            </a:r>
            <a:r>
              <a:rPr lang="en-US" sz="1050" b="1" dirty="0" smtClean="0">
                <a:solidFill>
                  <a:schemeClr val="bg1"/>
                </a:solidFill>
                <a:latin typeface="Arial"/>
                <a:ea typeface="Arial"/>
                <a:cs typeface="Arial"/>
                <a:sym typeface="Arial"/>
              </a:rPr>
              <a:t>Madagascar</a:t>
            </a:r>
            <a:r>
              <a:rPr lang="en-US" sz="1050" b="1" dirty="0">
                <a:solidFill>
                  <a:schemeClr val="bg1"/>
                </a:solidFill>
                <a:latin typeface="Arial"/>
                <a:ea typeface="Arial"/>
                <a:cs typeface="Arial"/>
                <a:sym typeface="Arial"/>
              </a:rPr>
              <a:t>, </a:t>
            </a:r>
            <a:r>
              <a:rPr lang="en-US" sz="1050" b="1" dirty="0">
                <a:solidFill>
                  <a:schemeClr val="lt1"/>
                </a:solidFill>
                <a:latin typeface="Arial"/>
                <a:ea typeface="Arial"/>
                <a:cs typeface="Arial"/>
                <a:sym typeface="Arial"/>
              </a:rPr>
              <a:t>Botswana, Zimbabwe, southern Mozambique, central and eastern South Africa, Lesotho, and Swaziland. In contrast, there is an increased chance for below-average rainfall across the Gulf of Guinea coast, central and southern Cameroon, central and southern CAR, southern and western Ethiopia, southern Somalia, the Lake Victoria region, Rwanda, Burundi, Tanzania, Kenya, and eastern Madagascar. </a:t>
            </a:r>
            <a:endParaRPr sz="1050" b="1" dirty="0">
              <a:solidFill>
                <a:schemeClr val="lt1"/>
              </a:solidFill>
              <a:latin typeface="Arial"/>
              <a:ea typeface="Arial"/>
              <a:cs typeface="Arial"/>
              <a:sym typeface="Arial"/>
            </a:endParaRPr>
          </a:p>
          <a:p>
            <a:pPr marL="0" lvl="0" indent="0" algn="just" rtl="0">
              <a:lnSpc>
                <a:spcPct val="90000"/>
              </a:lnSpc>
              <a:spcBef>
                <a:spcPts val="0"/>
              </a:spcBef>
              <a:spcAft>
                <a:spcPts val="0"/>
              </a:spcAft>
              <a:buNone/>
            </a:pPr>
            <a:endParaRPr sz="1050" dirty="0">
              <a:solidFill>
                <a:schemeClr val="lt1"/>
              </a:solidFill>
              <a:latin typeface="Arial"/>
              <a:ea typeface="Arial"/>
              <a:cs typeface="Arial"/>
              <a:sym typeface="Arial"/>
            </a:endParaRPr>
          </a:p>
          <a:p>
            <a:pPr marL="457200" lvl="0" indent="0" algn="just" rtl="0">
              <a:lnSpc>
                <a:spcPct val="90000"/>
              </a:lnSpc>
              <a:spcBef>
                <a:spcPts val="700"/>
              </a:spcBef>
              <a:spcAft>
                <a:spcPts val="0"/>
              </a:spcAft>
              <a:buClr>
                <a:schemeClr val="dk1"/>
              </a:buClr>
              <a:buSzPts val="1400"/>
              <a:buFont typeface="Arial"/>
              <a:buNone/>
            </a:pPr>
            <a:endParaRPr sz="1050" dirty="0">
              <a:solidFill>
                <a:schemeClr val="lt1"/>
              </a:solidFill>
              <a:latin typeface="Arial"/>
              <a:ea typeface="Arial"/>
              <a:cs typeface="Arial"/>
              <a:sym typeface="Arial"/>
            </a:endParaRPr>
          </a:p>
          <a:p>
            <a:pPr marL="342900" lvl="0" indent="0" algn="just" rtl="0">
              <a:lnSpc>
                <a:spcPct val="100000"/>
              </a:lnSpc>
              <a:spcBef>
                <a:spcPts val="220"/>
              </a:spcBef>
              <a:spcAft>
                <a:spcPts val="0"/>
              </a:spcAft>
              <a:buSzPts val="180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285750" marR="0" lvl="0" indent="-273050" algn="just" rtl="0">
              <a:lnSpc>
                <a:spcPct val="90000"/>
              </a:lnSpc>
              <a:spcBef>
                <a:spcPts val="0"/>
              </a:spcBef>
              <a:spcAft>
                <a:spcPts val="0"/>
              </a:spcAft>
              <a:buClr>
                <a:schemeClr val="lt1"/>
              </a:buClr>
              <a:buSzPts val="1200"/>
              <a:buFont typeface="Arial"/>
              <a:buChar char="•"/>
            </a:pPr>
            <a:r>
              <a:rPr lang="en-US" sz="1200" b="1" i="0" u="none" strike="noStrike" cap="none" dirty="0">
                <a:solidFill>
                  <a:schemeClr val="lt1"/>
                </a:solidFill>
                <a:latin typeface="Arial"/>
                <a:ea typeface="Arial"/>
                <a:cs typeface="Arial"/>
                <a:sym typeface="Arial"/>
              </a:rPr>
              <a:t>During the past 7 days, in East Africa, rainfall was above-average over </a:t>
            </a:r>
            <a:r>
              <a:rPr lang="en-US" sz="1200" b="1" dirty="0">
                <a:solidFill>
                  <a:schemeClr val="lt1"/>
                </a:solidFill>
              </a:rPr>
              <a:t>western</a:t>
            </a:r>
            <a:r>
              <a:rPr lang="en-US" sz="1200" b="1" i="0" u="none" strike="noStrike" cap="none" dirty="0">
                <a:solidFill>
                  <a:schemeClr val="lt1"/>
                </a:solidFill>
                <a:latin typeface="Arial"/>
                <a:ea typeface="Arial"/>
                <a:cs typeface="Arial"/>
                <a:sym typeface="Arial"/>
              </a:rPr>
              <a:t> Ethiopia, </a:t>
            </a:r>
            <a:r>
              <a:rPr lang="en-US" sz="1200" b="1" dirty="0">
                <a:solidFill>
                  <a:schemeClr val="lt1"/>
                </a:solidFill>
              </a:rPr>
              <a:t>northern and central </a:t>
            </a:r>
            <a:r>
              <a:rPr lang="en-US" sz="1200" b="1" i="0" u="none" strike="noStrike" cap="none" dirty="0">
                <a:solidFill>
                  <a:schemeClr val="lt1"/>
                </a:solidFill>
                <a:latin typeface="Arial"/>
                <a:ea typeface="Arial"/>
                <a:cs typeface="Arial"/>
                <a:sym typeface="Arial"/>
              </a:rPr>
              <a:t>South Sudan, south</a:t>
            </a:r>
            <a:r>
              <a:rPr lang="en-US" sz="1200" b="1" dirty="0">
                <a:solidFill>
                  <a:schemeClr val="lt1"/>
                </a:solidFill>
              </a:rPr>
              <a:t>eastern </a:t>
            </a:r>
            <a:r>
              <a:rPr lang="en-US" sz="1200" b="1" i="0" u="none" strike="noStrike" cap="none" dirty="0">
                <a:solidFill>
                  <a:schemeClr val="lt1"/>
                </a:solidFill>
                <a:latin typeface="Arial"/>
                <a:ea typeface="Arial"/>
                <a:cs typeface="Arial"/>
                <a:sym typeface="Arial"/>
              </a:rPr>
              <a:t>portions of Sudan,</a:t>
            </a:r>
            <a:r>
              <a:rPr lang="en-US" sz="1200" b="1" dirty="0">
                <a:solidFill>
                  <a:schemeClr val="lt1"/>
                </a:solidFill>
              </a:rPr>
              <a:t> and southwestern and eastern Uganda, western Rwanda, and Burundi</a:t>
            </a:r>
            <a:r>
              <a:rPr lang="en-US" sz="1200" b="1" i="0" u="none" strike="noStrike" cap="none" dirty="0">
                <a:solidFill>
                  <a:schemeClr val="lt1"/>
                </a:solidFill>
                <a:latin typeface="Arial"/>
                <a:ea typeface="Arial"/>
                <a:cs typeface="Arial"/>
                <a:sym typeface="Arial"/>
              </a:rPr>
              <a:t>. Below-average rainfall was observed over pockets of </a:t>
            </a:r>
            <a:r>
              <a:rPr lang="en-US" sz="1200" b="1" dirty="0">
                <a:solidFill>
                  <a:schemeClr val="lt1"/>
                </a:solidFill>
              </a:rPr>
              <a:t>southern</a:t>
            </a:r>
            <a:r>
              <a:rPr lang="en-US" sz="1200" b="1" i="0" u="none" strike="noStrike" cap="none" dirty="0">
                <a:solidFill>
                  <a:schemeClr val="lt1"/>
                </a:solidFill>
                <a:latin typeface="Arial"/>
                <a:ea typeface="Arial"/>
                <a:cs typeface="Arial"/>
                <a:sym typeface="Arial"/>
              </a:rPr>
              <a:t> Ethiopia, </a:t>
            </a:r>
            <a:r>
              <a:rPr lang="en-US" sz="1200" b="1" dirty="0">
                <a:solidFill>
                  <a:schemeClr val="lt1"/>
                </a:solidFill>
              </a:rPr>
              <a:t>southwestern </a:t>
            </a:r>
            <a:r>
              <a:rPr lang="en-US" sz="1200" b="1" i="0" u="none" strike="noStrike" cap="none" dirty="0">
                <a:solidFill>
                  <a:schemeClr val="lt1"/>
                </a:solidFill>
                <a:latin typeface="Arial"/>
                <a:ea typeface="Arial"/>
                <a:cs typeface="Arial"/>
                <a:sym typeface="Arial"/>
              </a:rPr>
              <a:t>South Sudan, </a:t>
            </a:r>
            <a:r>
              <a:rPr lang="en-US" sz="1200" b="1" dirty="0">
                <a:solidFill>
                  <a:schemeClr val="lt1"/>
                </a:solidFill>
              </a:rPr>
              <a:t>southern Somalia, and eastern Kenya.</a:t>
            </a:r>
            <a:r>
              <a:rPr lang="en-US" sz="1200" b="1" i="0" u="none" strike="noStrike" cap="none" dirty="0">
                <a:solidFill>
                  <a:schemeClr val="lt1"/>
                </a:solidFill>
                <a:latin typeface="Arial"/>
                <a:ea typeface="Arial"/>
                <a:cs typeface="Arial"/>
                <a:sym typeface="Arial"/>
              </a:rPr>
              <a:t> In Central Africa, rainfall was above-average over </a:t>
            </a:r>
            <a:r>
              <a:rPr lang="en-US" sz="1200" b="1" dirty="0">
                <a:solidFill>
                  <a:schemeClr val="lt1"/>
                </a:solidFill>
              </a:rPr>
              <a:t>eastern</a:t>
            </a:r>
            <a:r>
              <a:rPr lang="en-US" sz="1200" b="1" i="0" u="none" strike="noStrike" cap="none" dirty="0">
                <a:solidFill>
                  <a:schemeClr val="lt1"/>
                </a:solidFill>
                <a:latin typeface="Arial"/>
                <a:ea typeface="Arial"/>
                <a:cs typeface="Arial"/>
                <a:sym typeface="Arial"/>
              </a:rPr>
              <a:t> Cameroon, south</a:t>
            </a:r>
            <a:r>
              <a:rPr lang="en-US" sz="1200" b="1" dirty="0">
                <a:solidFill>
                  <a:schemeClr val="lt1"/>
                </a:solidFill>
              </a:rPr>
              <a:t>western</a:t>
            </a:r>
            <a:r>
              <a:rPr lang="en-US" sz="1200" b="1" i="0" u="none" strike="noStrike" cap="none" dirty="0">
                <a:solidFill>
                  <a:schemeClr val="lt1"/>
                </a:solidFill>
                <a:latin typeface="Arial"/>
                <a:ea typeface="Arial"/>
                <a:cs typeface="Arial"/>
                <a:sym typeface="Arial"/>
              </a:rPr>
              <a:t> Chad, western</a:t>
            </a:r>
            <a:r>
              <a:rPr lang="en-US" sz="1200" b="1" dirty="0">
                <a:solidFill>
                  <a:schemeClr val="lt1"/>
                </a:solidFill>
              </a:rPr>
              <a:t> and </a:t>
            </a:r>
            <a:r>
              <a:rPr lang="en-US" sz="1200" b="1" i="0" u="none" strike="noStrike" cap="none" dirty="0">
                <a:solidFill>
                  <a:schemeClr val="lt1"/>
                </a:solidFill>
                <a:latin typeface="Arial"/>
                <a:ea typeface="Arial"/>
                <a:cs typeface="Arial"/>
                <a:sym typeface="Arial"/>
              </a:rPr>
              <a:t>central CAR, </a:t>
            </a:r>
            <a:r>
              <a:rPr lang="en-US" sz="1200" b="1" dirty="0">
                <a:solidFill>
                  <a:schemeClr val="lt1"/>
                </a:solidFill>
              </a:rPr>
              <a:t>central portions of</a:t>
            </a:r>
            <a:r>
              <a:rPr lang="en-US" sz="1200" b="1" i="0" u="none" strike="noStrike" cap="none" dirty="0">
                <a:solidFill>
                  <a:schemeClr val="lt1"/>
                </a:solidFill>
                <a:latin typeface="Arial"/>
                <a:ea typeface="Arial"/>
                <a:cs typeface="Arial"/>
                <a:sym typeface="Arial"/>
              </a:rPr>
              <a:t> Congo, </a:t>
            </a:r>
            <a:r>
              <a:rPr lang="en-US" sz="1200" b="1" dirty="0">
                <a:solidFill>
                  <a:schemeClr val="lt1"/>
                </a:solidFill>
              </a:rPr>
              <a:t>eastern </a:t>
            </a:r>
            <a:r>
              <a:rPr lang="en-US" sz="1200" b="1" i="0" u="none" strike="noStrike" cap="none" dirty="0">
                <a:solidFill>
                  <a:schemeClr val="lt1"/>
                </a:solidFill>
                <a:latin typeface="Arial"/>
                <a:ea typeface="Arial"/>
                <a:cs typeface="Arial"/>
                <a:sym typeface="Arial"/>
              </a:rPr>
              <a:t>DRC, and </a:t>
            </a:r>
            <a:r>
              <a:rPr lang="en-US" sz="1200" b="1" dirty="0">
                <a:solidFill>
                  <a:schemeClr val="lt1"/>
                </a:solidFill>
              </a:rPr>
              <a:t>a small portion of central Gabon.</a:t>
            </a:r>
            <a:r>
              <a:rPr lang="en-US" sz="1200" b="1" i="0" u="none" strike="noStrike" cap="none" dirty="0">
                <a:solidFill>
                  <a:schemeClr val="lt1"/>
                </a:solidFill>
                <a:latin typeface="Arial"/>
                <a:ea typeface="Arial"/>
                <a:cs typeface="Arial"/>
                <a:sym typeface="Arial"/>
              </a:rPr>
              <a:t> Below-average rainfall was observed over a portion of </a:t>
            </a:r>
            <a:r>
              <a:rPr lang="en-US" sz="1200" b="1" dirty="0">
                <a:solidFill>
                  <a:schemeClr val="lt1"/>
                </a:solidFill>
              </a:rPr>
              <a:t>northeastern</a:t>
            </a:r>
            <a:r>
              <a:rPr lang="en-US" sz="1200" b="1" i="0" u="none" strike="noStrike" cap="none" dirty="0">
                <a:solidFill>
                  <a:schemeClr val="lt1"/>
                </a:solidFill>
                <a:latin typeface="Arial"/>
                <a:ea typeface="Arial"/>
                <a:cs typeface="Arial"/>
                <a:sym typeface="Arial"/>
              </a:rPr>
              <a:t>  CAR, </a:t>
            </a:r>
            <a:r>
              <a:rPr lang="en-US" sz="1200" b="1" dirty="0">
                <a:solidFill>
                  <a:schemeClr val="lt1"/>
                </a:solidFill>
              </a:rPr>
              <a:t>central</a:t>
            </a:r>
            <a:r>
              <a:rPr lang="en-US" sz="1200" b="1" i="0" u="none" strike="noStrike" cap="none" dirty="0">
                <a:solidFill>
                  <a:schemeClr val="lt1"/>
                </a:solidFill>
                <a:latin typeface="Arial"/>
                <a:ea typeface="Arial"/>
                <a:cs typeface="Arial"/>
                <a:sym typeface="Arial"/>
              </a:rPr>
              <a:t> Cameroon, </a:t>
            </a:r>
            <a:r>
              <a:rPr lang="en-US" sz="1200" b="1" dirty="0">
                <a:solidFill>
                  <a:schemeClr val="lt1"/>
                </a:solidFill>
              </a:rPr>
              <a:t>northern, southern, and central</a:t>
            </a:r>
            <a:r>
              <a:rPr lang="en-US" sz="1200" b="1" i="0" u="none" strike="noStrike" cap="none" dirty="0">
                <a:solidFill>
                  <a:schemeClr val="lt1"/>
                </a:solidFill>
                <a:latin typeface="Arial"/>
                <a:ea typeface="Arial"/>
                <a:cs typeface="Arial"/>
                <a:sym typeface="Arial"/>
              </a:rPr>
              <a:t> DRC, </a:t>
            </a:r>
            <a:r>
              <a:rPr lang="en-US" sz="1200" b="1" dirty="0">
                <a:solidFill>
                  <a:schemeClr val="lt1"/>
                </a:solidFill>
              </a:rPr>
              <a:t>Equatorial Guinea, western Gabon, northern and southern Congo, northeastern Angola, and northern Zambia.</a:t>
            </a:r>
            <a:r>
              <a:rPr lang="en-US" sz="1200" b="1" i="0" u="none" strike="noStrike" cap="none" dirty="0">
                <a:solidFill>
                  <a:schemeClr val="lt1"/>
                </a:solidFill>
                <a:latin typeface="Arial"/>
                <a:ea typeface="Arial"/>
                <a:cs typeface="Arial"/>
                <a:sym typeface="Arial"/>
              </a:rPr>
              <a:t> In West Africa, above-average rainfall was observed over </a:t>
            </a:r>
            <a:r>
              <a:rPr lang="en-US" sz="1200" b="1" dirty="0">
                <a:solidFill>
                  <a:schemeClr val="lt1"/>
                </a:solidFill>
              </a:rPr>
              <a:t>southwestern </a:t>
            </a:r>
            <a:r>
              <a:rPr lang="en-US" sz="1200" b="1" i="0" u="none" strike="noStrike" cap="none" dirty="0">
                <a:solidFill>
                  <a:schemeClr val="lt1"/>
                </a:solidFill>
                <a:latin typeface="Arial"/>
                <a:ea typeface="Arial"/>
                <a:cs typeface="Arial"/>
                <a:sym typeface="Arial"/>
              </a:rPr>
              <a:t>Nigeria, sout</a:t>
            </a:r>
            <a:r>
              <a:rPr lang="en-US" sz="1200" b="1" dirty="0">
                <a:solidFill>
                  <a:schemeClr val="lt1"/>
                </a:solidFill>
              </a:rPr>
              <a:t>hern </a:t>
            </a:r>
            <a:r>
              <a:rPr lang="en-US" sz="1200" b="1" i="0" u="none" strike="noStrike" cap="none" dirty="0">
                <a:solidFill>
                  <a:schemeClr val="lt1"/>
                </a:solidFill>
                <a:latin typeface="Arial"/>
                <a:ea typeface="Arial"/>
                <a:cs typeface="Arial"/>
                <a:sym typeface="Arial"/>
              </a:rPr>
              <a:t>Benin, southern Togo, sou</a:t>
            </a:r>
            <a:r>
              <a:rPr lang="en-US" sz="1200" b="1" dirty="0">
                <a:solidFill>
                  <a:schemeClr val="lt1"/>
                </a:solidFill>
              </a:rPr>
              <a:t>thwestern </a:t>
            </a:r>
            <a:r>
              <a:rPr lang="en-US" sz="1200" b="1" i="0" u="none" strike="noStrike" cap="none" dirty="0">
                <a:solidFill>
                  <a:schemeClr val="lt1"/>
                </a:solidFill>
                <a:latin typeface="Arial"/>
                <a:ea typeface="Arial"/>
                <a:cs typeface="Arial"/>
                <a:sym typeface="Arial"/>
              </a:rPr>
              <a:t>Ghana, </a:t>
            </a:r>
            <a:r>
              <a:rPr lang="en-US" sz="1200" b="1" dirty="0">
                <a:solidFill>
                  <a:schemeClr val="lt1"/>
                </a:solidFill>
              </a:rPr>
              <a:t>southern </a:t>
            </a:r>
            <a:r>
              <a:rPr lang="en-US" sz="1200" b="1" i="0" u="none" strike="noStrike" cap="none" dirty="0">
                <a:solidFill>
                  <a:schemeClr val="lt1"/>
                </a:solidFill>
                <a:latin typeface="Arial"/>
                <a:ea typeface="Arial"/>
                <a:cs typeface="Arial"/>
                <a:sym typeface="Arial"/>
              </a:rPr>
              <a:t>Cote D’Ivoire, </a:t>
            </a:r>
            <a:r>
              <a:rPr lang="en-US" sz="1200" b="1" dirty="0">
                <a:solidFill>
                  <a:schemeClr val="lt1"/>
                </a:solidFill>
              </a:rPr>
              <a:t>eastern</a:t>
            </a:r>
            <a:r>
              <a:rPr lang="en-US" sz="1200" b="1" i="0" u="none" strike="noStrike" cap="none" dirty="0">
                <a:solidFill>
                  <a:schemeClr val="lt1"/>
                </a:solidFill>
                <a:latin typeface="Arial"/>
                <a:ea typeface="Arial"/>
                <a:cs typeface="Arial"/>
                <a:sym typeface="Arial"/>
              </a:rPr>
              <a:t> Liberia, </a:t>
            </a:r>
            <a:r>
              <a:rPr lang="en-US" sz="1200" b="1" dirty="0">
                <a:solidFill>
                  <a:schemeClr val="lt1"/>
                </a:solidFill>
              </a:rPr>
              <a:t>western</a:t>
            </a:r>
            <a:r>
              <a:rPr lang="en-US" sz="1200" b="1" i="0" u="none" strike="noStrike" cap="none" dirty="0">
                <a:solidFill>
                  <a:schemeClr val="lt1"/>
                </a:solidFill>
                <a:latin typeface="Arial"/>
                <a:ea typeface="Arial"/>
                <a:cs typeface="Arial"/>
                <a:sym typeface="Arial"/>
              </a:rPr>
              <a:t> Guinea, northeastern </a:t>
            </a:r>
            <a:r>
              <a:rPr lang="en-US" sz="1200" b="1" dirty="0">
                <a:solidFill>
                  <a:schemeClr val="lt1"/>
                </a:solidFill>
              </a:rPr>
              <a:t>Sierra Leone,</a:t>
            </a:r>
            <a:r>
              <a:rPr lang="en-US" sz="1200" b="1" i="0" u="none" strike="noStrike" cap="none" dirty="0">
                <a:solidFill>
                  <a:schemeClr val="lt1"/>
                </a:solidFill>
                <a:latin typeface="Arial"/>
                <a:ea typeface="Arial"/>
                <a:cs typeface="Arial"/>
                <a:sym typeface="Arial"/>
              </a:rPr>
              <a:t> Guinea-Bissau, and </a:t>
            </a:r>
            <a:r>
              <a:rPr lang="en-US" sz="1200" b="1" dirty="0">
                <a:solidFill>
                  <a:schemeClr val="lt1"/>
                </a:solidFill>
              </a:rPr>
              <a:t>central</a:t>
            </a:r>
            <a:r>
              <a:rPr lang="en-US" sz="1200" b="1" i="0" u="none" strike="noStrike" cap="none" dirty="0">
                <a:solidFill>
                  <a:schemeClr val="lt1"/>
                </a:solidFill>
                <a:latin typeface="Arial"/>
                <a:ea typeface="Arial"/>
                <a:cs typeface="Arial"/>
                <a:sym typeface="Arial"/>
              </a:rPr>
              <a:t> and </a:t>
            </a:r>
            <a:r>
              <a:rPr lang="en-US" sz="1200" b="1" dirty="0">
                <a:solidFill>
                  <a:schemeClr val="lt1"/>
                </a:solidFill>
              </a:rPr>
              <a:t>southern Senegal</a:t>
            </a:r>
            <a:r>
              <a:rPr lang="en-US" sz="1200" b="1" i="0" u="none" strike="noStrike" cap="none" dirty="0">
                <a:solidFill>
                  <a:schemeClr val="lt1"/>
                </a:solidFill>
                <a:latin typeface="Arial"/>
                <a:ea typeface="Arial"/>
                <a:cs typeface="Arial"/>
                <a:sym typeface="Arial"/>
              </a:rPr>
              <a:t>. In contrast, </a:t>
            </a:r>
            <a:r>
              <a:rPr lang="en-US" sz="1200" b="1" dirty="0">
                <a:solidFill>
                  <a:schemeClr val="lt1"/>
                </a:solidFill>
              </a:rPr>
              <a:t>eastern Guinea, western and southern Sierra Leone, northern Cote D’Ivoire, northern Ghana, western Burkina Faso, northern and central Togo/Benin, and small portions of north-central </a:t>
            </a:r>
            <a:r>
              <a:rPr lang="en-US" sz="1200" b="1" i="0" u="none" strike="noStrike" cap="none" dirty="0">
                <a:solidFill>
                  <a:schemeClr val="lt1"/>
                </a:solidFill>
                <a:latin typeface="Arial"/>
                <a:ea typeface="Arial"/>
                <a:cs typeface="Arial"/>
                <a:sym typeface="Arial"/>
              </a:rPr>
              <a:t>and south</a:t>
            </a:r>
            <a:r>
              <a:rPr lang="en-US" sz="1200" b="1" dirty="0">
                <a:solidFill>
                  <a:schemeClr val="lt1"/>
                </a:solidFill>
              </a:rPr>
              <a:t>ern and central</a:t>
            </a:r>
            <a:r>
              <a:rPr lang="en-US" sz="1200" b="1" i="0" u="none" strike="noStrike" cap="none" dirty="0">
                <a:solidFill>
                  <a:schemeClr val="lt1"/>
                </a:solidFill>
                <a:latin typeface="Arial"/>
                <a:ea typeface="Arial"/>
                <a:cs typeface="Arial"/>
                <a:sym typeface="Arial"/>
              </a:rPr>
              <a:t> Nigeria received below-average rainfall. In southern Africa, rainfall was </a:t>
            </a:r>
            <a:r>
              <a:rPr lang="en-US" sz="1200" b="1" dirty="0">
                <a:solidFill>
                  <a:schemeClr val="lt1"/>
                </a:solidFill>
              </a:rPr>
              <a:t>above </a:t>
            </a:r>
            <a:r>
              <a:rPr lang="en-US" sz="1200" b="1" i="0" u="none" strike="noStrike" cap="none" dirty="0">
                <a:solidFill>
                  <a:schemeClr val="lt1"/>
                </a:solidFill>
                <a:latin typeface="Arial"/>
                <a:ea typeface="Arial"/>
                <a:cs typeface="Arial"/>
                <a:sym typeface="Arial"/>
              </a:rPr>
              <a:t>average in pockets of eastern and southern South Africa</a:t>
            </a:r>
            <a:r>
              <a:rPr lang="en-US" sz="1200" b="1" dirty="0">
                <a:solidFill>
                  <a:schemeClr val="lt1"/>
                </a:solidFill>
              </a:rPr>
              <a:t>, central and western</a:t>
            </a:r>
            <a:r>
              <a:rPr lang="en-US" sz="1200" b="1" i="0" u="none" strike="noStrike" cap="none" dirty="0">
                <a:solidFill>
                  <a:schemeClr val="lt1"/>
                </a:solidFill>
                <a:latin typeface="Arial"/>
                <a:ea typeface="Arial"/>
                <a:cs typeface="Arial"/>
                <a:sym typeface="Arial"/>
              </a:rPr>
              <a:t> Madagascar, central and ea</a:t>
            </a:r>
            <a:r>
              <a:rPr lang="en-US" sz="1200" b="1" dirty="0">
                <a:solidFill>
                  <a:schemeClr val="lt1"/>
                </a:solidFill>
              </a:rPr>
              <a:t>stern Namibia, and pockets of northern and southern Botswana</a:t>
            </a:r>
            <a:r>
              <a:rPr lang="en-US" sz="1200" b="1" i="0" u="none" strike="noStrike" cap="none" dirty="0">
                <a:solidFill>
                  <a:schemeClr val="lt1"/>
                </a:solidFill>
                <a:latin typeface="Arial"/>
                <a:ea typeface="Arial"/>
                <a:cs typeface="Arial"/>
                <a:sym typeface="Arial"/>
              </a:rPr>
              <a:t>. </a:t>
            </a:r>
            <a:r>
              <a:rPr lang="en-US" sz="1200" b="1" dirty="0">
                <a:solidFill>
                  <a:schemeClr val="lt1"/>
                </a:solidFill>
              </a:rPr>
              <a:t>In contrast, r</a:t>
            </a:r>
            <a:r>
              <a:rPr lang="en-US" sz="1200" b="1" i="0" u="none" strike="noStrike" cap="none" dirty="0">
                <a:solidFill>
                  <a:schemeClr val="lt1"/>
                </a:solidFill>
                <a:latin typeface="Arial"/>
                <a:ea typeface="Arial"/>
                <a:cs typeface="Arial"/>
                <a:sym typeface="Arial"/>
              </a:rPr>
              <a:t>ain</a:t>
            </a:r>
            <a:r>
              <a:rPr lang="en-US" sz="1200" b="1" dirty="0">
                <a:solidFill>
                  <a:schemeClr val="lt1"/>
                </a:solidFill>
              </a:rPr>
              <a:t>fall was below average in northeastern Madagascar, Zimbabwe, and southern Mozambique.</a:t>
            </a:r>
            <a:endParaRPr sz="1200" b="0" i="0" u="none" strike="noStrike" cap="none" dirty="0">
              <a:solidFill>
                <a:srgbClr val="000000"/>
              </a:solidFill>
              <a:latin typeface="Arial"/>
              <a:ea typeface="Arial"/>
              <a:cs typeface="Arial"/>
              <a:sym typeface="Arial"/>
            </a:endParaRPr>
          </a:p>
          <a:p>
            <a:pPr marL="285750" marR="0" lvl="0" indent="-196850" algn="just" rtl="0">
              <a:lnSpc>
                <a:spcPct val="90000"/>
              </a:lnSpc>
              <a:spcBef>
                <a:spcPts val="700"/>
              </a:spcBef>
              <a:spcAft>
                <a:spcPts val="0"/>
              </a:spcAft>
              <a:buClr>
                <a:schemeClr val="dk1"/>
              </a:buClr>
              <a:buSzPts val="1400"/>
              <a:buFont typeface="Arial"/>
              <a:buNone/>
            </a:pPr>
            <a:endParaRPr sz="1200" b="1" i="0" u="none" strike="noStrike" cap="none" dirty="0">
              <a:solidFill>
                <a:schemeClr val="lt1"/>
              </a:solidFill>
              <a:latin typeface="Arial"/>
              <a:ea typeface="Arial"/>
              <a:cs typeface="Arial"/>
              <a:sym typeface="Arial"/>
            </a:endParaRPr>
          </a:p>
          <a:p>
            <a:pPr marL="285750" marR="0" lvl="0" indent="-273050" algn="just" rtl="0">
              <a:lnSpc>
                <a:spcPct val="90000"/>
              </a:lnSpc>
              <a:spcBef>
                <a:spcPts val="700"/>
              </a:spcBef>
              <a:spcAft>
                <a:spcPts val="0"/>
              </a:spcAft>
              <a:buClr>
                <a:schemeClr val="lt1"/>
              </a:buClr>
              <a:buSzPts val="1200"/>
              <a:buFont typeface="Arial"/>
              <a:buChar char="•"/>
            </a:pPr>
            <a:r>
              <a:rPr lang="en-US" sz="1200" b="1" i="0" u="none" strike="noStrike" cap="none" dirty="0">
                <a:solidFill>
                  <a:schemeClr val="lt1"/>
                </a:solidFill>
                <a:latin typeface="Arial"/>
                <a:ea typeface="Arial"/>
                <a:cs typeface="Arial"/>
                <a:sym typeface="Arial"/>
              </a:rPr>
              <a:t>Week-1 outlooks call for an increased chance for above-average rainfall across much of the Gulf of Guinea coast,</a:t>
            </a:r>
            <a:r>
              <a:rPr lang="en-US" sz="1200" b="1" dirty="0">
                <a:solidFill>
                  <a:schemeClr val="lt1"/>
                </a:solidFill>
              </a:rPr>
              <a:t> north</a:t>
            </a:r>
            <a:r>
              <a:rPr lang="en-US" sz="1200" b="1" i="0" u="none" strike="noStrike" cap="none" dirty="0">
                <a:solidFill>
                  <a:schemeClr val="lt1"/>
                </a:solidFill>
                <a:latin typeface="Arial"/>
                <a:ea typeface="Arial"/>
                <a:cs typeface="Arial"/>
                <a:sym typeface="Arial"/>
              </a:rPr>
              <a:t>western DRC, western and south</a:t>
            </a:r>
            <a:r>
              <a:rPr lang="en-US" sz="1200" b="1" dirty="0">
                <a:solidFill>
                  <a:schemeClr val="lt1"/>
                </a:solidFill>
              </a:rPr>
              <a:t>ern </a:t>
            </a:r>
            <a:r>
              <a:rPr lang="en-US" sz="1200" b="1" i="0" u="none" strike="noStrike" cap="none" dirty="0">
                <a:solidFill>
                  <a:schemeClr val="lt1"/>
                </a:solidFill>
                <a:latin typeface="Arial"/>
                <a:ea typeface="Arial"/>
                <a:cs typeface="Arial"/>
                <a:sym typeface="Arial"/>
              </a:rPr>
              <a:t>Ethiopia, Gabon, Equatorial Guinea, Congo, </a:t>
            </a:r>
            <a:r>
              <a:rPr lang="en-US" sz="1200" b="1" dirty="0">
                <a:solidFill>
                  <a:schemeClr val="lt1"/>
                </a:solidFill>
              </a:rPr>
              <a:t>western</a:t>
            </a:r>
            <a:r>
              <a:rPr lang="en-US" sz="1200" b="1" i="0" u="none" strike="noStrike" cap="none" dirty="0">
                <a:solidFill>
                  <a:schemeClr val="lt1"/>
                </a:solidFill>
                <a:latin typeface="Arial"/>
                <a:ea typeface="Arial"/>
                <a:cs typeface="Arial"/>
                <a:sym typeface="Arial"/>
              </a:rPr>
              <a:t> Somalia, </a:t>
            </a:r>
            <a:r>
              <a:rPr lang="en-US" sz="1200" b="1" dirty="0">
                <a:solidFill>
                  <a:schemeClr val="lt1"/>
                </a:solidFill>
              </a:rPr>
              <a:t>portions of central</a:t>
            </a:r>
            <a:r>
              <a:rPr lang="en-US" sz="1200" b="1" i="0" u="none" strike="noStrike" cap="none" dirty="0">
                <a:solidFill>
                  <a:schemeClr val="lt1"/>
                </a:solidFill>
                <a:latin typeface="Arial"/>
                <a:ea typeface="Arial"/>
                <a:cs typeface="Arial"/>
                <a:sym typeface="Arial"/>
              </a:rPr>
              <a:t> An</a:t>
            </a:r>
            <a:r>
              <a:rPr lang="en-US" sz="1200" b="1" dirty="0">
                <a:solidFill>
                  <a:schemeClr val="lt1"/>
                </a:solidFill>
              </a:rPr>
              <a:t>gola, eastern</a:t>
            </a:r>
            <a:r>
              <a:rPr lang="en-US" sz="1200" b="1" i="0" u="none" strike="noStrike" cap="none" dirty="0">
                <a:solidFill>
                  <a:schemeClr val="lt1"/>
                </a:solidFill>
                <a:latin typeface="Arial"/>
                <a:ea typeface="Arial"/>
                <a:cs typeface="Arial"/>
                <a:sym typeface="Arial"/>
              </a:rPr>
              <a:t> South Africa, </a:t>
            </a:r>
            <a:r>
              <a:rPr lang="en-US" sz="1200" b="1" dirty="0">
                <a:solidFill>
                  <a:schemeClr val="lt1"/>
                </a:solidFill>
              </a:rPr>
              <a:t>Swaziland, and western and central Madagascar</a:t>
            </a:r>
            <a:r>
              <a:rPr lang="en-US" sz="1200" b="1" i="0" u="none" strike="noStrike" cap="none" dirty="0">
                <a:solidFill>
                  <a:schemeClr val="lt1"/>
                </a:solidFill>
                <a:latin typeface="Arial"/>
                <a:ea typeface="Arial"/>
                <a:cs typeface="Arial"/>
                <a:sym typeface="Arial"/>
              </a:rPr>
              <a:t>. In contrast, there is an increased chance for below-average rainfall near the Lake Victoria region, Burundi, Rwanda, </a:t>
            </a:r>
            <a:r>
              <a:rPr lang="en-US" sz="1200" b="1" dirty="0">
                <a:solidFill>
                  <a:schemeClr val="lt1"/>
                </a:solidFill>
              </a:rPr>
              <a:t>southern </a:t>
            </a:r>
            <a:r>
              <a:rPr lang="en-US" sz="1200" b="1" i="0" u="none" strike="noStrike" cap="none" dirty="0">
                <a:solidFill>
                  <a:schemeClr val="lt1"/>
                </a:solidFill>
                <a:latin typeface="Arial"/>
                <a:ea typeface="Arial"/>
                <a:cs typeface="Arial"/>
                <a:sym typeface="Arial"/>
              </a:rPr>
              <a:t>Somalia, Kenya, eastern and western Tanzania, north</a:t>
            </a:r>
            <a:r>
              <a:rPr lang="en-US" sz="1200" b="1" dirty="0">
                <a:solidFill>
                  <a:schemeClr val="lt1"/>
                </a:solidFill>
              </a:rPr>
              <a:t>eastern DRC, </a:t>
            </a:r>
            <a:r>
              <a:rPr lang="en-US" sz="1200" b="1" i="0" u="none" strike="noStrike" cap="none" dirty="0">
                <a:solidFill>
                  <a:schemeClr val="lt1"/>
                </a:solidFill>
                <a:latin typeface="Arial"/>
                <a:ea typeface="Arial"/>
                <a:cs typeface="Arial"/>
                <a:sym typeface="Arial"/>
              </a:rPr>
              <a:t>eastern Madagascar, </a:t>
            </a:r>
            <a:r>
              <a:rPr lang="en-US" sz="1200" b="1" dirty="0">
                <a:solidFill>
                  <a:schemeClr val="lt1"/>
                </a:solidFill>
              </a:rPr>
              <a:t>southeastern and western Guinea, Sierra Leone, northern Cote D’Ivoire, northern Ghana, northern Togo/Benin, northern and central Cameroon, CAR, South Sudan, central and southern South Africa, and Lesotho</a:t>
            </a:r>
            <a:r>
              <a:rPr lang="en-US" sz="1200" b="1" i="0" u="none" strike="noStrike" cap="none" dirty="0">
                <a:solidFill>
                  <a:schemeClr val="lt1"/>
                </a:solidFill>
                <a:latin typeface="Arial"/>
                <a:ea typeface="Arial"/>
                <a:cs typeface="Arial"/>
                <a:sym typeface="Arial"/>
              </a:rPr>
              <a:t>. </a:t>
            </a:r>
            <a:r>
              <a:rPr lang="en-US" sz="1200" b="1" i="0" u="none" strike="noStrike" cap="none" dirty="0">
                <a:solidFill>
                  <a:schemeClr val="bg1"/>
                </a:solidFill>
                <a:latin typeface="Arial"/>
                <a:ea typeface="Arial"/>
                <a:cs typeface="Arial"/>
                <a:sym typeface="Arial"/>
              </a:rPr>
              <a:t>Week-2 outlooks call for an increased chance for above-average rainfall </a:t>
            </a:r>
            <a:r>
              <a:rPr lang="en-US" sz="1200" b="1" dirty="0">
                <a:solidFill>
                  <a:schemeClr val="bg1"/>
                </a:solidFill>
              </a:rPr>
              <a:t>in Gabon, Congo, western and southern DRC, eastern Angola, </a:t>
            </a:r>
            <a:r>
              <a:rPr lang="en-US" sz="1200" b="1" dirty="0" smtClean="0">
                <a:solidFill>
                  <a:schemeClr val="bg1"/>
                </a:solidFill>
              </a:rPr>
              <a:t>eastern </a:t>
            </a:r>
            <a:r>
              <a:rPr lang="en-US" sz="1200" b="1" dirty="0">
                <a:solidFill>
                  <a:schemeClr val="bg1"/>
                </a:solidFill>
              </a:rPr>
              <a:t>Zimbabwe, Zambia, </a:t>
            </a:r>
            <a:r>
              <a:rPr lang="en-US" sz="1200" b="1" dirty="0" smtClean="0">
                <a:solidFill>
                  <a:schemeClr val="bg1"/>
                </a:solidFill>
              </a:rPr>
              <a:t>northeastern </a:t>
            </a:r>
            <a:r>
              <a:rPr lang="en-US" sz="1200" b="1" dirty="0">
                <a:solidFill>
                  <a:schemeClr val="bg1"/>
                </a:solidFill>
              </a:rPr>
              <a:t>Namibia, central and western </a:t>
            </a:r>
            <a:r>
              <a:rPr lang="en-US" sz="1200" b="1" dirty="0" smtClean="0">
                <a:solidFill>
                  <a:schemeClr val="bg1"/>
                </a:solidFill>
              </a:rPr>
              <a:t>Madagascar</a:t>
            </a:r>
            <a:r>
              <a:rPr lang="en-US" sz="1200" b="1" dirty="0">
                <a:solidFill>
                  <a:schemeClr val="bg1"/>
                </a:solidFill>
              </a:rPr>
              <a:t>, Botswana, Zimbabwe, southern Mozambique, central and eastern South Africa, Lesotho, and Swaziland.</a:t>
            </a:r>
            <a:r>
              <a:rPr lang="en-US" sz="1200" b="1" i="0" u="none" strike="noStrike" cap="none" dirty="0">
                <a:solidFill>
                  <a:schemeClr val="bg1"/>
                </a:solidFill>
                <a:latin typeface="Arial"/>
                <a:ea typeface="Arial"/>
                <a:cs typeface="Arial"/>
                <a:sym typeface="Arial"/>
              </a:rPr>
              <a:t> In contrast, there is an increased chance for below-average rainfall </a:t>
            </a:r>
            <a:r>
              <a:rPr lang="en-US" sz="1200" b="1" dirty="0">
                <a:solidFill>
                  <a:schemeClr val="bg1"/>
                </a:solidFill>
              </a:rPr>
              <a:t>across the Gulf of Guinea coast,</a:t>
            </a:r>
            <a:r>
              <a:rPr lang="en-US" sz="1200" b="1" i="0" u="none" strike="noStrike" cap="none" dirty="0">
                <a:solidFill>
                  <a:schemeClr val="bg1"/>
                </a:solidFill>
                <a:latin typeface="Arial"/>
                <a:ea typeface="Arial"/>
                <a:cs typeface="Arial"/>
                <a:sym typeface="Arial"/>
              </a:rPr>
              <a:t> </a:t>
            </a:r>
            <a:r>
              <a:rPr lang="en-US" sz="1200" b="1" dirty="0">
                <a:solidFill>
                  <a:schemeClr val="bg1"/>
                </a:solidFill>
              </a:rPr>
              <a:t>central and southern Cameroon, central and southern CAR, southern and western Ethiopia, southern Somalia, the Lake Victoria region, Rwanda, Burundi, Tanzania, Kenya, and eastern Madagascar. </a:t>
            </a:r>
            <a:endParaRPr sz="1200" b="1" i="0" u="none" strike="noStrike" cap="none" dirty="0">
              <a:solidFill>
                <a:schemeClr val="bg1"/>
              </a:solidFil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dk1"/>
              </a:buClr>
              <a:buSzPts val="1050"/>
              <a:buFont typeface="Arial"/>
              <a:buNone/>
            </a:pPr>
            <a:r>
              <a:rPr lang="en-US" sz="1000" b="1" i="0" u="none" strike="noStrike" cap="none" dirty="0">
                <a:solidFill>
                  <a:schemeClr val="lt1"/>
                </a:solidFill>
                <a:latin typeface="Arial"/>
                <a:ea typeface="Arial"/>
                <a:cs typeface="Arial"/>
                <a:sym typeface="Arial"/>
              </a:rPr>
              <a:t>Over the past 90 days, in East Africa, above-average rainfall was observed over southern and central parts of Sudan, much of South Sudan, northern Ethiopia, Eritrea, Djibouti, Uganda, Rwanda, western Burundi, </a:t>
            </a:r>
            <a:r>
              <a:rPr lang="en-US" sz="1000" b="1" dirty="0">
                <a:solidFill>
                  <a:schemeClr val="lt1"/>
                </a:solidFill>
              </a:rPr>
              <a:t>northern </a:t>
            </a:r>
            <a:r>
              <a:rPr lang="en-US" sz="1000" b="1" i="0" u="none" strike="noStrike" cap="none" dirty="0">
                <a:solidFill>
                  <a:schemeClr val="lt1"/>
                </a:solidFill>
                <a:latin typeface="Arial"/>
                <a:ea typeface="Arial"/>
                <a:cs typeface="Arial"/>
                <a:sym typeface="Arial"/>
              </a:rPr>
              <a:t>Tanzania, and western Kenya. Rainfall was below-average over pockets of southern and central 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eastern Kenya, and western Tanzania. In southern Africa, above-average rainfall was observed over pockets of southern South Africa, pockets of central Mozambique, </a:t>
            </a:r>
            <a:r>
              <a:rPr lang="en-US" sz="1000" b="1" i="0" u="none" strike="noStrike" cap="none" dirty="0" smtClean="0">
                <a:solidFill>
                  <a:schemeClr val="lt1"/>
                </a:solidFill>
                <a:latin typeface="Arial"/>
                <a:ea typeface="Arial"/>
                <a:cs typeface="Arial"/>
                <a:sym typeface="Arial"/>
              </a:rPr>
              <a:t>northeastern </a:t>
            </a:r>
            <a:r>
              <a:rPr lang="en-US" sz="1000" b="1" i="0" u="none" strike="noStrike" cap="none" dirty="0">
                <a:solidFill>
                  <a:schemeClr val="lt1"/>
                </a:solidFill>
                <a:latin typeface="Arial"/>
                <a:ea typeface="Arial"/>
                <a:cs typeface="Arial"/>
                <a:sym typeface="Arial"/>
              </a:rPr>
              <a:t>Namibia, southern Malawi,</a:t>
            </a:r>
            <a:r>
              <a:rPr lang="en-US" sz="1000" b="1" dirty="0">
                <a:solidFill>
                  <a:schemeClr val="lt1"/>
                </a:solidFill>
              </a:rPr>
              <a:t> and pockets of eastern and western Madagascar</a:t>
            </a:r>
            <a:r>
              <a:rPr lang="en-US" sz="1000" b="1" i="0" u="none" strike="noStrike" cap="none" dirty="0">
                <a:solidFill>
                  <a:schemeClr val="lt1"/>
                </a:solidFill>
                <a:latin typeface="Arial"/>
                <a:ea typeface="Arial"/>
                <a:cs typeface="Arial"/>
                <a:sym typeface="Arial"/>
              </a:rPr>
              <a:t>. Below-average rainfall was observed over pockets of southwestern and northeastern South Africa, Lesotho, Botswana, sout</a:t>
            </a:r>
            <a:r>
              <a:rPr lang="en-US" sz="1000" b="1" dirty="0">
                <a:solidFill>
                  <a:schemeClr val="lt1"/>
                </a:solidFill>
              </a:rPr>
              <a:t>hern Mozambique, Zimbabwe, Zambia, </a:t>
            </a:r>
            <a:r>
              <a:rPr lang="en-US" sz="1000" b="1" i="0" u="none" strike="noStrike" cap="none" dirty="0">
                <a:solidFill>
                  <a:schemeClr val="lt1"/>
                </a:solidFill>
                <a:latin typeface="Arial"/>
                <a:ea typeface="Arial"/>
                <a:cs typeface="Arial"/>
                <a:sym typeface="Arial"/>
              </a:rPr>
              <a:t>and southern, central, and northern Madagascar. In Central Africa, rainfall was above-average over northern and eastern Cameroon, southern and central Chad, CAR, northern and central Congo, and northern, western and northeastern parts of DRC. Rainfall was below-average over western Cameroon, pockets of northern and </a:t>
            </a:r>
            <a:r>
              <a:rPr lang="en-US" sz="1000" b="1" dirty="0">
                <a:solidFill>
                  <a:schemeClr val="lt1"/>
                </a:solidFill>
              </a:rPr>
              <a:t>western</a:t>
            </a:r>
            <a:r>
              <a:rPr lang="en-US" sz="1000" b="1" i="0" u="none" strike="noStrike" cap="none" dirty="0">
                <a:solidFill>
                  <a:schemeClr val="lt1"/>
                </a:solidFill>
                <a:latin typeface="Arial"/>
                <a:ea typeface="Arial"/>
                <a:cs typeface="Arial"/>
                <a:sym typeface="Arial"/>
              </a:rPr>
              <a:t> Gabon, Equatorial Guinea, parts of southeast DRC, and </a:t>
            </a:r>
            <a:r>
              <a:rPr lang="en-US" sz="1000" b="1" dirty="0">
                <a:solidFill>
                  <a:schemeClr val="lt1"/>
                </a:solidFill>
              </a:rPr>
              <a:t>most of</a:t>
            </a:r>
            <a:r>
              <a:rPr lang="en-US" sz="1000" b="1" i="0" u="none" strike="noStrike" cap="none" dirty="0">
                <a:solidFill>
                  <a:schemeClr val="lt1"/>
                </a:solidFill>
                <a:latin typeface="Arial"/>
                <a:ea typeface="Arial"/>
                <a:cs typeface="Arial"/>
                <a:sym typeface="Arial"/>
              </a:rPr>
              <a:t> Angola. In West Africa, rainfall was above-average over southern Mauritania, Senegal, Gambia, Guinea-Bissau, Guinea, Sierra Leone, Liberia, much of Cote D’Ivoire,</a:t>
            </a:r>
            <a:r>
              <a:rPr lang="en-US" sz="1000" b="1" dirty="0">
                <a:solidFill>
                  <a:schemeClr val="lt1"/>
                </a:solidFill>
              </a:rPr>
              <a:t> throughout most of </a:t>
            </a:r>
            <a:r>
              <a:rPr lang="en-US" sz="1000" b="1" i="0" u="none" strike="noStrike" cap="none" dirty="0">
                <a:solidFill>
                  <a:schemeClr val="lt1"/>
                </a:solidFill>
                <a:latin typeface="Arial"/>
                <a:ea typeface="Arial"/>
                <a:cs typeface="Arial"/>
                <a:sym typeface="Arial"/>
              </a:rPr>
              <a:t>Ghana, Togo, central and northern parts of  Benin, Burkina Faso, eastern and southern portions of Mali, southern Niger, and western and northern Nigeria. In contrast, below-average rainfall was observed over eastern Mauritania, western and northern parts of  Mali, parts of central and southeastern Nigeria, southern Benin, and </a:t>
            </a:r>
            <a:r>
              <a:rPr lang="en-US" sz="1000" b="1" dirty="0">
                <a:solidFill>
                  <a:schemeClr val="lt1"/>
                </a:solidFill>
              </a:rPr>
              <a:t>southern Cote D’Ivoire</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alphaModFix/>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alphaModFix/>
          </a:blip>
          <a:stretch>
            <a:fillRect/>
          </a:stretch>
        </p:blipFill>
        <p:spPr>
          <a:xfrm>
            <a:off x="568751" y="1074420"/>
            <a:ext cx="3794760" cy="3794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034625"/>
            <a:ext cx="9144000" cy="16161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140"/>
              <a:buFont typeface="Arial"/>
              <a:buNone/>
            </a:pPr>
            <a:r>
              <a:rPr lang="en-US" sz="1000" b="1" i="0" u="none" strike="noStrike" cap="none" dirty="0">
                <a:solidFill>
                  <a:schemeClr val="lt1"/>
                </a:solidFill>
                <a:latin typeface="Arial"/>
                <a:ea typeface="Arial"/>
                <a:cs typeface="Arial"/>
                <a:sym typeface="Arial"/>
              </a:rPr>
              <a:t>During the past 30 days, in East Africa, above-average rainfall was observed over southern and central Sudan, the western, centr</a:t>
            </a:r>
            <a:r>
              <a:rPr lang="en-US" sz="1000" b="1" dirty="0">
                <a:solidFill>
                  <a:schemeClr val="lt1"/>
                </a:solidFill>
              </a:rPr>
              <a:t>al, and northeastern </a:t>
            </a:r>
            <a:r>
              <a:rPr lang="en-US" sz="1000" b="1" i="0" u="none" strike="noStrike" cap="none" dirty="0">
                <a:solidFill>
                  <a:schemeClr val="lt1"/>
                </a:solidFill>
                <a:latin typeface="Arial"/>
                <a:ea typeface="Arial"/>
                <a:cs typeface="Arial"/>
                <a:sym typeface="Arial"/>
              </a:rPr>
              <a:t>parts of South Sudan, eastern Eritrea, northern and </a:t>
            </a:r>
            <a:r>
              <a:rPr lang="en-US" sz="1000" b="1" dirty="0">
                <a:solidFill>
                  <a:schemeClr val="lt1"/>
                </a:solidFill>
              </a:rPr>
              <a:t>western </a:t>
            </a:r>
            <a:r>
              <a:rPr lang="en-US" sz="1000" b="1" i="0" u="none" strike="noStrike" cap="none" dirty="0">
                <a:solidFill>
                  <a:schemeClr val="lt1"/>
                </a:solidFill>
                <a:latin typeface="Arial"/>
                <a:ea typeface="Arial"/>
                <a:cs typeface="Arial"/>
                <a:sym typeface="Arial"/>
              </a:rPr>
              <a:t>Ethiopia, and in Uganda and th</a:t>
            </a:r>
            <a:r>
              <a:rPr lang="en-US" sz="1000" b="1" dirty="0">
                <a:solidFill>
                  <a:schemeClr val="lt1"/>
                </a:solidFill>
              </a:rPr>
              <a:t>e Lake Victoria region</a:t>
            </a:r>
            <a:r>
              <a:rPr lang="en-US" sz="1000" b="1" i="0" u="none" strike="noStrike" cap="none" dirty="0">
                <a:solidFill>
                  <a:schemeClr val="lt1"/>
                </a:solidFill>
                <a:latin typeface="Arial"/>
                <a:ea typeface="Arial"/>
                <a:cs typeface="Arial"/>
                <a:sym typeface="Arial"/>
              </a:rPr>
              <a:t>. Rainfall was below-average over pockets of </a:t>
            </a:r>
            <a:r>
              <a:rPr lang="en-US" sz="1000" b="1" dirty="0">
                <a:solidFill>
                  <a:schemeClr val="lt1"/>
                </a:solidFill>
              </a:rPr>
              <a:t>southern </a:t>
            </a:r>
            <a:r>
              <a:rPr lang="en-US" sz="1000" b="1" i="0" u="none" strike="noStrike" cap="none" dirty="0">
                <a:solidFill>
                  <a:schemeClr val="lt1"/>
                </a:solidFill>
                <a:latin typeface="Arial"/>
                <a:ea typeface="Arial"/>
                <a:cs typeface="Arial"/>
                <a:sym typeface="Arial"/>
              </a:rPr>
              <a:t>Ethiopia and </a:t>
            </a:r>
            <a:r>
              <a:rPr lang="en-US" sz="1000" b="1" dirty="0">
                <a:solidFill>
                  <a:schemeClr val="lt1"/>
                </a:solidFill>
              </a:rPr>
              <a:t>most of</a:t>
            </a:r>
            <a:r>
              <a:rPr lang="en-US" sz="1000" b="1" i="0" u="none" strike="noStrike" cap="none" dirty="0">
                <a:solidFill>
                  <a:schemeClr val="lt1"/>
                </a:solidFill>
                <a:latin typeface="Arial"/>
                <a:ea typeface="Arial"/>
                <a:cs typeface="Arial"/>
                <a:sym typeface="Arial"/>
              </a:rPr>
              <a:t> Somalia. In Central Africa, rainfall was above-average over parts of north</a:t>
            </a:r>
            <a:r>
              <a:rPr lang="en-US" sz="1000" b="1" dirty="0">
                <a:solidFill>
                  <a:schemeClr val="lt1"/>
                </a:solidFill>
              </a:rPr>
              <a:t>western</a:t>
            </a:r>
            <a:r>
              <a:rPr lang="en-US" sz="1000" b="1" i="0" u="none" strike="noStrike" cap="none" dirty="0">
                <a:solidFill>
                  <a:schemeClr val="lt1"/>
                </a:solidFill>
                <a:latin typeface="Arial"/>
                <a:ea typeface="Arial"/>
                <a:cs typeface="Arial"/>
                <a:sym typeface="Arial"/>
              </a:rPr>
              <a:t> and </a:t>
            </a:r>
            <a:r>
              <a:rPr lang="en-US" sz="1000" b="1" dirty="0">
                <a:solidFill>
                  <a:schemeClr val="lt1"/>
                </a:solidFill>
              </a:rPr>
              <a:t>eastern </a:t>
            </a:r>
            <a:r>
              <a:rPr lang="en-US" sz="1000" b="1" i="0" u="none" strike="noStrike" cap="none" dirty="0">
                <a:solidFill>
                  <a:schemeClr val="lt1"/>
                </a:solidFill>
                <a:latin typeface="Arial"/>
                <a:ea typeface="Arial"/>
                <a:cs typeface="Arial"/>
                <a:sym typeface="Arial"/>
              </a:rPr>
              <a:t>Cameroon, northern and central Congo, western and northern CAR, southwestern and central Chad</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and northern</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western, and parts of eastern DRC. Rainfall was below-average over Equatorial Guinea, southern</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ce</a:t>
            </a:r>
            <a:r>
              <a:rPr lang="en-US" sz="1000" b="1" dirty="0">
                <a:solidFill>
                  <a:schemeClr val="lt1"/>
                </a:solidFill>
              </a:rPr>
              <a:t>ntral, and northern </a:t>
            </a:r>
            <a:r>
              <a:rPr lang="en-US" sz="1000" b="1" i="0" u="none" strike="noStrike" cap="none" dirty="0">
                <a:solidFill>
                  <a:schemeClr val="lt1"/>
                </a:solidFill>
                <a:latin typeface="Arial"/>
                <a:ea typeface="Arial"/>
                <a:cs typeface="Arial"/>
                <a:sym typeface="Arial"/>
              </a:rPr>
              <a:t>Cameroon, </a:t>
            </a:r>
            <a:r>
              <a:rPr lang="en-US" sz="1000" b="1" dirty="0">
                <a:solidFill>
                  <a:schemeClr val="lt1"/>
                </a:solidFill>
              </a:rPr>
              <a:t>most of </a:t>
            </a:r>
            <a:r>
              <a:rPr lang="en-US" sz="1000" b="1" i="0" u="none" strike="noStrike" cap="none" dirty="0">
                <a:solidFill>
                  <a:schemeClr val="lt1"/>
                </a:solidFill>
                <a:latin typeface="Arial"/>
                <a:ea typeface="Arial"/>
                <a:cs typeface="Arial"/>
                <a:sym typeface="Arial"/>
              </a:rPr>
              <a:t>Angola, and pockets of central and southern DRC. In West Africa, rainfall was above-average over Senegal, Guinea-Bissau, Guinea, </a:t>
            </a:r>
            <a:r>
              <a:rPr lang="en-US" sz="1000" b="1" dirty="0">
                <a:solidFill>
                  <a:schemeClr val="lt1"/>
                </a:solidFill>
              </a:rPr>
              <a:t>northern </a:t>
            </a:r>
            <a:r>
              <a:rPr lang="en-US" sz="1000" b="1" i="0" u="none" strike="noStrike" cap="none" dirty="0">
                <a:solidFill>
                  <a:schemeClr val="lt1"/>
                </a:solidFill>
                <a:latin typeface="Arial"/>
                <a:ea typeface="Arial"/>
                <a:cs typeface="Arial"/>
                <a:sym typeface="Arial"/>
              </a:rPr>
              <a:t>and</a:t>
            </a:r>
            <a:r>
              <a:rPr lang="en-US" sz="1000" b="1" dirty="0">
                <a:solidFill>
                  <a:schemeClr val="lt1"/>
                </a:solidFill>
              </a:rPr>
              <a:t> southern</a:t>
            </a:r>
            <a:r>
              <a:rPr lang="en-US" sz="1000" b="1" i="0" u="none" strike="noStrike" cap="none" dirty="0">
                <a:solidFill>
                  <a:schemeClr val="lt1"/>
                </a:solidFill>
                <a:latin typeface="Arial"/>
                <a:ea typeface="Arial"/>
                <a:cs typeface="Arial"/>
                <a:sym typeface="Arial"/>
              </a:rPr>
              <a:t> Sierra Leone, Liberia, Burkina Faso, </a:t>
            </a:r>
            <a:r>
              <a:rPr lang="en-US" sz="1000" b="1" i="0" u="none" strike="noStrike" cap="none" dirty="0" smtClean="0">
                <a:solidFill>
                  <a:schemeClr val="lt1"/>
                </a:solidFill>
                <a:latin typeface="Arial"/>
                <a:ea typeface="Arial"/>
                <a:cs typeface="Arial"/>
                <a:sym typeface="Arial"/>
              </a:rPr>
              <a:t>most </a:t>
            </a:r>
            <a:r>
              <a:rPr lang="en-US" sz="1000" b="1" i="0" u="none" strike="noStrike" cap="none" dirty="0">
                <a:solidFill>
                  <a:schemeClr val="lt1"/>
                </a:solidFill>
                <a:latin typeface="Arial"/>
                <a:ea typeface="Arial"/>
                <a:cs typeface="Arial"/>
                <a:sym typeface="Arial"/>
              </a:rPr>
              <a:t>of southern Ghana, parts of southern Niger, Togo, northern and central Benin, and western</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and southeastern Nigeria. In contrast, c</a:t>
            </a:r>
            <a:r>
              <a:rPr lang="en-US" sz="1000" b="1" dirty="0">
                <a:solidFill>
                  <a:schemeClr val="lt1"/>
                </a:solidFill>
              </a:rPr>
              <a:t>entral </a:t>
            </a:r>
            <a:r>
              <a:rPr lang="en-US" sz="1000" b="1" i="0" u="none" strike="noStrike" cap="none" dirty="0">
                <a:solidFill>
                  <a:schemeClr val="lt1"/>
                </a:solidFill>
                <a:latin typeface="Arial"/>
                <a:ea typeface="Arial"/>
                <a:cs typeface="Arial"/>
                <a:sym typeface="Arial"/>
              </a:rPr>
              <a:t>Ghana, coastal Cote D</a:t>
            </a:r>
            <a:r>
              <a:rPr lang="en-US" sz="1000" b="1" dirty="0">
                <a:solidFill>
                  <a:schemeClr val="lt1"/>
                </a:solidFill>
              </a:rPr>
              <a:t>’Ivoire, </a:t>
            </a:r>
            <a:r>
              <a:rPr lang="en-US" sz="1000" b="1" i="0" u="none" strike="noStrike" cap="none" dirty="0">
                <a:solidFill>
                  <a:schemeClr val="lt1"/>
                </a:solidFill>
                <a:latin typeface="Arial"/>
                <a:ea typeface="Arial"/>
                <a:cs typeface="Arial"/>
                <a:sym typeface="Arial"/>
              </a:rPr>
              <a:t>southern Benin, and </a:t>
            </a:r>
            <a:r>
              <a:rPr lang="en-US" sz="1000" b="1" dirty="0">
                <a:solidFill>
                  <a:schemeClr val="lt1"/>
                </a:solidFill>
              </a:rPr>
              <a:t>central and eastern</a:t>
            </a:r>
            <a:r>
              <a:rPr lang="en-US" sz="1000" b="1" i="0" u="none" strike="noStrike" cap="none" dirty="0">
                <a:solidFill>
                  <a:schemeClr val="lt1"/>
                </a:solidFill>
                <a:latin typeface="Arial"/>
                <a:ea typeface="Arial"/>
                <a:cs typeface="Arial"/>
                <a:sym typeface="Arial"/>
              </a:rPr>
              <a:t> Nigeria</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received below-average rainfall. In southern Africa, above-average rainfall was observed over parts of southern South Africa, northeastern Na</a:t>
            </a:r>
            <a:r>
              <a:rPr lang="en-US" sz="1000" b="1" dirty="0">
                <a:solidFill>
                  <a:schemeClr val="lt1"/>
                </a:solidFill>
              </a:rPr>
              <a:t>mibia,</a:t>
            </a:r>
            <a:r>
              <a:rPr lang="en-US" sz="1000" b="1" i="0" u="none" strike="noStrike" cap="none" dirty="0">
                <a:solidFill>
                  <a:schemeClr val="lt1"/>
                </a:solidFill>
                <a:latin typeface="Arial"/>
                <a:ea typeface="Arial"/>
                <a:cs typeface="Arial"/>
                <a:sym typeface="Arial"/>
              </a:rPr>
              <a:t> and </a:t>
            </a:r>
            <a:r>
              <a:rPr lang="en-US" sz="1000" b="1" dirty="0">
                <a:solidFill>
                  <a:schemeClr val="lt1"/>
                </a:solidFill>
              </a:rPr>
              <a:t>western</a:t>
            </a:r>
            <a:r>
              <a:rPr lang="en-US" sz="1000" b="1" i="0" u="none" strike="noStrike" cap="none" dirty="0">
                <a:solidFill>
                  <a:schemeClr val="lt1"/>
                </a:solidFill>
                <a:latin typeface="Arial"/>
                <a:ea typeface="Arial"/>
                <a:cs typeface="Arial"/>
                <a:sym typeface="Arial"/>
              </a:rPr>
              <a:t> Madagascar. Below normal precipitation was observed in northern and eastern South Africa, northern Lesotho, Swaziland, Zambia, Botswana, Zimbabwe, </a:t>
            </a:r>
            <a:r>
              <a:rPr lang="en-US" sz="1000" b="1" dirty="0">
                <a:solidFill>
                  <a:schemeClr val="lt1"/>
                </a:solidFill>
              </a:rPr>
              <a:t>central and southern Mozambique, </a:t>
            </a:r>
            <a:r>
              <a:rPr lang="en-US" sz="1000" b="1" i="0" u="none" strike="noStrike" cap="none" dirty="0">
                <a:solidFill>
                  <a:schemeClr val="lt1"/>
                </a:solidFill>
                <a:latin typeface="Arial"/>
                <a:ea typeface="Arial"/>
                <a:cs typeface="Arial"/>
                <a:sym typeface="Arial"/>
              </a:rPr>
              <a:t>and central and eastern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alphaModFix/>
          </a:blip>
          <a:stretch>
            <a:fillRect/>
          </a:stretch>
        </p:blipFill>
        <p:spPr>
          <a:xfrm>
            <a:off x="4572000" y="1077132"/>
            <a:ext cx="3794760" cy="3794760"/>
          </a:xfrm>
          <a:prstGeom prst="rect">
            <a:avLst/>
          </a:prstGeom>
          <a:noFill/>
          <a:ln>
            <a:noFill/>
          </a:ln>
        </p:spPr>
      </p:pic>
      <p:pic>
        <p:nvPicPr>
          <p:cNvPr id="123" name="Google Shape;123;p5"/>
          <p:cNvPicPr preferRelativeResize="0"/>
          <p:nvPr/>
        </p:nvPicPr>
        <p:blipFill>
          <a:blip r:embed="rId4">
            <a:alphaModFix/>
          </a:blip>
          <a:stretch>
            <a:fillRect/>
          </a:stretch>
        </p:blipFill>
        <p:spPr>
          <a:xfrm>
            <a:off x="529472" y="1077132"/>
            <a:ext cx="3794760" cy="3794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754286"/>
          </a:xfrm>
          <a:prstGeom prst="rect">
            <a:avLst/>
          </a:prstGeom>
          <a:noFill/>
          <a:ln>
            <a:noFill/>
          </a:ln>
        </p:spPr>
        <p:txBody>
          <a:bodyPr spcFirstLastPara="1" wrap="square" lIns="91425" tIns="45700" rIns="91425" bIns="45700" anchor="t" anchorCtr="0">
            <a:spAutoFit/>
          </a:bodyPr>
          <a:lstStyle/>
          <a:p>
            <a:pPr marL="0" lvl="0" indent="0" algn="just" rtl="0">
              <a:lnSpc>
                <a:spcPct val="90000"/>
              </a:lnSpc>
              <a:spcBef>
                <a:spcPts val="0"/>
              </a:spcBef>
              <a:spcAft>
                <a:spcPts val="0"/>
              </a:spcAft>
              <a:buNone/>
            </a:pPr>
            <a:r>
              <a:rPr lang="en-US" sz="1000" b="1" dirty="0">
                <a:solidFill>
                  <a:schemeClr val="lt1"/>
                </a:solidFill>
              </a:rPr>
              <a:t>During the past 7 days, in East Africa, rainfall was above-average over western Ethiopia, northern and central South Sudan, southeastern portions of Sudan, and southwestern and eastern Uganda, western Rwanda, and Burundi. Below-average rainfall was observed over pockets of southern Ethiopia, southwestern South Sudan, southern Somalia, and eastern Kenya. In Central Africa, rainfall was above-average over eastern Cameroon, southwestern Chad, western and central CAR, central portions of Congo, eastern DRC, and a small portion of central Gabon. Below-average rainfall was observed over a portion of northeastern  CAR, central Cameroon, northern, southern, and central DRC, Equatorial Guinea, western Gabon, northern and southern Congo, northeastern Angola, and northern Zambia. In West Africa, above-average rainfall was observed over southwestern Nigeria, southern Benin, southern Togo, southwestern Ghana, southern Cote D’Ivoire, eastern Liberia, western Guinea, northeastern Sierra Leone, Guinea-Bissau, and central and southern Senegal. In contrast, eastern Guinea, western and southern Sierra Leone, northern Cote D’Ivoire, northern Ghana, western Burkina Faso, northern and central Togo/Benin, and small portions of north-central and southern and central Nigeria received below-average rainfall. In southern Africa, rainfall was above average in pockets of eastern and southern South Africa, central and western Madagascar, central and eastern Namibia, and pockets of northern and southern Botswana. In contrast, rainfall was below average in northeastern Madagascar, Zimbabwe, and southern Mozambique</a:t>
            </a:r>
            <a:r>
              <a:rPr lang="en-US" sz="1000" b="1" dirty="0" smtClean="0">
                <a:solidFill>
                  <a:schemeClr val="lt1"/>
                </a:solidFill>
              </a:rPr>
              <a:t>.</a:t>
            </a:r>
            <a:endParaRPr sz="1000" b="1" dirty="0">
              <a:solidFill>
                <a:schemeClr val="lt1"/>
              </a:solidFill>
            </a:endParaRPr>
          </a:p>
        </p:txBody>
      </p:sp>
      <p:pic>
        <p:nvPicPr>
          <p:cNvPr id="138" name="Google Shape;138;p6"/>
          <p:cNvPicPr preferRelativeResize="0"/>
          <p:nvPr/>
        </p:nvPicPr>
        <p:blipFill>
          <a:blip r:embed="rId3">
            <a:alphaModFix/>
          </a:blip>
          <a:stretch>
            <a:fillRect/>
          </a:stretch>
        </p:blipFill>
        <p:spPr>
          <a:xfrm>
            <a:off x="606425" y="1074738"/>
            <a:ext cx="3794760" cy="3794760"/>
          </a:xfrm>
          <a:prstGeom prst="rect">
            <a:avLst/>
          </a:prstGeom>
          <a:noFill/>
          <a:ln>
            <a:noFill/>
          </a:ln>
        </p:spPr>
      </p:pic>
      <p:pic>
        <p:nvPicPr>
          <p:cNvPr id="139" name="Google Shape;139;p6"/>
          <p:cNvPicPr preferRelativeResize="0"/>
          <p:nvPr/>
        </p:nvPicPr>
        <p:blipFill>
          <a:blip r:embed="rId4">
            <a:alphaModFix/>
          </a:blip>
          <a:stretch>
            <a:fillRect/>
          </a:stretch>
        </p:blipFill>
        <p:spPr>
          <a:xfrm>
            <a:off x="4688169" y="1074738"/>
            <a:ext cx="3794760" cy="3794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a:solidFill>
                  <a:schemeClr val="lt1"/>
                </a:solidFill>
                <a:latin typeface="Arial"/>
                <a:ea typeface="Arial"/>
                <a:cs typeface="Arial"/>
                <a:sym typeface="Arial"/>
              </a:rPr>
              <a:t>At 700-hPa level (left panel), anomalous westerly flow was observed across much of the Gulf of Guinea coast . </a:t>
            </a:r>
            <a:endParaRPr sz="1200" b="1" i="0" u="none" strike="noStrike" cap="none">
              <a:solidFill>
                <a:schemeClr val="lt1"/>
              </a:solidFill>
              <a:latin typeface="Arial"/>
              <a:ea typeface="Arial"/>
              <a:cs typeface="Arial"/>
              <a:sym typeface="Arial"/>
            </a:endParaRPr>
          </a:p>
        </p:txBody>
      </p:sp>
      <p:pic>
        <p:nvPicPr>
          <p:cNvPr id="147" name="Google Shape;147;p7"/>
          <p:cNvPicPr preferRelativeResize="0"/>
          <p:nvPr/>
        </p:nvPicPr>
        <p:blipFill>
          <a:blip r:embed="rId3">
            <a:alphaModFix/>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alphaModFix/>
          </a:blip>
          <a:stretch>
            <a:fillRect/>
          </a:stretch>
        </p:blipFill>
        <p:spPr>
          <a:xfrm>
            <a:off x="152400" y="1371600"/>
            <a:ext cx="4216099" cy="4216099"/>
          </a:xfrm>
          <a:prstGeom prst="rect">
            <a:avLst/>
          </a:prstGeom>
          <a:noFill/>
          <a:ln>
            <a:noFill/>
          </a:ln>
        </p:spPr>
      </p:pic>
      <p:sp>
        <p:nvSpPr>
          <p:cNvPr id="149" name="Google Shape;149;p7"/>
          <p:cNvSpPr/>
          <p:nvPr/>
        </p:nvSpPr>
        <p:spPr>
          <a:xfrm>
            <a:off x="523875" y="3162300"/>
            <a:ext cx="1209600" cy="3429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rot="10800000" flipH="1">
            <a:off x="1828800" y="1766457"/>
            <a:ext cx="699600" cy="2142600"/>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rot="10800000">
            <a:off x="3230400" y="2249765"/>
            <a:ext cx="1722600" cy="129810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667200" y="779079"/>
            <a:ext cx="1285800" cy="799800"/>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2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a:solidFill>
                  <a:schemeClr val="lt1"/>
                </a:solidFill>
                <a:latin typeface="Arial"/>
                <a:ea typeface="Arial"/>
                <a:cs typeface="Arial"/>
                <a:sym typeface="Arial"/>
              </a:rPr>
              <a:t>Daily evolution of rainfall over the last 90 days at selected locations shows continuing moisture </a:t>
            </a:r>
            <a:r>
              <a:rPr lang="en-US" sz="1200" b="1">
                <a:solidFill>
                  <a:schemeClr val="lt1"/>
                </a:solidFill>
              </a:rPr>
              <a:t>surpluses</a:t>
            </a:r>
            <a:r>
              <a:rPr lang="en-US" sz="1200" b="1" i="0" u="none" strike="noStrike" cap="none">
                <a:solidFill>
                  <a:schemeClr val="lt1"/>
                </a:solidFill>
                <a:latin typeface="Arial"/>
                <a:ea typeface="Arial"/>
                <a:cs typeface="Arial"/>
                <a:sym typeface="Arial"/>
              </a:rPr>
              <a:t> over parts of </a:t>
            </a:r>
            <a:r>
              <a:rPr lang="en-US" sz="1200" b="1">
                <a:solidFill>
                  <a:schemeClr val="lt1"/>
                </a:solidFill>
              </a:rPr>
              <a:t>western and southern</a:t>
            </a:r>
            <a:r>
              <a:rPr lang="en-US" sz="1200" b="1" i="0" u="none" strike="noStrike" cap="none">
                <a:solidFill>
                  <a:schemeClr val="lt1"/>
                </a:solidFill>
                <a:latin typeface="Arial"/>
                <a:ea typeface="Arial"/>
                <a:cs typeface="Arial"/>
                <a:sym typeface="Arial"/>
              </a:rPr>
              <a:t> Nigeria (bottom left), which have recent</a:t>
            </a:r>
            <a:r>
              <a:rPr lang="en-US" sz="1200" b="1">
                <a:solidFill>
                  <a:schemeClr val="lt1"/>
                </a:solidFill>
              </a:rPr>
              <a:t>ly led to catastrophic flooding. Rainfall deficits continue</a:t>
            </a:r>
            <a:r>
              <a:rPr lang="en-US" sz="1200" b="1" i="0" u="none" strike="noStrike" cap="none">
                <a:solidFill>
                  <a:schemeClr val="lt1"/>
                </a:solidFill>
                <a:latin typeface="Arial"/>
                <a:ea typeface="Arial"/>
                <a:cs typeface="Arial"/>
                <a:sym typeface="Arial"/>
              </a:rPr>
              <a:t> in southern DRC (bottom right)</a:t>
            </a:r>
            <a:r>
              <a:rPr lang="en-US" sz="1200" b="1">
                <a:solidFill>
                  <a:schemeClr val="lt1"/>
                </a:solidFill>
              </a:rPr>
              <a:t>, and c</a:t>
            </a:r>
            <a:r>
              <a:rPr lang="en-US" sz="1200" b="1" i="0" u="none" strike="noStrike" cap="none">
                <a:solidFill>
                  <a:schemeClr val="lt1"/>
                </a:solidFill>
                <a:latin typeface="Arial"/>
                <a:ea typeface="Arial"/>
                <a:cs typeface="Arial"/>
                <a:sym typeface="Arial"/>
              </a:rPr>
              <a:t>onsistent heavy rains have </a:t>
            </a:r>
            <a:r>
              <a:rPr lang="en-US" sz="1200" b="1">
                <a:solidFill>
                  <a:schemeClr val="lt1"/>
                </a:solidFill>
              </a:rPr>
              <a:t>led to </a:t>
            </a:r>
            <a:r>
              <a:rPr lang="en-US" sz="1200" b="1" i="0" u="none" strike="noStrike" cap="none">
                <a:solidFill>
                  <a:schemeClr val="lt1"/>
                </a:solidFill>
                <a:latin typeface="Arial"/>
                <a:ea typeface="Arial"/>
                <a:cs typeface="Arial"/>
                <a:sym typeface="Arial"/>
              </a:rPr>
              <a:t>significant moisture surpluses over parts of </a:t>
            </a:r>
            <a:r>
              <a:rPr lang="en-US" sz="1200" b="1">
                <a:solidFill>
                  <a:schemeClr val="lt1"/>
                </a:solidFill>
              </a:rPr>
              <a:t>western Ethiopia</a:t>
            </a:r>
            <a:r>
              <a:rPr lang="en-US" sz="1200" b="1" i="0" u="none" strike="noStrike" cap="none">
                <a:solidFill>
                  <a:schemeClr val="lt1"/>
                </a:solidFill>
                <a:latin typeface="Arial"/>
                <a:ea typeface="Arial"/>
                <a:cs typeface="Arial"/>
                <a:sym typeface="Arial"/>
              </a:rPr>
              <a:t> (top right). </a:t>
            </a:r>
            <a:endParaRPr sz="1200" b="1" i="0" u="none" strike="noStrike" cap="none">
              <a:solidFill>
                <a:schemeClr val="lt1"/>
              </a:solidFill>
              <a:latin typeface="Arial"/>
              <a:ea typeface="Arial"/>
              <a:cs typeface="Arial"/>
              <a:sym typeface="Arial"/>
            </a:endParaRPr>
          </a:p>
        </p:txBody>
      </p:sp>
      <p:pic>
        <p:nvPicPr>
          <p:cNvPr id="161" name="Google Shape;161;p8"/>
          <p:cNvPicPr preferRelativeResize="0"/>
          <p:nvPr/>
        </p:nvPicPr>
        <p:blipFill>
          <a:blip r:embed="rId4">
            <a:alphaModFix/>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alphaModFix/>
          </a:blip>
          <a:stretch>
            <a:fillRect/>
          </a:stretch>
        </p:blipFill>
        <p:spPr>
          <a:xfrm>
            <a:off x="4876800" y="3374125"/>
            <a:ext cx="3373007" cy="2623450"/>
          </a:xfrm>
          <a:prstGeom prst="rect">
            <a:avLst/>
          </a:prstGeom>
          <a:noFill/>
          <a:ln>
            <a:noFill/>
          </a:ln>
        </p:spPr>
      </p:pic>
      <p:pic>
        <p:nvPicPr>
          <p:cNvPr id="163" name="Google Shape;163;p8"/>
          <p:cNvPicPr preferRelativeResize="0"/>
          <p:nvPr/>
        </p:nvPicPr>
        <p:blipFill>
          <a:blip r:embed="rId6">
            <a:alphaModFix/>
          </a:blip>
          <a:stretch>
            <a:fillRect/>
          </a:stretch>
        </p:blipFill>
        <p:spPr>
          <a:xfrm>
            <a:off x="304800" y="3495667"/>
            <a:ext cx="3314700" cy="25781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773525" y="1501150"/>
            <a:ext cx="3992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00"/>
                </a:solidFill>
                <a:latin typeface="Arial"/>
                <a:ea typeface="Arial"/>
                <a:cs typeface="Arial"/>
                <a:sym typeface="Arial"/>
              </a:rPr>
              <a:t>Week-2, Valid: </a:t>
            </a:r>
            <a:r>
              <a:rPr lang="en-US" sz="1600" b="1">
                <a:solidFill>
                  <a:srgbClr val="FFFF00"/>
                </a:solidFill>
              </a:rPr>
              <a:t>01</a:t>
            </a:r>
            <a:r>
              <a:rPr lang="en-US" sz="1600" b="1" i="0" u="none" strike="noStrike" cap="none">
                <a:solidFill>
                  <a:srgbClr val="FFFF00"/>
                </a:solidFill>
                <a:latin typeface="Arial"/>
                <a:ea typeface="Arial"/>
                <a:cs typeface="Arial"/>
                <a:sym typeface="Arial"/>
              </a:rPr>
              <a:t> – </a:t>
            </a:r>
            <a:r>
              <a:rPr lang="en-US" sz="1600" b="1">
                <a:solidFill>
                  <a:srgbClr val="FFFF00"/>
                </a:solidFill>
              </a:rPr>
              <a:t>07</a:t>
            </a:r>
            <a:r>
              <a:rPr lang="en-US" sz="1600" b="1" i="0" u="none" strike="noStrike" cap="none">
                <a:solidFill>
                  <a:srgbClr val="FFFF00"/>
                </a:solidFill>
                <a:latin typeface="Arial"/>
                <a:ea typeface="Arial"/>
                <a:cs typeface="Arial"/>
                <a:sym typeface="Arial"/>
              </a:rPr>
              <a:t> </a:t>
            </a:r>
            <a:r>
              <a:rPr lang="en-US" sz="1600" b="1">
                <a:solidFill>
                  <a:srgbClr val="FFFF00"/>
                </a:solidFill>
              </a:rPr>
              <a:t>November</a:t>
            </a:r>
            <a:r>
              <a:rPr lang="en-US" sz="1600" b="1" i="0" u="none" strike="noStrike" cap="none">
                <a:solidFill>
                  <a:srgbClr val="FFFF00"/>
                </a:solidFill>
                <a:latin typeface="Arial"/>
                <a:ea typeface="Arial"/>
                <a:cs typeface="Arial"/>
                <a:sym typeface="Arial"/>
              </a:rPr>
              <a:t>, 2022</a:t>
            </a:r>
            <a:endParaRPr sz="1600" b="0" i="0" u="none" strike="noStrike" cap="none">
              <a:solidFill>
                <a:schemeClr val="dk1"/>
              </a:solidFill>
              <a:latin typeface="Arial"/>
              <a:ea typeface="Arial"/>
              <a:cs typeface="Arial"/>
              <a:sym typeface="Arial"/>
            </a:endParaRPr>
          </a:p>
        </p:txBody>
      </p:sp>
      <p:sp>
        <p:nvSpPr>
          <p:cNvPr id="171" name="Google Shape;171;p9"/>
          <p:cNvSpPr txBox="1"/>
          <p:nvPr/>
        </p:nvSpPr>
        <p:spPr>
          <a:xfrm>
            <a:off x="79248" y="5366468"/>
            <a:ext cx="8991600" cy="1200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a:solidFill>
                  <a:schemeClr val="lt1"/>
                </a:solidFill>
                <a:latin typeface="Arial"/>
                <a:ea typeface="Arial"/>
                <a:cs typeface="Arial"/>
                <a:sym typeface="Arial"/>
              </a:rPr>
              <a:t>For week-1 (left panel) the NCEP GEFS indicates a moderate to high chance (over 70%) for rainfall to exceed 50 mm over much of Sierra Leone, </a:t>
            </a:r>
            <a:r>
              <a:rPr lang="en-US" sz="1200" b="1">
                <a:solidFill>
                  <a:schemeClr val="lt1"/>
                </a:solidFill>
              </a:rPr>
              <a:t>Liberia, southern Nigeria, southern Cameroon, Equatorial Guinea, Gabon, Congo, western and portions of northeastern DRC, parts of southern and western Ethiopia, a small portion of southern Somalia, eastern South Africa, and Swaziland</a:t>
            </a:r>
            <a:r>
              <a:rPr lang="en-US" sz="1200" b="1" i="0" u="none" strike="noStrike" cap="none">
                <a:solidFill>
                  <a:schemeClr val="lt1"/>
                </a:solidFill>
                <a:latin typeface="Arial"/>
                <a:ea typeface="Arial"/>
                <a:cs typeface="Arial"/>
                <a:sym typeface="Arial"/>
              </a:rPr>
              <a:t>. For week-2 (right panel), NCEP GEFS indicates a moderate to high chance (over 70%) for rainfall to exceed 50 mm over Liberia,</a:t>
            </a:r>
            <a:r>
              <a:rPr lang="en-US" sz="1200" b="1">
                <a:solidFill>
                  <a:schemeClr val="lt1"/>
                </a:solidFill>
              </a:rPr>
              <a:t> </a:t>
            </a:r>
            <a:r>
              <a:rPr lang="en-US" sz="1200" b="1" i="0" u="none" strike="noStrike" cap="none">
                <a:solidFill>
                  <a:schemeClr val="lt1"/>
                </a:solidFill>
                <a:latin typeface="Arial"/>
                <a:ea typeface="Arial"/>
                <a:cs typeface="Arial"/>
                <a:sym typeface="Arial"/>
              </a:rPr>
              <a:t>Equatorial Guinea, Gabon, a</a:t>
            </a:r>
            <a:r>
              <a:rPr lang="en-US" sz="1200" b="1">
                <a:solidFill>
                  <a:schemeClr val="lt1"/>
                </a:solidFill>
              </a:rPr>
              <a:t>nd parts of central and southern </a:t>
            </a:r>
            <a:r>
              <a:rPr lang="en-US" sz="1200" b="1" i="0" u="none" strike="noStrike" cap="none">
                <a:solidFill>
                  <a:schemeClr val="lt1"/>
                </a:solidFill>
                <a:latin typeface="Arial"/>
                <a:ea typeface="Arial"/>
                <a:cs typeface="Arial"/>
                <a:sym typeface="Arial"/>
              </a:rPr>
              <a:t>Congo, n</a:t>
            </a:r>
            <a:r>
              <a:rPr lang="en-US" sz="1200" b="1">
                <a:solidFill>
                  <a:schemeClr val="lt1"/>
                </a:solidFill>
              </a:rPr>
              <a:t>orthern Angola, </a:t>
            </a:r>
            <a:r>
              <a:rPr lang="en-US" sz="1200" b="1" i="0" u="none" strike="noStrike" cap="none">
                <a:solidFill>
                  <a:schemeClr val="lt1"/>
                </a:solidFill>
                <a:latin typeface="Arial"/>
                <a:ea typeface="Arial"/>
                <a:cs typeface="Arial"/>
                <a:sym typeface="Arial"/>
              </a:rPr>
              <a:t>and portions of northeastern DRC</a:t>
            </a:r>
            <a:r>
              <a:rPr lang="en-US" sz="1200" b="1">
                <a:solidFill>
                  <a:schemeClr val="lt1"/>
                </a:solidFill>
              </a:rPr>
              <a:t>.</a:t>
            </a:r>
            <a:endParaRPr sz="1200" b="1" i="0" u="none" strike="noStrike" cap="none">
              <a:solidFill>
                <a:schemeClr val="lt1"/>
              </a:solidFill>
              <a:latin typeface="Arial"/>
              <a:ea typeface="Arial"/>
              <a:cs typeface="Arial"/>
              <a:sym typeface="Arial"/>
            </a:endParaRPr>
          </a:p>
        </p:txBody>
      </p:sp>
      <p:sp>
        <p:nvSpPr>
          <p:cNvPr id="172" name="Google Shape;172;p9"/>
          <p:cNvSpPr txBox="1"/>
          <p:nvPr/>
        </p:nvSpPr>
        <p:spPr>
          <a:xfrm>
            <a:off x="499150" y="1524000"/>
            <a:ext cx="3771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00"/>
                </a:solidFill>
                <a:latin typeface="Arial"/>
                <a:ea typeface="Arial"/>
                <a:cs typeface="Arial"/>
                <a:sym typeface="Arial"/>
              </a:rPr>
              <a:t>Week-1, Valid: </a:t>
            </a:r>
            <a:r>
              <a:rPr lang="en-US" sz="1600" b="1">
                <a:solidFill>
                  <a:srgbClr val="FFFF00"/>
                </a:solidFill>
              </a:rPr>
              <a:t>25</a:t>
            </a:r>
            <a:r>
              <a:rPr lang="en-US" sz="1600" b="1" i="0" u="none" strike="noStrike" cap="none">
                <a:solidFill>
                  <a:srgbClr val="FFFF00"/>
                </a:solidFill>
                <a:latin typeface="Arial"/>
                <a:ea typeface="Arial"/>
                <a:cs typeface="Arial"/>
                <a:sym typeface="Arial"/>
              </a:rPr>
              <a:t> – </a:t>
            </a:r>
            <a:r>
              <a:rPr lang="en-US" sz="1600" b="1">
                <a:solidFill>
                  <a:srgbClr val="FFFF00"/>
                </a:solidFill>
              </a:rPr>
              <a:t>31</a:t>
            </a:r>
            <a:r>
              <a:rPr lang="en-US" sz="1600" b="1" i="0" u="none" strike="noStrike" cap="none">
                <a:solidFill>
                  <a:srgbClr val="FFFF00"/>
                </a:solidFill>
                <a:latin typeface="Arial"/>
                <a:ea typeface="Arial"/>
                <a:cs typeface="Arial"/>
                <a:sym typeface="Arial"/>
              </a:rPr>
              <a:t> October, 2022</a:t>
            </a:r>
            <a:endParaRPr sz="1600" b="0" i="0" u="none" strike="noStrike" cap="none">
              <a:solidFill>
                <a:schemeClr val="dk1"/>
              </a:solidFill>
              <a:latin typeface="Arial"/>
              <a:ea typeface="Arial"/>
              <a:cs typeface="Arial"/>
              <a:sym typeface="Arial"/>
            </a:endParaRPr>
          </a:p>
        </p:txBody>
      </p:sp>
      <p:pic>
        <p:nvPicPr>
          <p:cNvPr id="173" name="Google Shape;173;p9" descr="GEFS Prec Prob: wk1 prec &gt; 50mm"/>
          <p:cNvPicPr preferRelativeResize="0"/>
          <p:nvPr/>
        </p:nvPicPr>
        <p:blipFill>
          <a:blip r:embed="rId3">
            <a:alphaModFix/>
          </a:blip>
          <a:stretch>
            <a:fillRect/>
          </a:stretch>
        </p:blipFill>
        <p:spPr>
          <a:xfrm>
            <a:off x="152400" y="1862700"/>
            <a:ext cx="4265290" cy="3198967"/>
          </a:xfrm>
          <a:prstGeom prst="rect">
            <a:avLst/>
          </a:prstGeom>
          <a:noFill/>
          <a:ln>
            <a:noFill/>
          </a:ln>
        </p:spPr>
      </p:pic>
      <p:pic>
        <p:nvPicPr>
          <p:cNvPr id="174" name="Google Shape;174;p9" descr="GEFS Prec Prob: wk2 prec &gt; 50mm"/>
          <p:cNvPicPr preferRelativeResize="0"/>
          <p:nvPr/>
        </p:nvPicPr>
        <p:blipFill>
          <a:blip r:embed="rId4">
            <a:alphaModFix/>
          </a:blip>
          <a:stretch>
            <a:fillRect/>
          </a:stretch>
        </p:blipFill>
        <p:spPr>
          <a:xfrm>
            <a:off x="4574950" y="1839850"/>
            <a:ext cx="4295758" cy="322181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2733</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 </dc:title>
  <dc:creator>Vernon E. Kousky</dc:creator>
  <cp:lastModifiedBy>Ravi Shukla</cp:lastModifiedBy>
  <cp:revision>15</cp:revision>
  <dcterms:created xsi:type="dcterms:W3CDTF">2001-08-31T10:39:36Z</dcterms:created>
  <dcterms:modified xsi:type="dcterms:W3CDTF">2022-10-24T16:55:03Z</dcterms:modified>
</cp:coreProperties>
</file>