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iRujSRAATA6WiyJRbGBnwyJsT8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1" name="Google Shape;201;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by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17</a:t>
            </a:r>
            <a:r>
              <a:rPr b="1" i="0" lang="en-US" sz="2800" u="none" cap="none" strike="noStrike">
                <a:solidFill>
                  <a:schemeClr val="lt1"/>
                </a:solidFill>
                <a:latin typeface="Arial"/>
                <a:ea typeface="Arial"/>
                <a:cs typeface="Arial"/>
                <a:sym typeface="Arial"/>
              </a:rPr>
              <a:t> October 2022</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4" name="Google Shape;184;p10"/>
          <p:cNvSpPr txBox="1"/>
          <p:nvPr/>
        </p:nvSpPr>
        <p:spPr>
          <a:xfrm>
            <a:off x="76200" y="1447800"/>
            <a:ext cx="3810000"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18 </a:t>
            </a:r>
            <a:r>
              <a:rPr b="1" i="0" lang="en-US" sz="1600" u="none" cap="none" strike="noStrike">
                <a:solidFill>
                  <a:srgbClr val="FFFF00"/>
                </a:solidFill>
                <a:latin typeface="Arial"/>
                <a:ea typeface="Arial"/>
                <a:cs typeface="Arial"/>
                <a:sym typeface="Arial"/>
              </a:rPr>
              <a:t>- </a:t>
            </a:r>
            <a:r>
              <a:rPr b="1" lang="en-US" sz="1600">
                <a:solidFill>
                  <a:srgbClr val="FFFF00"/>
                </a:solidFill>
              </a:rPr>
              <a:t>24</a:t>
            </a:r>
            <a:r>
              <a:rPr b="1" i="0" lang="en-US" sz="1600" u="none" cap="none" strike="noStrike">
                <a:solidFill>
                  <a:srgbClr val="FFFF00"/>
                </a:solidFill>
                <a:latin typeface="Arial"/>
                <a:ea typeface="Arial"/>
                <a:cs typeface="Arial"/>
                <a:sym typeface="Arial"/>
              </a:rPr>
              <a:t> October, 2022</a:t>
            </a:r>
            <a:endParaRPr b="0" i="0" sz="1400" u="none" cap="none" strike="noStrike">
              <a:solidFill>
                <a:srgbClr val="000000"/>
              </a:solidFill>
              <a:latin typeface="Arial"/>
              <a:ea typeface="Arial"/>
              <a:cs typeface="Arial"/>
              <a:sym typeface="Arial"/>
            </a:endParaRPr>
          </a:p>
        </p:txBody>
      </p:sp>
      <p:pic>
        <p:nvPicPr>
          <p:cNvPr id="185" name="Google Shape;185;p10"/>
          <p:cNvPicPr preferRelativeResize="0"/>
          <p:nvPr/>
        </p:nvPicPr>
        <p:blipFill rotWithShape="1">
          <a:blip r:embed="rId3">
            <a:alphaModFix/>
          </a:blip>
          <a:srcRect b="0" l="0" r="0" t="0"/>
          <a:stretch/>
        </p:blipFill>
        <p:spPr>
          <a:xfrm>
            <a:off x="76200" y="1788750"/>
            <a:ext cx="3613801" cy="4676676"/>
          </a:xfrm>
          <a:prstGeom prst="rect">
            <a:avLst/>
          </a:prstGeom>
          <a:noFill/>
          <a:ln>
            <a:noFill/>
          </a:ln>
        </p:spPr>
      </p:pic>
      <p:sp>
        <p:nvSpPr>
          <p:cNvPr id="186" name="Google Shape;186;p10"/>
          <p:cNvSpPr txBox="1"/>
          <p:nvPr/>
        </p:nvSpPr>
        <p:spPr>
          <a:xfrm>
            <a:off x="3581400" y="2423279"/>
            <a:ext cx="5349900" cy="28578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consolidated probabilistic forecasts suggest above 50% chance for weekly rainfall to be below-normal (below the lower tercile) over</a:t>
            </a:r>
            <a:r>
              <a:rPr b="1" lang="en-US" sz="1100">
                <a:solidFill>
                  <a:schemeClr val="lt1"/>
                </a:solidFill>
              </a:rPr>
              <a:t> the Lake Victoria region from southeastern South Sudan to northern Tanzania, in eastern Madagascar, and from Swaziland and eastern South Africa to southern Mozambique.</a:t>
            </a:r>
            <a:r>
              <a:rPr b="1" i="0" lang="en-US" sz="1100" u="none" cap="none" strike="noStrike">
                <a:solidFill>
                  <a:schemeClr val="lt1"/>
                </a:solidFill>
                <a:latin typeface="Arial"/>
                <a:ea typeface="Arial"/>
                <a:cs typeface="Arial"/>
                <a:sym typeface="Arial"/>
              </a:rPr>
              <a:t> In particular, there is above 80% chance for weekly rainfall to be below normal over </a:t>
            </a:r>
            <a:r>
              <a:rPr b="1" lang="en-US" sz="1100">
                <a:solidFill>
                  <a:schemeClr val="lt1"/>
                </a:solidFill>
              </a:rPr>
              <a:t>northern Tanzania, in eastern Madagascar, and from Swaziland to southern Mozambique. </a:t>
            </a:r>
            <a:endParaRPr b="0" i="0" sz="1400" u="none" cap="none" strike="noStrike">
              <a:solidFill>
                <a:schemeClr val="dk1"/>
              </a:solidFill>
              <a:latin typeface="Arial"/>
              <a:ea typeface="Arial"/>
              <a:cs typeface="Arial"/>
              <a:sym typeface="Arial"/>
            </a:endParaRPr>
          </a:p>
          <a:p>
            <a:pPr indent="-215900" lvl="0" marL="285750" marR="0" rtl="0" algn="just">
              <a:lnSpc>
                <a:spcPct val="100000"/>
              </a:lnSpc>
              <a:spcBef>
                <a:spcPts val="220"/>
              </a:spcBef>
              <a:spcAft>
                <a:spcPts val="0"/>
              </a:spcAft>
              <a:buClr>
                <a:srgbClr val="000000"/>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just">
              <a:lnSpc>
                <a:spcPct val="100000"/>
              </a:lnSpc>
              <a:spcBef>
                <a:spcPts val="22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 suggests above 50% chance for weekly total rainfall to be above-normal (above th</a:t>
            </a:r>
            <a:r>
              <a:rPr b="1" lang="en-US" sz="1100">
                <a:solidFill>
                  <a:schemeClr val="lt1"/>
                </a:solidFill>
              </a:rPr>
              <a:t>e</a:t>
            </a:r>
            <a:r>
              <a:rPr b="1" i="0" lang="en-US" sz="1100" u="none" cap="none" strike="noStrike">
                <a:solidFill>
                  <a:schemeClr val="lt1"/>
                </a:solidFill>
                <a:latin typeface="Arial"/>
                <a:ea typeface="Arial"/>
                <a:cs typeface="Arial"/>
                <a:sym typeface="Arial"/>
              </a:rPr>
              <a:t> upper tercile)</a:t>
            </a:r>
            <a:r>
              <a:rPr b="1" lang="en-US" sz="1100">
                <a:solidFill>
                  <a:schemeClr val="lt1"/>
                </a:solidFill>
              </a:rPr>
              <a:t> between central and eastern Guinea and Liberia, between southwestern Cameroon and southern Gabon, in northeastern Angola, and from northern South Africa to Lesotho and southern South Africa. </a:t>
            </a:r>
            <a:r>
              <a:rPr b="1" i="0" lang="en-US" sz="1100" u="none" cap="none" strike="noStrike">
                <a:solidFill>
                  <a:schemeClr val="lt1"/>
                </a:solidFill>
                <a:latin typeface="Arial"/>
                <a:ea typeface="Arial"/>
                <a:cs typeface="Arial"/>
                <a:sym typeface="Arial"/>
              </a:rPr>
              <a:t>In particular, there is above 80% chance for rainfall to be above-normal </a:t>
            </a:r>
            <a:r>
              <a:rPr b="1" lang="en-US" sz="1100">
                <a:solidFill>
                  <a:schemeClr val="lt1"/>
                </a:solidFill>
              </a:rPr>
              <a:t>from northern South Africa to Lesotho and southern South Africa.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228600" y="1447800"/>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25</a:t>
            </a:r>
            <a:r>
              <a:rPr b="1" i="0" lang="en-US" sz="1600" u="none" cap="none" strike="noStrike">
                <a:solidFill>
                  <a:srgbClr val="FFFF00"/>
                </a:solidFill>
                <a:latin typeface="Arial"/>
                <a:ea typeface="Arial"/>
                <a:cs typeface="Arial"/>
                <a:sym typeface="Arial"/>
              </a:rPr>
              <a:t> - </a:t>
            </a:r>
            <a:r>
              <a:rPr b="1" lang="en-US" sz="1600">
                <a:solidFill>
                  <a:srgbClr val="FFFF00"/>
                </a:solidFill>
              </a:rPr>
              <a:t>31</a:t>
            </a:r>
            <a:r>
              <a:rPr b="1" i="0" lang="en-US" sz="1600" u="none" cap="none" strike="noStrike">
                <a:solidFill>
                  <a:srgbClr val="FFFF00"/>
                </a:solidFill>
                <a:latin typeface="Arial"/>
                <a:ea typeface="Arial"/>
                <a:cs typeface="Arial"/>
                <a:sym typeface="Arial"/>
              </a:rPr>
              <a:t> October, 2022</a:t>
            </a:r>
            <a:endParaRPr b="1" i="0" sz="1600" u="none" cap="none" strike="noStrike">
              <a:solidFill>
                <a:srgbClr val="FFFF00"/>
              </a:solidFill>
              <a:latin typeface="Arial"/>
              <a:ea typeface="Arial"/>
              <a:cs typeface="Arial"/>
              <a:sym typeface="Arial"/>
            </a:endParaRPr>
          </a:p>
        </p:txBody>
      </p:sp>
      <p:sp>
        <p:nvSpPr>
          <p:cNvPr id="195" name="Google Shape;195;p11"/>
          <p:cNvSpPr txBox="1"/>
          <p:nvPr/>
        </p:nvSpPr>
        <p:spPr>
          <a:xfrm>
            <a:off x="3581400" y="2651879"/>
            <a:ext cx="5349900" cy="26886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consolidated probabilistic forecasts suggest above 50% chance for weekly rainfall to be below-normal (below the lower tercile) </a:t>
            </a:r>
            <a:r>
              <a:rPr b="1" lang="en-US" sz="1100">
                <a:solidFill>
                  <a:schemeClr val="lt1"/>
                </a:solidFill>
              </a:rPr>
              <a:t>around southern Guinea, Sierra Leone, eastern Cameroon, southern CAR, southern South Sudan, northern DRC, around the Lake Victoria region, central Kenya, southern Ethiopia and southern Somalia.</a:t>
            </a:r>
            <a:r>
              <a:rPr b="1" i="0" lang="en-US" sz="1100" u="none" cap="none" strike="noStrike">
                <a:solidFill>
                  <a:schemeClr val="lt1"/>
                </a:solidFill>
                <a:latin typeface="Arial"/>
                <a:ea typeface="Arial"/>
                <a:cs typeface="Arial"/>
                <a:sym typeface="Arial"/>
              </a:rPr>
              <a:t> In particular, there is above 80% chance for rainfall to be below-normal </a:t>
            </a:r>
            <a:r>
              <a:rPr b="1" lang="en-US" sz="1100">
                <a:solidFill>
                  <a:schemeClr val="lt1"/>
                </a:solidFill>
              </a:rPr>
              <a:t>from southern CAR to northern DRC, around the Lake Victoria region, and near the junction of Ethiopia, Kenya, and Somalia. </a:t>
            </a:r>
            <a:endParaRPr b="0" i="0" sz="1400" u="none" cap="none" strike="noStrike">
              <a:solidFill>
                <a:schemeClr val="dk1"/>
              </a:solidFill>
              <a:latin typeface="Arial"/>
              <a:ea typeface="Arial"/>
              <a:cs typeface="Arial"/>
              <a:sym typeface="Arial"/>
            </a:endParaRPr>
          </a:p>
          <a:p>
            <a:pPr indent="-215900" lvl="0" marL="285750" marR="0" rtl="0" algn="just">
              <a:lnSpc>
                <a:spcPct val="100000"/>
              </a:lnSpc>
              <a:spcBef>
                <a:spcPts val="220"/>
              </a:spcBef>
              <a:spcAft>
                <a:spcPts val="0"/>
              </a:spcAft>
              <a:buClr>
                <a:srgbClr val="000000"/>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just">
              <a:lnSpc>
                <a:spcPct val="100000"/>
              </a:lnSpc>
              <a:spcBef>
                <a:spcPts val="22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 suggests above 50% chance for weekly total rainfall to be above-normal (above the upper tercile)</a:t>
            </a:r>
            <a:r>
              <a:rPr b="1" lang="en-US" sz="1100">
                <a:solidFill>
                  <a:schemeClr val="lt1"/>
                </a:solidFill>
              </a:rPr>
              <a:t> in southern Botswana, southern Zimbabwe, central and eastern South Africa, Lesotho, Swaziland, and southern Mozambique. </a:t>
            </a:r>
            <a:r>
              <a:rPr b="1" i="0" lang="en-US" sz="1100" u="none" cap="none" strike="noStrike">
                <a:solidFill>
                  <a:schemeClr val="lt1"/>
                </a:solidFill>
                <a:latin typeface="Arial"/>
                <a:ea typeface="Arial"/>
                <a:cs typeface="Arial"/>
                <a:sym typeface="Arial"/>
              </a:rPr>
              <a:t>In particular, there is above </a:t>
            </a:r>
            <a:r>
              <a:rPr b="1" lang="en-US" sz="1100">
                <a:solidFill>
                  <a:schemeClr val="lt1"/>
                </a:solidFill>
              </a:rPr>
              <a:t>65</a:t>
            </a:r>
            <a:r>
              <a:rPr b="1" i="0" lang="en-US" sz="1100" u="none" cap="none" strike="noStrike">
                <a:solidFill>
                  <a:schemeClr val="lt1"/>
                </a:solidFill>
                <a:latin typeface="Arial"/>
                <a:ea typeface="Arial"/>
                <a:cs typeface="Arial"/>
                <a:sym typeface="Arial"/>
              </a:rPr>
              <a:t>% chance for rainfall to be above-normal in </a:t>
            </a:r>
            <a:r>
              <a:rPr b="1" lang="en-US" sz="1100">
                <a:solidFill>
                  <a:schemeClr val="lt1"/>
                </a:solidFill>
              </a:rPr>
              <a:t>southeastern South Africa and Lesotho.</a:t>
            </a:r>
            <a:endParaRPr b="1" i="0" sz="1100" u="none" cap="none" strike="noStrike">
              <a:solidFill>
                <a:srgbClr val="FFFF00"/>
              </a:solidFill>
              <a:latin typeface="Arial"/>
              <a:ea typeface="Arial"/>
              <a:cs typeface="Arial"/>
              <a:sym typeface="Arial"/>
            </a:endParaRPr>
          </a:p>
        </p:txBody>
      </p:sp>
      <p:pic>
        <p:nvPicPr>
          <p:cNvPr id="196" name="Google Shape;196;p11"/>
          <p:cNvPicPr preferRelativeResize="0"/>
          <p:nvPr/>
        </p:nvPicPr>
        <p:blipFill rotWithShape="1">
          <a:blip r:embed="rId3">
            <a:alphaModFix/>
          </a:blip>
          <a:srcRect b="9" l="0" r="0" t="19"/>
          <a:stretch/>
        </p:blipFill>
        <p:spPr>
          <a:xfrm>
            <a:off x="71628" y="1786355"/>
            <a:ext cx="3611879" cy="4672584"/>
          </a:xfrm>
          <a:prstGeom prst="rect">
            <a:avLst/>
          </a:prstGeom>
          <a:noFill/>
          <a:ln>
            <a:noFill/>
          </a:ln>
        </p:spPr>
      </p:pic>
      <p:sp>
        <p:nvSpPr>
          <p:cNvPr id="197" name="Google Shape;197;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idx="1" type="body"/>
          </p:nvPr>
        </p:nvSpPr>
        <p:spPr>
          <a:xfrm>
            <a:off x="152400" y="762000"/>
            <a:ext cx="8839200" cy="5562600"/>
          </a:xfrm>
          <a:prstGeom prst="rect">
            <a:avLst/>
          </a:prstGeom>
          <a:noFill/>
          <a:ln>
            <a:noFill/>
          </a:ln>
        </p:spPr>
        <p:txBody>
          <a:bodyPr anchorCtr="0" anchor="t" bIns="45700" lIns="91425" spcFirstLastPara="1" rIns="91425" wrap="square" tIns="45700">
            <a:noAutofit/>
          </a:bodyPr>
          <a:lstStyle/>
          <a:p>
            <a:pPr indent="-294640" lvl="0" marL="457200" rtl="0" algn="just">
              <a:lnSpc>
                <a:spcPct val="90000"/>
              </a:lnSpc>
              <a:spcBef>
                <a:spcPts val="0"/>
              </a:spcBef>
              <a:spcAft>
                <a:spcPts val="0"/>
              </a:spcAft>
              <a:buClr>
                <a:schemeClr val="lt1"/>
              </a:buClr>
              <a:buSzPts val="1040"/>
              <a:buFont typeface="Arial"/>
              <a:buChar char="•"/>
            </a:pPr>
            <a:r>
              <a:rPr b="1" lang="en-US" sz="1040">
                <a:solidFill>
                  <a:schemeClr val="lt1"/>
                </a:solidFill>
                <a:latin typeface="Arial"/>
                <a:ea typeface="Arial"/>
                <a:cs typeface="Arial"/>
                <a:sym typeface="Arial"/>
              </a:rPr>
              <a:t>During the past 30 days, in East Africa, above-average rainfall was observed over southern and central Sudan, the western and northeastern parts of South Sudan, Eritrea, northern and central Ethiopia, and in Uganda and the Lake Victoria region. Rainfall was below-average over pockets of southern Ethiopia and most of Somalia. In Central Africa, rainfall was above-average over parts of northern and southeastern Cameroon, northern and central Congo, western and northern CAR, southern and central Chad, and northern and western DRC. Rainfall was below-average over Equatorial Guinea, southern and central Cameroon, northern and central Angola, and pockets of central and southern DRC. In West Africa, rainfall was above-average over Senegal, Guinea-Bissau, Guinea, northern and southern Sierra Leone, Liberia, Burkina Faso, most of Ghana, parts of southern Niger, Togo, northern and central Benin, and northern, western, and eastern Nigeria. In contrast, coastal Sierra Leone, coastal Ghana, southern Benin, and southeastern Nigeria received below-average rainfall. In southern Africa, above-average rainfall was observed over parts of southern South Africa, southern Lesotho, northern Swaziland, and eastern Madagascar. Below normal precipitation was observed in northern and eastern South Africa, northern Lesotho, and central Madagascar.</a:t>
            </a:r>
            <a:endParaRPr sz="1100">
              <a:solidFill>
                <a:schemeClr val="lt1"/>
              </a:solidFill>
              <a:latin typeface="Arial"/>
              <a:ea typeface="Arial"/>
              <a:cs typeface="Arial"/>
              <a:sym typeface="Arial"/>
            </a:endParaRPr>
          </a:p>
          <a:p>
            <a:pPr indent="0" lvl="0" marL="342900" rtl="0" algn="just">
              <a:lnSpc>
                <a:spcPct val="90000"/>
              </a:lnSpc>
              <a:spcBef>
                <a:spcPts val="0"/>
              </a:spcBef>
              <a:spcAft>
                <a:spcPts val="0"/>
              </a:spcAft>
              <a:buSzPts val="1800"/>
              <a:buNone/>
            </a:pPr>
            <a:r>
              <a:t/>
            </a:r>
            <a:endParaRPr sz="1100">
              <a:solidFill>
                <a:schemeClr val="lt1"/>
              </a:solidFill>
              <a:latin typeface="Arial"/>
              <a:ea typeface="Arial"/>
              <a:cs typeface="Arial"/>
              <a:sym typeface="Arial"/>
            </a:endParaRPr>
          </a:p>
          <a:p>
            <a:pPr indent="-298450" lvl="0" marL="457200" rtl="0" algn="just">
              <a:lnSpc>
                <a:spcPct val="90000"/>
              </a:lnSpc>
              <a:spcBef>
                <a:spcPts val="0"/>
              </a:spcBef>
              <a:spcAft>
                <a:spcPts val="0"/>
              </a:spcAft>
              <a:buClr>
                <a:schemeClr val="lt1"/>
              </a:buClr>
              <a:buSzPts val="1100"/>
              <a:buFont typeface="Arial"/>
              <a:buChar char="•"/>
            </a:pPr>
            <a:r>
              <a:rPr b="1" lang="en-US" sz="1100">
                <a:solidFill>
                  <a:schemeClr val="lt1"/>
                </a:solidFill>
                <a:latin typeface="Arial"/>
                <a:ea typeface="Arial"/>
                <a:cs typeface="Arial"/>
                <a:sym typeface="Arial"/>
              </a:rPr>
              <a:t>During the past 7 days, in East Africa, rainfall was above-average over much of western Eritrea, northwestern Ethiopia, northern and western South Sudan, southern portions of Sudan, and western Uganda. Below-average rainfall was observed over pockets of southern Ethiopia, eastern South Sudan, between Rwanda and Burundi, northwestern Tanzania, eastern Kenya, and southern Somalia. In Central Africa, rainfall was above-average over southeastern Cameroon, southeastern Chad, western, central, and southeastern CAR, northern and southern portions of Congo, northern and central DRC, and a small portion of northeastern Angola. Below-average rainfall was observed over a portion of east-central  CAR, southern and central Cameroon, much of southern DRC, Equatorial Guinea, northern Gabon, central Cameroon, and central Angola. In West Africa, above-average rainfall was observed over central and southern Nigeria, Benin, Togo, northeastern and southwestern Ghana, most of Cote D’Ivoire, western Liberia, northwestern and southern Guinea, Sierra Leone, Guinea-Bissau, southwestern and northeastern Burkina Faso, central and southeastern and northwestern Senegal, southern Mali, and southwestern Mauritania. In contrast, parts of southwestern Mali, northeastern Guinea, southeastern Liberia, southwestern Cote D’Ivoire, southeastern Ghana, central and southeastern Burkina Faso, and small portions of north-central and southwestern Nigeria received below-average rainfall. In southern Africa, rainfall was above average in pockets of eastern South Africa, Swaziland, and southwestern Madagascar. In contrast, rainfall was below average in central Madagascar. </a:t>
            </a:r>
            <a:endParaRPr b="1" sz="1100">
              <a:solidFill>
                <a:schemeClr val="lt1"/>
              </a:solidFill>
              <a:latin typeface="Arial"/>
              <a:ea typeface="Arial"/>
              <a:cs typeface="Arial"/>
              <a:sym typeface="Arial"/>
            </a:endParaRPr>
          </a:p>
          <a:p>
            <a:pPr indent="-298450" lvl="0" marL="457200" rtl="0" algn="just">
              <a:lnSpc>
                <a:spcPct val="90000"/>
              </a:lnSpc>
              <a:spcBef>
                <a:spcPts val="700"/>
              </a:spcBef>
              <a:spcAft>
                <a:spcPts val="0"/>
              </a:spcAft>
              <a:buClr>
                <a:schemeClr val="lt1"/>
              </a:buClr>
              <a:buSzPts val="1100"/>
              <a:buFont typeface="Arial"/>
              <a:buChar char="•"/>
            </a:pPr>
            <a:r>
              <a:rPr b="1" lang="en-US" sz="1100">
                <a:solidFill>
                  <a:schemeClr val="lt1"/>
                </a:solidFill>
                <a:latin typeface="Arial"/>
                <a:ea typeface="Arial"/>
                <a:cs typeface="Arial"/>
                <a:sym typeface="Arial"/>
              </a:rPr>
              <a:t>Week-1 outlooks call for an increased chance for above-average rainfall across much of the Gulf of Guinea coast, portions of western and eastern South Sudan, most of the CAR, western DRC, western and southeastern Ethiopia, Gabon, northern and central Congo, northern Somalia, northwestern Angola, Rwanda, eastern South Africa, and Lesotho. In contrast, there is an increased chance for below-average rainfall near the Lake Victoria region, Burundi, southern Ethiopia, southern Somalia, Kenya, eastern and western Tanzania, eastern DRC, eastern Madagascar, southern Guinea, Sierra Leone, and eastern Liberia. Week-2 outlooks call for an increased chance for above-average rainfall across the Gulf of Guinea region, western Ethiopia, eastern South Africa, central Madagascar, eastern Zimbabwe, and southern Mozambique. In contrast, there is an increased chance for below-average rainfall near southern Guinea, Sierra Leone, northern Cote D’Ivoire , northern Ghana, northern Togo, central Cameroon, CAR, southern South Sudan, southern Ethiopia, southern Somalia, eastern and central DRC, east-central Angola, Uganda, Rwanda, Burundi, Tanzania, Kenya, and northeastern Madagascar. </a:t>
            </a:r>
            <a:endParaRPr b="1" sz="1100">
              <a:solidFill>
                <a:schemeClr val="lt1"/>
              </a:solidFill>
              <a:latin typeface="Arial"/>
              <a:ea typeface="Arial"/>
              <a:cs typeface="Arial"/>
              <a:sym typeface="Arial"/>
            </a:endParaRPr>
          </a:p>
          <a:p>
            <a:pPr indent="0" lvl="0" marL="0" rtl="0" algn="just">
              <a:lnSpc>
                <a:spcPct val="90000"/>
              </a:lnSpc>
              <a:spcBef>
                <a:spcPts val="0"/>
              </a:spcBef>
              <a:spcAft>
                <a:spcPts val="0"/>
              </a:spcAft>
              <a:buNone/>
            </a:pPr>
            <a:r>
              <a:t/>
            </a:r>
            <a:endParaRPr sz="1100">
              <a:solidFill>
                <a:schemeClr val="lt1"/>
              </a:solidFill>
              <a:latin typeface="Arial"/>
              <a:ea typeface="Arial"/>
              <a:cs typeface="Arial"/>
              <a:sym typeface="Arial"/>
            </a:endParaRPr>
          </a:p>
          <a:p>
            <a:pPr indent="0" lvl="0" marL="457200" rtl="0" algn="just">
              <a:lnSpc>
                <a:spcPct val="90000"/>
              </a:lnSpc>
              <a:spcBef>
                <a:spcPts val="700"/>
              </a:spcBef>
              <a:spcAft>
                <a:spcPts val="0"/>
              </a:spcAft>
              <a:buClr>
                <a:schemeClr val="dk1"/>
              </a:buClr>
              <a:buSzPts val="1400"/>
              <a:buFont typeface="Arial"/>
              <a:buNone/>
            </a:pPr>
            <a:r>
              <a:t/>
            </a:r>
            <a:endParaRPr sz="1100">
              <a:solidFill>
                <a:schemeClr val="lt1"/>
              </a:solidFill>
              <a:latin typeface="Arial"/>
              <a:ea typeface="Arial"/>
              <a:cs typeface="Arial"/>
              <a:sym typeface="Arial"/>
            </a:endParaRPr>
          </a:p>
          <a:p>
            <a:pPr indent="0" lvl="0" marL="342900" rtl="0" algn="just">
              <a:lnSpc>
                <a:spcPct val="100000"/>
              </a:lnSpc>
              <a:spcBef>
                <a:spcPts val="220"/>
              </a:spcBef>
              <a:spcAft>
                <a:spcPts val="0"/>
              </a:spcAft>
              <a:buSzPts val="1800"/>
              <a:buNone/>
            </a:pPr>
            <a:r>
              <a:t/>
            </a:r>
            <a:endParaRPr sz="1100">
              <a:solidFill>
                <a:schemeClr val="lt1"/>
              </a:solidFill>
              <a:latin typeface="Arial"/>
              <a:ea typeface="Arial"/>
              <a:cs typeface="Arial"/>
              <a:sym typeface="Arial"/>
            </a:endParaRPr>
          </a:p>
        </p:txBody>
      </p:sp>
      <p:sp>
        <p:nvSpPr>
          <p:cNvPr id="204" name="Google Shape;204;p12"/>
          <p:cNvSpPr txBox="1"/>
          <p:nvPr>
            <p:ph idx="4294967295" type="title"/>
          </p:nvPr>
        </p:nvSpPr>
        <p:spPr>
          <a:xfrm>
            <a:off x="1219200" y="0"/>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2286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123850" y="1447800"/>
            <a:ext cx="8896200" cy="4953000"/>
          </a:xfrm>
          <a:prstGeom prst="rect">
            <a:avLst/>
          </a:prstGeom>
          <a:noFill/>
          <a:ln>
            <a:noFill/>
          </a:ln>
        </p:spPr>
        <p:txBody>
          <a:bodyPr anchorCtr="0" anchor="t" bIns="45700" lIns="91425" spcFirstLastPara="1" rIns="91425" wrap="square" tIns="45700">
            <a:noAutofit/>
          </a:bodyPr>
          <a:lstStyle/>
          <a:p>
            <a:pPr indent="-273050" lvl="0" marL="285750" marR="0" rtl="0" algn="just">
              <a:lnSpc>
                <a:spcPct val="90000"/>
              </a:lnSpc>
              <a:spcBef>
                <a:spcPts val="0"/>
              </a:spcBef>
              <a:spcAft>
                <a:spcPts val="0"/>
              </a:spcAft>
              <a:buClr>
                <a:schemeClr val="lt1"/>
              </a:buClr>
              <a:buSzPts val="1200"/>
              <a:buFont typeface="Arial"/>
              <a:buChar char="•"/>
            </a:pPr>
            <a:r>
              <a:rPr b="1" i="0" lang="en-US" sz="1200" u="none" cap="none" strike="noStrike">
                <a:solidFill>
                  <a:schemeClr val="lt1"/>
                </a:solidFill>
                <a:latin typeface="Arial"/>
                <a:ea typeface="Arial"/>
                <a:cs typeface="Arial"/>
                <a:sym typeface="Arial"/>
              </a:rPr>
              <a:t>During the past 7 days, in East Africa, rainfall was above-average over much of </a:t>
            </a:r>
            <a:r>
              <a:rPr b="1" lang="en-US" sz="1200">
                <a:solidFill>
                  <a:schemeClr val="lt1"/>
                </a:solidFill>
              </a:rPr>
              <a:t>western</a:t>
            </a:r>
            <a:r>
              <a:rPr b="1" i="0" lang="en-US" sz="1200" u="none" cap="none" strike="noStrike">
                <a:solidFill>
                  <a:schemeClr val="lt1"/>
                </a:solidFill>
                <a:latin typeface="Arial"/>
                <a:ea typeface="Arial"/>
                <a:cs typeface="Arial"/>
                <a:sym typeface="Arial"/>
              </a:rPr>
              <a:t> Eritrea, north</a:t>
            </a:r>
            <a:r>
              <a:rPr b="1" lang="en-US" sz="1200">
                <a:solidFill>
                  <a:schemeClr val="lt1"/>
                </a:solidFill>
              </a:rPr>
              <a:t>western</a:t>
            </a:r>
            <a:r>
              <a:rPr b="1" i="0" lang="en-US" sz="1200" u="none" cap="none" strike="noStrike">
                <a:solidFill>
                  <a:schemeClr val="lt1"/>
                </a:solidFill>
                <a:latin typeface="Arial"/>
                <a:ea typeface="Arial"/>
                <a:cs typeface="Arial"/>
                <a:sym typeface="Arial"/>
              </a:rPr>
              <a:t> Ethiopia, </a:t>
            </a:r>
            <a:r>
              <a:rPr b="1" lang="en-US" sz="1200">
                <a:solidFill>
                  <a:schemeClr val="lt1"/>
                </a:solidFill>
              </a:rPr>
              <a:t>northern and </a:t>
            </a:r>
            <a:r>
              <a:rPr b="1" i="0" lang="en-US" sz="1200" u="none" cap="none" strike="noStrike">
                <a:solidFill>
                  <a:schemeClr val="lt1"/>
                </a:solidFill>
                <a:latin typeface="Arial"/>
                <a:ea typeface="Arial"/>
                <a:cs typeface="Arial"/>
                <a:sym typeface="Arial"/>
              </a:rPr>
              <a:t>wester</a:t>
            </a:r>
            <a:r>
              <a:rPr b="1" lang="en-US" sz="1200">
                <a:solidFill>
                  <a:schemeClr val="lt1"/>
                </a:solidFill>
              </a:rPr>
              <a:t>n </a:t>
            </a:r>
            <a:r>
              <a:rPr b="1" i="0" lang="en-US" sz="1200" u="none" cap="none" strike="noStrike">
                <a:solidFill>
                  <a:schemeClr val="lt1"/>
                </a:solidFill>
                <a:latin typeface="Arial"/>
                <a:ea typeface="Arial"/>
                <a:cs typeface="Arial"/>
                <a:sym typeface="Arial"/>
              </a:rPr>
              <a:t>South Sudan, southern portions of Sudan,</a:t>
            </a:r>
            <a:r>
              <a:rPr b="1" lang="en-US" sz="1200">
                <a:solidFill>
                  <a:schemeClr val="lt1"/>
                </a:solidFill>
              </a:rPr>
              <a:t> and western Uganda</a:t>
            </a:r>
            <a:r>
              <a:rPr b="1" i="0" lang="en-US" sz="1200" u="none" cap="none" strike="noStrike">
                <a:solidFill>
                  <a:schemeClr val="lt1"/>
                </a:solidFill>
                <a:latin typeface="Arial"/>
                <a:ea typeface="Arial"/>
                <a:cs typeface="Arial"/>
                <a:sym typeface="Arial"/>
              </a:rPr>
              <a:t>. Below-average rainfall was observed over pockets of </a:t>
            </a:r>
            <a:r>
              <a:rPr b="1" lang="en-US" sz="1200">
                <a:solidFill>
                  <a:schemeClr val="lt1"/>
                </a:solidFill>
              </a:rPr>
              <a:t>southern</a:t>
            </a:r>
            <a:r>
              <a:rPr b="1" i="0" lang="en-US" sz="1200" u="none" cap="none" strike="noStrike">
                <a:solidFill>
                  <a:schemeClr val="lt1"/>
                </a:solidFill>
                <a:latin typeface="Arial"/>
                <a:ea typeface="Arial"/>
                <a:cs typeface="Arial"/>
                <a:sym typeface="Arial"/>
              </a:rPr>
              <a:t> Ethiopia, </a:t>
            </a:r>
            <a:r>
              <a:rPr b="1" lang="en-US" sz="1200">
                <a:solidFill>
                  <a:schemeClr val="lt1"/>
                </a:solidFill>
              </a:rPr>
              <a:t>eastern </a:t>
            </a:r>
            <a:r>
              <a:rPr b="1" i="0" lang="en-US" sz="1200" u="none" cap="none" strike="noStrike">
                <a:solidFill>
                  <a:schemeClr val="lt1"/>
                </a:solidFill>
                <a:latin typeface="Arial"/>
                <a:ea typeface="Arial"/>
                <a:cs typeface="Arial"/>
                <a:sym typeface="Arial"/>
              </a:rPr>
              <a:t>South Sudan, between Rwanda and Burundi, northwestern Tanzania, eastern Kenya,</a:t>
            </a:r>
            <a:r>
              <a:rPr b="1" lang="en-US" sz="1200">
                <a:solidFill>
                  <a:schemeClr val="lt1"/>
                </a:solidFill>
              </a:rPr>
              <a:t> and southern Somalia</a:t>
            </a:r>
            <a:r>
              <a:rPr b="1" i="0" lang="en-US" sz="1200" u="none" cap="none" strike="noStrike">
                <a:solidFill>
                  <a:schemeClr val="lt1"/>
                </a:solidFill>
                <a:latin typeface="Arial"/>
                <a:ea typeface="Arial"/>
                <a:cs typeface="Arial"/>
                <a:sym typeface="Arial"/>
              </a:rPr>
              <a:t>. In Central Africa, rainfall was above-average over south</a:t>
            </a:r>
            <a:r>
              <a:rPr b="1" lang="en-US" sz="1200">
                <a:solidFill>
                  <a:schemeClr val="lt1"/>
                </a:solidFill>
              </a:rPr>
              <a:t>eastern</a:t>
            </a:r>
            <a:r>
              <a:rPr b="1" i="0" lang="en-US" sz="1200" u="none" cap="none" strike="noStrike">
                <a:solidFill>
                  <a:schemeClr val="lt1"/>
                </a:solidFill>
                <a:latin typeface="Arial"/>
                <a:ea typeface="Arial"/>
                <a:cs typeface="Arial"/>
                <a:sym typeface="Arial"/>
              </a:rPr>
              <a:t> Cameroon, south</a:t>
            </a:r>
            <a:r>
              <a:rPr b="1" lang="en-US" sz="1200">
                <a:solidFill>
                  <a:schemeClr val="lt1"/>
                </a:solidFill>
              </a:rPr>
              <a:t>eastern</a:t>
            </a:r>
            <a:r>
              <a:rPr b="1" i="0" lang="en-US" sz="1200" u="none" cap="none" strike="noStrike">
                <a:solidFill>
                  <a:schemeClr val="lt1"/>
                </a:solidFill>
                <a:latin typeface="Arial"/>
                <a:ea typeface="Arial"/>
                <a:cs typeface="Arial"/>
                <a:sym typeface="Arial"/>
              </a:rPr>
              <a:t> Chad, western</a:t>
            </a:r>
            <a:r>
              <a:rPr b="1" lang="en-US" sz="1200">
                <a:solidFill>
                  <a:schemeClr val="lt1"/>
                </a:solidFill>
              </a:rPr>
              <a:t>, </a:t>
            </a:r>
            <a:r>
              <a:rPr b="1" i="0" lang="en-US" sz="1200" u="none" cap="none" strike="noStrike">
                <a:solidFill>
                  <a:schemeClr val="lt1"/>
                </a:solidFill>
                <a:latin typeface="Arial"/>
                <a:ea typeface="Arial"/>
                <a:cs typeface="Arial"/>
                <a:sym typeface="Arial"/>
              </a:rPr>
              <a:t>central, a</a:t>
            </a:r>
            <a:r>
              <a:rPr b="1" lang="en-US" sz="1200">
                <a:solidFill>
                  <a:schemeClr val="lt1"/>
                </a:solidFill>
              </a:rPr>
              <a:t>nd southeastern</a:t>
            </a:r>
            <a:r>
              <a:rPr b="1" i="0" lang="en-US" sz="1200" u="none" cap="none" strike="noStrike">
                <a:solidFill>
                  <a:schemeClr val="lt1"/>
                </a:solidFill>
                <a:latin typeface="Arial"/>
                <a:ea typeface="Arial"/>
                <a:cs typeface="Arial"/>
                <a:sym typeface="Arial"/>
              </a:rPr>
              <a:t> CAR, </a:t>
            </a:r>
            <a:r>
              <a:rPr b="1" lang="en-US" sz="1200">
                <a:solidFill>
                  <a:schemeClr val="lt1"/>
                </a:solidFill>
              </a:rPr>
              <a:t>northern and southern portions of</a:t>
            </a:r>
            <a:r>
              <a:rPr b="1" i="0" lang="en-US" sz="1200" u="none" cap="none" strike="noStrike">
                <a:solidFill>
                  <a:schemeClr val="lt1"/>
                </a:solidFill>
                <a:latin typeface="Arial"/>
                <a:ea typeface="Arial"/>
                <a:cs typeface="Arial"/>
                <a:sym typeface="Arial"/>
              </a:rPr>
              <a:t> Congo, north</a:t>
            </a:r>
            <a:r>
              <a:rPr b="1" lang="en-US" sz="1200">
                <a:solidFill>
                  <a:schemeClr val="lt1"/>
                </a:solidFill>
              </a:rPr>
              <a:t>ern and central </a:t>
            </a:r>
            <a:r>
              <a:rPr b="1" i="0" lang="en-US" sz="1200" u="none" cap="none" strike="noStrike">
                <a:solidFill>
                  <a:schemeClr val="lt1"/>
                </a:solidFill>
                <a:latin typeface="Arial"/>
                <a:ea typeface="Arial"/>
                <a:cs typeface="Arial"/>
                <a:sym typeface="Arial"/>
              </a:rPr>
              <a:t>DRC, and </a:t>
            </a:r>
            <a:r>
              <a:rPr b="1" lang="en-US" sz="1200">
                <a:solidFill>
                  <a:schemeClr val="lt1"/>
                </a:solidFill>
              </a:rPr>
              <a:t>a small portion of northeastern</a:t>
            </a:r>
            <a:r>
              <a:rPr b="1" i="0" lang="en-US" sz="1200" u="none" cap="none" strike="noStrike">
                <a:solidFill>
                  <a:schemeClr val="lt1"/>
                </a:solidFill>
                <a:latin typeface="Arial"/>
                <a:ea typeface="Arial"/>
                <a:cs typeface="Arial"/>
                <a:sym typeface="Arial"/>
              </a:rPr>
              <a:t> Angola. Below-average rainfall was observed over a portion of east-central  CAR, </a:t>
            </a:r>
            <a:r>
              <a:rPr b="1" lang="en-US" sz="1200">
                <a:solidFill>
                  <a:schemeClr val="lt1"/>
                </a:solidFill>
              </a:rPr>
              <a:t>southern and central</a:t>
            </a:r>
            <a:r>
              <a:rPr b="1" i="0" lang="en-US" sz="1200" u="none" cap="none" strike="noStrike">
                <a:solidFill>
                  <a:schemeClr val="lt1"/>
                </a:solidFill>
                <a:latin typeface="Arial"/>
                <a:ea typeface="Arial"/>
                <a:cs typeface="Arial"/>
                <a:sym typeface="Arial"/>
              </a:rPr>
              <a:t> Cameroon, much of </a:t>
            </a:r>
            <a:r>
              <a:rPr b="1" lang="en-US" sz="1200">
                <a:solidFill>
                  <a:schemeClr val="lt1"/>
                </a:solidFill>
              </a:rPr>
              <a:t>southern</a:t>
            </a:r>
            <a:r>
              <a:rPr b="1" i="0" lang="en-US" sz="1200" u="none" cap="none" strike="noStrike">
                <a:solidFill>
                  <a:schemeClr val="lt1"/>
                </a:solidFill>
                <a:latin typeface="Arial"/>
                <a:ea typeface="Arial"/>
                <a:cs typeface="Arial"/>
                <a:sym typeface="Arial"/>
              </a:rPr>
              <a:t> DRC, </a:t>
            </a:r>
            <a:r>
              <a:rPr b="1" lang="en-US" sz="1200">
                <a:solidFill>
                  <a:schemeClr val="lt1"/>
                </a:solidFill>
              </a:rPr>
              <a:t>Equatorial Guinea, northern Gabon, central Cameroon, and central Angola</a:t>
            </a:r>
            <a:r>
              <a:rPr b="1" i="0" lang="en-US" sz="1200" u="none" cap="none" strike="noStrike">
                <a:solidFill>
                  <a:schemeClr val="lt1"/>
                </a:solidFill>
                <a:latin typeface="Arial"/>
                <a:ea typeface="Arial"/>
                <a:cs typeface="Arial"/>
                <a:sym typeface="Arial"/>
              </a:rPr>
              <a:t>. In West Africa, above-average rainfall was observed over </a:t>
            </a:r>
            <a:r>
              <a:rPr b="1" lang="en-US" sz="1200">
                <a:solidFill>
                  <a:schemeClr val="lt1"/>
                </a:solidFill>
              </a:rPr>
              <a:t>central and southern </a:t>
            </a:r>
            <a:r>
              <a:rPr b="1" i="0" lang="en-US" sz="1200" u="none" cap="none" strike="noStrike">
                <a:solidFill>
                  <a:schemeClr val="lt1"/>
                </a:solidFill>
                <a:latin typeface="Arial"/>
                <a:ea typeface="Arial"/>
                <a:cs typeface="Arial"/>
                <a:sym typeface="Arial"/>
              </a:rPr>
              <a:t>Nigeria, Benin, Togo, northe</a:t>
            </a:r>
            <a:r>
              <a:rPr b="1" lang="en-US" sz="1200">
                <a:solidFill>
                  <a:schemeClr val="lt1"/>
                </a:solidFill>
              </a:rPr>
              <a:t>astern</a:t>
            </a:r>
            <a:r>
              <a:rPr b="1" i="0" lang="en-US" sz="1200" u="none" cap="none" strike="noStrike">
                <a:solidFill>
                  <a:schemeClr val="lt1"/>
                </a:solidFill>
                <a:latin typeface="Arial"/>
                <a:ea typeface="Arial"/>
                <a:cs typeface="Arial"/>
                <a:sym typeface="Arial"/>
              </a:rPr>
              <a:t> and sou</a:t>
            </a:r>
            <a:r>
              <a:rPr b="1" lang="en-US" sz="1200">
                <a:solidFill>
                  <a:schemeClr val="lt1"/>
                </a:solidFill>
              </a:rPr>
              <a:t>thwestern </a:t>
            </a:r>
            <a:r>
              <a:rPr b="1" i="0" lang="en-US" sz="1200" u="none" cap="none" strike="noStrike">
                <a:solidFill>
                  <a:schemeClr val="lt1"/>
                </a:solidFill>
                <a:latin typeface="Arial"/>
                <a:ea typeface="Arial"/>
                <a:cs typeface="Arial"/>
                <a:sym typeface="Arial"/>
              </a:rPr>
              <a:t>Ghana, </a:t>
            </a:r>
            <a:r>
              <a:rPr b="1" lang="en-US" sz="1200">
                <a:solidFill>
                  <a:schemeClr val="lt1"/>
                </a:solidFill>
              </a:rPr>
              <a:t>most of</a:t>
            </a:r>
            <a:r>
              <a:rPr b="1" i="0" lang="en-US" sz="1200" u="none" cap="none" strike="noStrike">
                <a:solidFill>
                  <a:schemeClr val="lt1"/>
                </a:solidFill>
                <a:latin typeface="Arial"/>
                <a:ea typeface="Arial"/>
                <a:cs typeface="Arial"/>
                <a:sym typeface="Arial"/>
              </a:rPr>
              <a:t> Cote D’Ivoire, western Liberia, north</a:t>
            </a:r>
            <a:r>
              <a:rPr b="1" lang="en-US" sz="1200">
                <a:solidFill>
                  <a:schemeClr val="lt1"/>
                </a:solidFill>
              </a:rPr>
              <a:t>western</a:t>
            </a:r>
            <a:r>
              <a:rPr b="1" i="0" lang="en-US" sz="1200" u="none" cap="none" strike="noStrike">
                <a:solidFill>
                  <a:schemeClr val="lt1"/>
                </a:solidFill>
                <a:latin typeface="Arial"/>
                <a:ea typeface="Arial"/>
                <a:cs typeface="Arial"/>
                <a:sym typeface="Arial"/>
              </a:rPr>
              <a:t> and </a:t>
            </a:r>
            <a:r>
              <a:rPr b="1" lang="en-US" sz="1200">
                <a:solidFill>
                  <a:schemeClr val="lt1"/>
                </a:solidFill>
              </a:rPr>
              <a:t>southern</a:t>
            </a:r>
            <a:r>
              <a:rPr b="1" i="0" lang="en-US" sz="1200" u="none" cap="none" strike="noStrike">
                <a:solidFill>
                  <a:schemeClr val="lt1"/>
                </a:solidFill>
                <a:latin typeface="Arial"/>
                <a:ea typeface="Arial"/>
                <a:cs typeface="Arial"/>
                <a:sym typeface="Arial"/>
              </a:rPr>
              <a:t> Guinea, </a:t>
            </a:r>
            <a:r>
              <a:rPr b="1" lang="en-US" sz="1200">
                <a:solidFill>
                  <a:schemeClr val="lt1"/>
                </a:solidFill>
              </a:rPr>
              <a:t>Sierra Leone,</a:t>
            </a:r>
            <a:r>
              <a:rPr b="1" i="0" lang="en-US" sz="1200" u="none" cap="none" strike="noStrike">
                <a:solidFill>
                  <a:schemeClr val="lt1"/>
                </a:solidFill>
                <a:latin typeface="Arial"/>
                <a:ea typeface="Arial"/>
                <a:cs typeface="Arial"/>
                <a:sym typeface="Arial"/>
              </a:rPr>
              <a:t> Guinea-Bissau, </a:t>
            </a:r>
            <a:r>
              <a:rPr b="1" lang="en-US" sz="1200">
                <a:solidFill>
                  <a:schemeClr val="lt1"/>
                </a:solidFill>
              </a:rPr>
              <a:t>southwestern</a:t>
            </a:r>
            <a:r>
              <a:rPr b="1" i="0" lang="en-US" sz="1200" u="none" cap="none" strike="noStrike">
                <a:solidFill>
                  <a:schemeClr val="lt1"/>
                </a:solidFill>
                <a:latin typeface="Arial"/>
                <a:ea typeface="Arial"/>
                <a:cs typeface="Arial"/>
                <a:sym typeface="Arial"/>
              </a:rPr>
              <a:t> and northeastern Burkina Faso, </a:t>
            </a:r>
            <a:r>
              <a:rPr b="1" lang="en-US" sz="1200">
                <a:solidFill>
                  <a:schemeClr val="lt1"/>
                </a:solidFill>
              </a:rPr>
              <a:t>central</a:t>
            </a:r>
            <a:r>
              <a:rPr b="1" i="0" lang="en-US" sz="1200" u="none" cap="none" strike="noStrike">
                <a:solidFill>
                  <a:schemeClr val="lt1"/>
                </a:solidFill>
                <a:latin typeface="Arial"/>
                <a:ea typeface="Arial"/>
                <a:cs typeface="Arial"/>
                <a:sym typeface="Arial"/>
              </a:rPr>
              <a:t> and </a:t>
            </a:r>
            <a:r>
              <a:rPr b="1" lang="en-US" sz="1200">
                <a:solidFill>
                  <a:schemeClr val="lt1"/>
                </a:solidFill>
              </a:rPr>
              <a:t>southeastern and northwestern Senegal, southern Mali, and southwestern Mauritania</a:t>
            </a:r>
            <a:r>
              <a:rPr b="1" i="0" lang="en-US" sz="1200" u="none" cap="none" strike="noStrike">
                <a:solidFill>
                  <a:schemeClr val="lt1"/>
                </a:solidFill>
                <a:latin typeface="Arial"/>
                <a:ea typeface="Arial"/>
                <a:cs typeface="Arial"/>
                <a:sym typeface="Arial"/>
              </a:rPr>
              <a:t>. In contrast, parts of sout</a:t>
            </a:r>
            <a:r>
              <a:rPr b="1" lang="en-US" sz="1200">
                <a:solidFill>
                  <a:schemeClr val="lt1"/>
                </a:solidFill>
              </a:rPr>
              <a:t>hwestern Mali, northeastern Guinea, southeastern Liberia, southwestern Cote D’Ivoire, southeastern Ghana, central and southeastern Burkina Faso, and small portions of north-central </a:t>
            </a:r>
            <a:r>
              <a:rPr b="1" i="0" lang="en-US" sz="1200" u="none" cap="none" strike="noStrike">
                <a:solidFill>
                  <a:schemeClr val="lt1"/>
                </a:solidFill>
                <a:latin typeface="Arial"/>
                <a:ea typeface="Arial"/>
                <a:cs typeface="Arial"/>
                <a:sym typeface="Arial"/>
              </a:rPr>
              <a:t>and southwestern Nigeria received below-average rainfall. In southern Africa, rainfall was </a:t>
            </a:r>
            <a:r>
              <a:rPr b="1" lang="en-US" sz="1200">
                <a:solidFill>
                  <a:schemeClr val="lt1"/>
                </a:solidFill>
              </a:rPr>
              <a:t>above </a:t>
            </a:r>
            <a:r>
              <a:rPr b="1" i="0" lang="en-US" sz="1200" u="none" cap="none" strike="noStrike">
                <a:solidFill>
                  <a:schemeClr val="lt1"/>
                </a:solidFill>
                <a:latin typeface="Arial"/>
                <a:ea typeface="Arial"/>
                <a:cs typeface="Arial"/>
                <a:sym typeface="Arial"/>
              </a:rPr>
              <a:t>average in pockets of eastern South Africa</a:t>
            </a:r>
            <a:r>
              <a:rPr b="1" lang="en-US" sz="1200">
                <a:solidFill>
                  <a:schemeClr val="lt1"/>
                </a:solidFill>
              </a:rPr>
              <a:t>, </a:t>
            </a:r>
            <a:r>
              <a:rPr b="1" i="0" lang="en-US" sz="1200" u="none" cap="none" strike="noStrike">
                <a:solidFill>
                  <a:schemeClr val="lt1"/>
                </a:solidFill>
                <a:latin typeface="Arial"/>
                <a:ea typeface="Arial"/>
                <a:cs typeface="Arial"/>
                <a:sym typeface="Arial"/>
              </a:rPr>
              <a:t>Swaziland, and southwestern Madagascar. </a:t>
            </a:r>
            <a:r>
              <a:rPr b="1" lang="en-US" sz="1200">
                <a:solidFill>
                  <a:schemeClr val="lt1"/>
                </a:solidFill>
              </a:rPr>
              <a:t>In contrast, r</a:t>
            </a:r>
            <a:r>
              <a:rPr b="1" i="0" lang="en-US" sz="1200" u="none" cap="none" strike="noStrike">
                <a:solidFill>
                  <a:schemeClr val="lt1"/>
                </a:solidFill>
                <a:latin typeface="Arial"/>
                <a:ea typeface="Arial"/>
                <a:cs typeface="Arial"/>
                <a:sym typeface="Arial"/>
              </a:rPr>
              <a:t>ain</a:t>
            </a:r>
            <a:r>
              <a:rPr b="1" lang="en-US" sz="1200">
                <a:solidFill>
                  <a:schemeClr val="lt1"/>
                </a:solidFill>
              </a:rPr>
              <a:t>fall was below </a:t>
            </a:r>
            <a:r>
              <a:rPr b="1" lang="en-US" sz="1200">
                <a:solidFill>
                  <a:schemeClr val="lt1"/>
                </a:solidFill>
              </a:rPr>
              <a:t>average</a:t>
            </a:r>
            <a:r>
              <a:rPr b="1" lang="en-US" sz="1200">
                <a:solidFill>
                  <a:schemeClr val="lt1"/>
                </a:solidFill>
              </a:rPr>
              <a:t> in central Madagascar. </a:t>
            </a:r>
            <a:endParaRPr b="0" i="0" sz="1200" u="none" cap="none" strike="noStrike">
              <a:solidFill>
                <a:srgbClr val="000000"/>
              </a:solidFill>
              <a:latin typeface="Arial"/>
              <a:ea typeface="Arial"/>
              <a:cs typeface="Arial"/>
              <a:sym typeface="Arial"/>
            </a:endParaRPr>
          </a:p>
          <a:p>
            <a:pPr indent="-196850" lvl="0" marL="285750" marR="0" rtl="0" algn="just">
              <a:lnSpc>
                <a:spcPct val="90000"/>
              </a:lnSpc>
              <a:spcBef>
                <a:spcPts val="700"/>
              </a:spcBef>
              <a:spcAft>
                <a:spcPts val="0"/>
              </a:spcAft>
              <a:buClr>
                <a:schemeClr val="dk1"/>
              </a:buClr>
              <a:buSzPts val="1400"/>
              <a:buFont typeface="Arial"/>
              <a:buNone/>
            </a:pPr>
            <a:r>
              <a:t/>
            </a:r>
            <a:endParaRPr b="1" i="0" sz="1200" u="none" cap="none" strike="noStrike">
              <a:solidFill>
                <a:schemeClr val="lt1"/>
              </a:solidFill>
              <a:latin typeface="Arial"/>
              <a:ea typeface="Arial"/>
              <a:cs typeface="Arial"/>
              <a:sym typeface="Arial"/>
            </a:endParaRPr>
          </a:p>
          <a:p>
            <a:pPr indent="-273050" lvl="0" marL="285750" marR="0" rtl="0" algn="just">
              <a:lnSpc>
                <a:spcPct val="90000"/>
              </a:lnSpc>
              <a:spcBef>
                <a:spcPts val="700"/>
              </a:spcBef>
              <a:spcAft>
                <a:spcPts val="0"/>
              </a:spcAft>
              <a:buClr>
                <a:schemeClr val="lt1"/>
              </a:buClr>
              <a:buSzPts val="1200"/>
              <a:buFont typeface="Arial"/>
              <a:buChar char="•"/>
            </a:pPr>
            <a:r>
              <a:rPr b="1" i="0" lang="en-US" sz="1200" u="none" cap="none" strike="noStrike">
                <a:solidFill>
                  <a:schemeClr val="lt1"/>
                </a:solidFill>
                <a:latin typeface="Arial"/>
                <a:ea typeface="Arial"/>
                <a:cs typeface="Arial"/>
                <a:sym typeface="Arial"/>
              </a:rPr>
              <a:t>Week-1 outlooks call for an increased chance for above-average rainfall across much of the Gulf of Guinea coast,</a:t>
            </a:r>
            <a:r>
              <a:rPr b="1" lang="en-US" sz="1200">
                <a:solidFill>
                  <a:schemeClr val="lt1"/>
                </a:solidFill>
              </a:rPr>
              <a:t> portions of western</a:t>
            </a:r>
            <a:r>
              <a:rPr b="1" i="0" lang="en-US" sz="1200" u="none" cap="none" strike="noStrike">
                <a:solidFill>
                  <a:schemeClr val="lt1"/>
                </a:solidFill>
                <a:latin typeface="Arial"/>
                <a:ea typeface="Arial"/>
                <a:cs typeface="Arial"/>
                <a:sym typeface="Arial"/>
              </a:rPr>
              <a:t> and eastern South Sudan, most of the CAR, western DRC, western and south</a:t>
            </a:r>
            <a:r>
              <a:rPr b="1" lang="en-US" sz="1200">
                <a:solidFill>
                  <a:schemeClr val="lt1"/>
                </a:solidFill>
              </a:rPr>
              <a:t>eastern </a:t>
            </a:r>
            <a:r>
              <a:rPr b="1" i="0" lang="en-US" sz="1200" u="none" cap="none" strike="noStrike">
                <a:solidFill>
                  <a:schemeClr val="lt1"/>
                </a:solidFill>
                <a:latin typeface="Arial"/>
                <a:ea typeface="Arial"/>
                <a:cs typeface="Arial"/>
                <a:sym typeface="Arial"/>
              </a:rPr>
              <a:t>Ethiopia, Gabon, northern and central Congo, northern Somalia, northwestern An</a:t>
            </a:r>
            <a:r>
              <a:rPr b="1" lang="en-US" sz="1200">
                <a:solidFill>
                  <a:schemeClr val="lt1"/>
                </a:solidFill>
              </a:rPr>
              <a:t>gola, Rwanda, eastern</a:t>
            </a:r>
            <a:r>
              <a:rPr b="1" i="0" lang="en-US" sz="1200" u="none" cap="none" strike="noStrike">
                <a:solidFill>
                  <a:schemeClr val="lt1"/>
                </a:solidFill>
                <a:latin typeface="Arial"/>
                <a:ea typeface="Arial"/>
                <a:cs typeface="Arial"/>
                <a:sym typeface="Arial"/>
              </a:rPr>
              <a:t> South Africa, and Lesotho. In contrast, there is an increased chance for below-average rainfall near the Lake Victoria region, Burundi, southern Ethiopia, </a:t>
            </a:r>
            <a:r>
              <a:rPr b="1" lang="en-US" sz="1200">
                <a:solidFill>
                  <a:schemeClr val="lt1"/>
                </a:solidFill>
              </a:rPr>
              <a:t>southern </a:t>
            </a:r>
            <a:r>
              <a:rPr b="1" i="0" lang="en-US" sz="1200" u="none" cap="none" strike="noStrike">
                <a:solidFill>
                  <a:schemeClr val="lt1"/>
                </a:solidFill>
                <a:latin typeface="Arial"/>
                <a:ea typeface="Arial"/>
                <a:cs typeface="Arial"/>
                <a:sym typeface="Arial"/>
              </a:rPr>
              <a:t>Somalia, Kenya, eastern and western Tanzania, </a:t>
            </a:r>
            <a:r>
              <a:rPr b="1" lang="en-US" sz="1200">
                <a:solidFill>
                  <a:schemeClr val="lt1"/>
                </a:solidFill>
              </a:rPr>
              <a:t>eastern DRC, </a:t>
            </a:r>
            <a:r>
              <a:rPr b="1" i="0" lang="en-US" sz="1200" u="none" cap="none" strike="noStrike">
                <a:solidFill>
                  <a:schemeClr val="lt1"/>
                </a:solidFill>
                <a:latin typeface="Arial"/>
                <a:ea typeface="Arial"/>
                <a:cs typeface="Arial"/>
                <a:sym typeface="Arial"/>
              </a:rPr>
              <a:t>eastern Madagascar, </a:t>
            </a:r>
            <a:r>
              <a:rPr b="1" lang="en-US" sz="1200">
                <a:solidFill>
                  <a:schemeClr val="lt1"/>
                </a:solidFill>
              </a:rPr>
              <a:t>southern Guinea, Sierra Leone, and eastern Liberia</a:t>
            </a:r>
            <a:r>
              <a:rPr b="1" i="0" lang="en-US" sz="1200" u="none" cap="none" strike="noStrike">
                <a:solidFill>
                  <a:schemeClr val="lt1"/>
                </a:solidFill>
                <a:latin typeface="Arial"/>
                <a:ea typeface="Arial"/>
                <a:cs typeface="Arial"/>
                <a:sym typeface="Arial"/>
              </a:rPr>
              <a:t>. Week-2 outlooks call for an increased chance for above-average rainfall across the Gulf of Guinea region, </a:t>
            </a:r>
            <a:r>
              <a:rPr b="1" lang="en-US" sz="1200">
                <a:solidFill>
                  <a:schemeClr val="lt1"/>
                </a:solidFill>
              </a:rPr>
              <a:t>western Ethiopia, eastern South Africa, central Madagascar, eastern Zimbabwe, and southern Mozambique.</a:t>
            </a:r>
            <a:r>
              <a:rPr b="1" i="0" lang="en-US" sz="1200" u="none" cap="none" strike="noStrike">
                <a:solidFill>
                  <a:schemeClr val="lt1"/>
                </a:solidFill>
                <a:latin typeface="Arial"/>
                <a:ea typeface="Arial"/>
                <a:cs typeface="Arial"/>
                <a:sym typeface="Arial"/>
              </a:rPr>
              <a:t> In contrast, there is an increased chance for below-average rainfall near </a:t>
            </a:r>
            <a:r>
              <a:rPr b="1" lang="en-US" sz="1200">
                <a:solidFill>
                  <a:schemeClr val="lt1"/>
                </a:solidFill>
              </a:rPr>
              <a:t>southern</a:t>
            </a:r>
            <a:r>
              <a:rPr b="1" lang="en-US" sz="1200">
                <a:solidFill>
                  <a:schemeClr val="lt1"/>
                </a:solidFill>
              </a:rPr>
              <a:t> Guinea, Sierra Leone, northern Cote D’Ivoire , northern Ghana, northern Togo, central Cameroon, CAR, southern South Sudan, southern Ethiopia, southern Somalia, eastern and central DRC, east-central Angola, Uganda, Rwanda, Burundi, Tanzania, Kenya, and northeastern Madagascar. </a:t>
            </a:r>
            <a:endParaRPr b="1" i="0" sz="12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9875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dk1"/>
              </a:buClr>
              <a:buSzPts val="1050"/>
              <a:buFont typeface="Arial"/>
              <a:buNone/>
            </a:pPr>
            <a:r>
              <a:rPr b="1" i="0" lang="en-US" sz="1050" u="none" cap="none" strike="noStrike">
                <a:solidFill>
                  <a:schemeClr val="lt1"/>
                </a:solidFill>
                <a:latin typeface="Arial"/>
                <a:ea typeface="Arial"/>
                <a:cs typeface="Arial"/>
                <a:sym typeface="Arial"/>
              </a:rPr>
              <a:t>Over the past 90 days, in East Africa, above-average rainfall was observed over southern and central parts of Sudan, much of South Sudan, northern Ethiopia, Eritrea, Djibouti, localized areas </a:t>
            </a:r>
            <a:r>
              <a:rPr b="1" lang="en-US" sz="1050">
                <a:solidFill>
                  <a:schemeClr val="lt1"/>
                </a:solidFill>
              </a:rPr>
              <a:t>in</a:t>
            </a:r>
            <a:r>
              <a:rPr b="1" i="0" lang="en-US" sz="1050" u="none" cap="none" strike="noStrike">
                <a:solidFill>
                  <a:schemeClr val="lt1"/>
                </a:solidFill>
                <a:latin typeface="Arial"/>
                <a:ea typeface="Arial"/>
                <a:cs typeface="Arial"/>
                <a:sym typeface="Arial"/>
              </a:rPr>
              <a:t> southern Somalia, Uganda, Rwanda, western Burundi, pockets of northwest and eastern Tanzania, and western Kenya. Rainfall was below-average over pockets of southern and central Ethiopia, and </a:t>
            </a:r>
            <a:r>
              <a:rPr b="1" lang="en-US" sz="1050">
                <a:solidFill>
                  <a:schemeClr val="lt1"/>
                </a:solidFill>
              </a:rPr>
              <a:t>throughout</a:t>
            </a:r>
            <a:r>
              <a:rPr b="1" lang="en-US" sz="1050">
                <a:solidFill>
                  <a:schemeClr val="lt1"/>
                </a:solidFill>
              </a:rPr>
              <a:t> much</a:t>
            </a:r>
            <a:r>
              <a:rPr b="1" i="0" lang="en-US" sz="1050" u="none" cap="none" strike="noStrike">
                <a:solidFill>
                  <a:schemeClr val="lt1"/>
                </a:solidFill>
                <a:latin typeface="Arial"/>
                <a:ea typeface="Arial"/>
                <a:cs typeface="Arial"/>
                <a:sym typeface="Arial"/>
              </a:rPr>
              <a:t> of Somalia. In southern Africa, above-average rainfall was observed over pockets of southern South Africa, central and southern Mozambique, and southern Malawi. Below-average rainfall was observed over pockets of southwestern and northeastern South Africa, Lesotho, and southern, central, and northern Madagascar. In Central Africa, rainfall was above-average over northern and eastern Cameroon, southern and central Chad, CAR, northern and central Congo, and northern, western and northeast parts of DRC. Rainfall was below-average over western Cameroon, pockets of northern and central Gabon, Equatorial Guinea, parts of southeast DRC, and northern and eastern Angola. In West Africa, rainfall was above-average over southern Mauritania, Senegal, Gambia, Guinea-Bissau, Guinea, Sierra Leone, Liberia, much of Cote D’Ivoire,</a:t>
            </a:r>
            <a:r>
              <a:rPr b="1" lang="en-US" sz="1050">
                <a:solidFill>
                  <a:schemeClr val="lt1"/>
                </a:solidFill>
              </a:rPr>
              <a:t> throughout most of </a:t>
            </a:r>
            <a:r>
              <a:rPr b="1" i="0" lang="en-US" sz="1050" u="none" cap="none" strike="noStrike">
                <a:solidFill>
                  <a:schemeClr val="lt1"/>
                </a:solidFill>
                <a:latin typeface="Arial"/>
                <a:ea typeface="Arial"/>
                <a:cs typeface="Arial"/>
                <a:sym typeface="Arial"/>
              </a:rPr>
              <a:t>Ghana, Togo, central and northern parts of  Benin, Burkina Faso, eastern and southern portions of Mali, southern Niger, and western and northern Nigeria. In contrast, below-average rainfall was observed over eastern Mauritania, western and northern parts of  Mali, parts of central and southeastern Nigeria, southern Benin, and </a:t>
            </a:r>
            <a:r>
              <a:rPr b="1" lang="en-US" sz="1050">
                <a:solidFill>
                  <a:schemeClr val="lt1"/>
                </a:solidFill>
              </a:rPr>
              <a:t>southern Cote D’Ivoire.</a:t>
            </a:r>
            <a:endParaRPr b="1" i="0" sz="1050" u="none" cap="none" strike="noStrike">
              <a:solidFill>
                <a:schemeClr val="lt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1080"/>
              <a:buFont typeface="Arial"/>
              <a:buNone/>
            </a:pPr>
            <a:r>
              <a:t/>
            </a:r>
            <a:endParaRPr b="1" i="0" sz="1080" u="none" cap="none" strike="noStrike">
              <a:solidFill>
                <a:schemeClr val="lt1"/>
              </a:solidFill>
              <a:latin typeface="Arial"/>
              <a:ea typeface="Arial"/>
              <a:cs typeface="Arial"/>
              <a:sym typeface="Arial"/>
            </a:endParaRPr>
          </a:p>
        </p:txBody>
      </p:sp>
      <p:pic>
        <p:nvPicPr>
          <p:cNvPr id="113" name="Google Shape;113;p4"/>
          <p:cNvPicPr preferRelativeResize="0"/>
          <p:nvPr/>
        </p:nvPicPr>
        <p:blipFill>
          <a:blip r:embed="rId3">
            <a:alphaModFix/>
          </a:blip>
          <a:stretch>
            <a:fillRect/>
          </a:stretch>
        </p:blipFill>
        <p:spPr>
          <a:xfrm>
            <a:off x="4820300" y="1211575"/>
            <a:ext cx="3794749" cy="3794749"/>
          </a:xfrm>
          <a:prstGeom prst="rect">
            <a:avLst/>
          </a:prstGeom>
          <a:noFill/>
          <a:ln>
            <a:noFill/>
          </a:ln>
        </p:spPr>
      </p:pic>
      <p:pic>
        <p:nvPicPr>
          <p:cNvPr id="114" name="Google Shape;114;p4"/>
          <p:cNvPicPr preferRelativeResize="0"/>
          <p:nvPr/>
        </p:nvPicPr>
        <p:blipFill>
          <a:blip r:embed="rId4">
            <a:alphaModFix/>
          </a:blip>
          <a:stretch>
            <a:fillRect/>
          </a:stretch>
        </p:blipFill>
        <p:spPr>
          <a:xfrm>
            <a:off x="609600" y="1219200"/>
            <a:ext cx="3810000" cy="381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5034625"/>
            <a:ext cx="9144000" cy="18294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1140"/>
              <a:buFont typeface="Arial"/>
              <a:buNone/>
            </a:pPr>
            <a:r>
              <a:rPr b="1" i="0" lang="en-US" sz="1140" u="none" cap="none" strike="noStrike">
                <a:solidFill>
                  <a:schemeClr val="lt1"/>
                </a:solidFill>
                <a:latin typeface="Arial"/>
                <a:ea typeface="Arial"/>
                <a:cs typeface="Arial"/>
                <a:sym typeface="Arial"/>
              </a:rPr>
              <a:t>During the past 30 days, in East Africa, above-average rainfall was observed over southern and central Sudan, the western</a:t>
            </a:r>
            <a:r>
              <a:rPr b="1" lang="en-US" sz="1140">
                <a:solidFill>
                  <a:schemeClr val="lt1"/>
                </a:solidFill>
              </a:rPr>
              <a:t> and northeastern </a:t>
            </a:r>
            <a:r>
              <a:rPr b="1" i="0" lang="en-US" sz="1140" u="none" cap="none" strike="noStrike">
                <a:solidFill>
                  <a:schemeClr val="lt1"/>
                </a:solidFill>
                <a:latin typeface="Arial"/>
                <a:ea typeface="Arial"/>
                <a:cs typeface="Arial"/>
                <a:sym typeface="Arial"/>
              </a:rPr>
              <a:t>parts of South Sudan, Eritrea, northern and cent</a:t>
            </a:r>
            <a:r>
              <a:rPr b="1" lang="en-US" sz="1140">
                <a:solidFill>
                  <a:schemeClr val="lt1"/>
                </a:solidFill>
              </a:rPr>
              <a:t>ral </a:t>
            </a:r>
            <a:r>
              <a:rPr b="1" i="0" lang="en-US" sz="1140" u="none" cap="none" strike="noStrike">
                <a:solidFill>
                  <a:schemeClr val="lt1"/>
                </a:solidFill>
                <a:latin typeface="Arial"/>
                <a:ea typeface="Arial"/>
                <a:cs typeface="Arial"/>
                <a:sym typeface="Arial"/>
              </a:rPr>
              <a:t>Ethiopia, and in Uganda and th</a:t>
            </a:r>
            <a:r>
              <a:rPr b="1" lang="en-US" sz="1140">
                <a:solidFill>
                  <a:schemeClr val="lt1"/>
                </a:solidFill>
              </a:rPr>
              <a:t>e Lake Victoria region</a:t>
            </a:r>
            <a:r>
              <a:rPr b="1" i="0" lang="en-US" sz="1140" u="none" cap="none" strike="noStrike">
                <a:solidFill>
                  <a:schemeClr val="lt1"/>
                </a:solidFill>
                <a:latin typeface="Arial"/>
                <a:ea typeface="Arial"/>
                <a:cs typeface="Arial"/>
                <a:sym typeface="Arial"/>
              </a:rPr>
              <a:t>. Rainfall was below-average over pockets of </a:t>
            </a:r>
            <a:r>
              <a:rPr b="1" lang="en-US" sz="1140">
                <a:solidFill>
                  <a:schemeClr val="lt1"/>
                </a:solidFill>
              </a:rPr>
              <a:t>southern </a:t>
            </a:r>
            <a:r>
              <a:rPr b="1" i="0" lang="en-US" sz="1140" u="none" cap="none" strike="noStrike">
                <a:solidFill>
                  <a:schemeClr val="lt1"/>
                </a:solidFill>
                <a:latin typeface="Arial"/>
                <a:ea typeface="Arial"/>
                <a:cs typeface="Arial"/>
                <a:sym typeface="Arial"/>
              </a:rPr>
              <a:t>Ethiopia and </a:t>
            </a:r>
            <a:r>
              <a:rPr b="1" lang="en-US" sz="1140">
                <a:solidFill>
                  <a:schemeClr val="lt1"/>
                </a:solidFill>
              </a:rPr>
              <a:t>most of</a:t>
            </a:r>
            <a:r>
              <a:rPr b="1" i="0" lang="en-US" sz="1140" u="none" cap="none" strike="noStrike">
                <a:solidFill>
                  <a:schemeClr val="lt1"/>
                </a:solidFill>
                <a:latin typeface="Arial"/>
                <a:ea typeface="Arial"/>
                <a:cs typeface="Arial"/>
                <a:sym typeface="Arial"/>
              </a:rPr>
              <a:t> Somalia. In Central Africa, rainfall was above-average over parts of northern and </a:t>
            </a:r>
            <a:r>
              <a:rPr b="1" lang="en-US" sz="1140">
                <a:solidFill>
                  <a:schemeClr val="lt1"/>
                </a:solidFill>
              </a:rPr>
              <a:t>southeastern </a:t>
            </a:r>
            <a:r>
              <a:rPr b="1" i="0" lang="en-US" sz="1140" u="none" cap="none" strike="noStrike">
                <a:solidFill>
                  <a:schemeClr val="lt1"/>
                </a:solidFill>
                <a:latin typeface="Arial"/>
                <a:ea typeface="Arial"/>
                <a:cs typeface="Arial"/>
                <a:sym typeface="Arial"/>
              </a:rPr>
              <a:t>Cameroon, northern and central Congo, western and northern CAR, southern and central Chad</a:t>
            </a:r>
            <a:r>
              <a:rPr b="1" lang="en-US" sz="1140">
                <a:solidFill>
                  <a:schemeClr val="lt1"/>
                </a:solidFill>
              </a:rPr>
              <a:t>, </a:t>
            </a:r>
            <a:r>
              <a:rPr b="1" i="0" lang="en-US" sz="1140" u="none" cap="none" strike="noStrike">
                <a:solidFill>
                  <a:schemeClr val="lt1"/>
                </a:solidFill>
                <a:latin typeface="Arial"/>
                <a:ea typeface="Arial"/>
                <a:cs typeface="Arial"/>
                <a:sym typeface="Arial"/>
              </a:rPr>
              <a:t>and northern and western DRC. Rainfall was below-average over Equatorial Guinea, southern and ce</a:t>
            </a:r>
            <a:r>
              <a:rPr b="1" lang="en-US" sz="1140">
                <a:solidFill>
                  <a:schemeClr val="lt1"/>
                </a:solidFill>
              </a:rPr>
              <a:t>ntral </a:t>
            </a:r>
            <a:r>
              <a:rPr b="1" i="0" lang="en-US" sz="1140" u="none" cap="none" strike="noStrike">
                <a:solidFill>
                  <a:schemeClr val="lt1"/>
                </a:solidFill>
                <a:latin typeface="Arial"/>
                <a:ea typeface="Arial"/>
                <a:cs typeface="Arial"/>
                <a:sym typeface="Arial"/>
              </a:rPr>
              <a:t>Cameroon, northern and central Angola, and pockets of central and southern DRC. In West Africa, rainfall was above-average over Senegal, Guinea-Bissau, Guinea, </a:t>
            </a:r>
            <a:r>
              <a:rPr b="1" lang="en-US" sz="1140">
                <a:solidFill>
                  <a:schemeClr val="lt1"/>
                </a:solidFill>
              </a:rPr>
              <a:t>northern </a:t>
            </a:r>
            <a:r>
              <a:rPr b="1" i="0" lang="en-US" sz="1140" u="none" cap="none" strike="noStrike">
                <a:solidFill>
                  <a:schemeClr val="lt1"/>
                </a:solidFill>
                <a:latin typeface="Arial"/>
                <a:ea typeface="Arial"/>
                <a:cs typeface="Arial"/>
                <a:sym typeface="Arial"/>
              </a:rPr>
              <a:t>and</a:t>
            </a:r>
            <a:r>
              <a:rPr b="1" lang="en-US" sz="1140">
                <a:solidFill>
                  <a:schemeClr val="lt1"/>
                </a:solidFill>
              </a:rPr>
              <a:t> southern</a:t>
            </a:r>
            <a:r>
              <a:rPr b="1" i="0" lang="en-US" sz="1140" u="none" cap="none" strike="noStrike">
                <a:solidFill>
                  <a:schemeClr val="lt1"/>
                </a:solidFill>
                <a:latin typeface="Arial"/>
                <a:ea typeface="Arial"/>
                <a:cs typeface="Arial"/>
                <a:sym typeface="Arial"/>
              </a:rPr>
              <a:t> Sierra Leone, Liberia, Burkina Faso, most of Ghana, parts of southern Niger, Togo, northern and central Benin, and northern, western, and eastern Nigeria. In contrast,</a:t>
            </a:r>
            <a:r>
              <a:rPr b="1" lang="en-US" sz="1140">
                <a:solidFill>
                  <a:schemeClr val="lt1"/>
                </a:solidFill>
              </a:rPr>
              <a:t> </a:t>
            </a:r>
            <a:r>
              <a:rPr b="1" i="0" lang="en-US" sz="1140" u="none" cap="none" strike="noStrike">
                <a:solidFill>
                  <a:schemeClr val="lt1"/>
                </a:solidFill>
                <a:latin typeface="Arial"/>
                <a:ea typeface="Arial"/>
                <a:cs typeface="Arial"/>
                <a:sym typeface="Arial"/>
              </a:rPr>
              <a:t>coastal Sierra Leone, coastal Ghana, southern Benin, and southe</a:t>
            </a:r>
            <a:r>
              <a:rPr b="1" lang="en-US" sz="1140">
                <a:solidFill>
                  <a:schemeClr val="lt1"/>
                </a:solidFill>
              </a:rPr>
              <a:t>astern</a:t>
            </a:r>
            <a:r>
              <a:rPr b="1" i="0" lang="en-US" sz="1140" u="none" cap="none" strike="noStrike">
                <a:solidFill>
                  <a:schemeClr val="lt1"/>
                </a:solidFill>
                <a:latin typeface="Arial"/>
                <a:ea typeface="Arial"/>
                <a:cs typeface="Arial"/>
                <a:sym typeface="Arial"/>
              </a:rPr>
              <a:t> Nigeria</a:t>
            </a:r>
            <a:r>
              <a:rPr b="1" lang="en-US" sz="1140">
                <a:solidFill>
                  <a:schemeClr val="lt1"/>
                </a:solidFill>
              </a:rPr>
              <a:t> </a:t>
            </a:r>
            <a:r>
              <a:rPr b="1" i="0" lang="en-US" sz="1140" u="none" cap="none" strike="noStrike">
                <a:solidFill>
                  <a:schemeClr val="lt1"/>
                </a:solidFill>
                <a:latin typeface="Arial"/>
                <a:ea typeface="Arial"/>
                <a:cs typeface="Arial"/>
                <a:sym typeface="Arial"/>
              </a:rPr>
              <a:t>received below-average rainfall. In southern Africa, above-average rainfall was observed over parts of southern South Africa, southern Lesotho, northern Swaziland, and eastern Madagascar. Below normal precipitation was observed in northern and eastern South Africa, northern Lesotho, and central Madagascar.</a:t>
            </a:r>
            <a:endParaRPr b="1" i="0" sz="1140" u="none" cap="none" strike="noStrike">
              <a:solidFill>
                <a:schemeClr val="lt1"/>
              </a:solidFill>
              <a:latin typeface="Arial"/>
              <a:ea typeface="Arial"/>
              <a:cs typeface="Arial"/>
              <a:sym typeface="Arial"/>
            </a:endParaRPr>
          </a:p>
        </p:txBody>
      </p:sp>
      <p:pic>
        <p:nvPicPr>
          <p:cNvPr id="122" name="Google Shape;122;p5"/>
          <p:cNvPicPr preferRelativeResize="0"/>
          <p:nvPr/>
        </p:nvPicPr>
        <p:blipFill>
          <a:blip r:embed="rId3">
            <a:alphaModFix/>
          </a:blip>
          <a:stretch>
            <a:fillRect/>
          </a:stretch>
        </p:blipFill>
        <p:spPr>
          <a:xfrm>
            <a:off x="381000" y="1103713"/>
            <a:ext cx="3891626" cy="3891626"/>
          </a:xfrm>
          <a:prstGeom prst="rect">
            <a:avLst/>
          </a:prstGeom>
          <a:noFill/>
          <a:ln>
            <a:noFill/>
          </a:ln>
        </p:spPr>
      </p:pic>
      <p:pic>
        <p:nvPicPr>
          <p:cNvPr id="123" name="Google Shape;123;p5"/>
          <p:cNvPicPr preferRelativeResize="0"/>
          <p:nvPr/>
        </p:nvPicPr>
        <p:blipFill>
          <a:blip r:embed="rId4">
            <a:alphaModFix/>
          </a:blip>
          <a:stretch>
            <a:fillRect/>
          </a:stretch>
        </p:blipFill>
        <p:spPr>
          <a:xfrm>
            <a:off x="4572000" y="1103725"/>
            <a:ext cx="3794749" cy="3891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6"/>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6"/>
          <p:cNvSpPr txBox="1"/>
          <p:nvPr/>
        </p:nvSpPr>
        <p:spPr>
          <a:xfrm>
            <a:off x="79248" y="5105400"/>
            <a:ext cx="8991600" cy="19764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0"/>
              </a:spcBef>
              <a:spcAft>
                <a:spcPts val="0"/>
              </a:spcAft>
              <a:buNone/>
            </a:pPr>
            <a:r>
              <a:rPr b="1" lang="en-US" sz="1000">
                <a:solidFill>
                  <a:schemeClr val="lt1"/>
                </a:solidFill>
              </a:rPr>
              <a:t>During the past 7 days, in East Africa, rainfall was above-average over much of western Eritrea, northwestern Ethiopia, northern and western South Sudan, southern portions of Sudan, and western Uganda. Below-average rainfall was observed over pockets of southern Ethiopia, eastern South Sudan, between Rwanda and Burundi, northwestern Tanzania, eastern Kenya, and southern Somalia. In Central Africa, rainfall was above-average over southeastern Cameroon, southeastern Chad, western, central, and southeastern CAR, northern and southern portions of Congo, northern and central DRC, and a small portion of northeastern Angola. Below-average rainfall was observed over a portion of east-central  CAR, southern and central Cameroon, much of southern DRC, Equatorial Guinea, northern Gabon, central Cameroon, and central Angola. In West Africa, above-average rainfall was observed over central and southern Nigeria, Benin, Togo, northeastern and southwestern Ghana, most of Cote D’Ivoire, western Liberia, northwestern and southern Guinea, Sierra Leone, Guinea-Bissau, southwestern and northeastern Burkina Faso, central and southeastern and northwestern Senegal, southern Mali, and southwestern Mauritania. In contrast, parts of southwestern Mali, northeastern Guinea, southeastern Liberia, southwestern Cote D’Ivoire, southeastern Ghana, central and southeastern Burkina Faso, and small portions of north-central and southwestern Nigeria received below-average rainfall. In southern Africa, rainfall was above average in pockets of eastern South Africa, Swaziland, and southwestern Madagascar. In contrast, rainfall was below average in central Madagascar. </a:t>
            </a:r>
            <a:endParaRPr sz="1000">
              <a:solidFill>
                <a:schemeClr val="dk1"/>
              </a:solidFill>
            </a:endParaRPr>
          </a:p>
          <a:p>
            <a:pPr indent="0" lvl="0" marL="0" rtl="0" algn="just">
              <a:lnSpc>
                <a:spcPct val="90000"/>
              </a:lnSpc>
              <a:spcBef>
                <a:spcPts val="0"/>
              </a:spcBef>
              <a:spcAft>
                <a:spcPts val="0"/>
              </a:spcAft>
              <a:buNone/>
            </a:pPr>
            <a:r>
              <a:t/>
            </a:r>
            <a:endParaRPr b="1" sz="800">
              <a:solidFill>
                <a:schemeClr val="lt1"/>
              </a:solidFill>
            </a:endParaRPr>
          </a:p>
          <a:p>
            <a:pPr indent="0" lvl="0" marL="0" marR="0" rtl="0" algn="just">
              <a:lnSpc>
                <a:spcPct val="90000"/>
              </a:lnSpc>
              <a:spcBef>
                <a:spcPts val="0"/>
              </a:spcBef>
              <a:spcAft>
                <a:spcPts val="0"/>
              </a:spcAft>
              <a:buClr>
                <a:srgbClr val="000000"/>
              </a:buClr>
              <a:buSzPts val="1100"/>
              <a:buFont typeface="Arial"/>
              <a:buNone/>
            </a:pPr>
            <a:r>
              <a:t/>
            </a:r>
            <a:endParaRPr b="1" sz="800">
              <a:solidFill>
                <a:schemeClr val="lt1"/>
              </a:solidFill>
            </a:endParaRPr>
          </a:p>
        </p:txBody>
      </p:sp>
      <p:pic>
        <p:nvPicPr>
          <p:cNvPr id="138" name="Google Shape;138;p6"/>
          <p:cNvPicPr preferRelativeResize="0"/>
          <p:nvPr/>
        </p:nvPicPr>
        <p:blipFill>
          <a:blip r:embed="rId3">
            <a:alphaModFix/>
          </a:blip>
          <a:stretch>
            <a:fillRect/>
          </a:stretch>
        </p:blipFill>
        <p:spPr>
          <a:xfrm>
            <a:off x="4571999" y="1236288"/>
            <a:ext cx="3794760" cy="3794760"/>
          </a:xfrm>
          <a:prstGeom prst="rect">
            <a:avLst/>
          </a:prstGeom>
          <a:noFill/>
          <a:ln>
            <a:noFill/>
          </a:ln>
        </p:spPr>
      </p:pic>
      <p:pic>
        <p:nvPicPr>
          <p:cNvPr id="139" name="Google Shape;139;p6"/>
          <p:cNvPicPr preferRelativeResize="0"/>
          <p:nvPr/>
        </p:nvPicPr>
        <p:blipFill>
          <a:blip r:embed="rId4">
            <a:alphaModFix/>
          </a:blip>
          <a:stretch>
            <a:fillRect/>
          </a:stretch>
        </p:blipFill>
        <p:spPr>
          <a:xfrm>
            <a:off x="228600" y="1227138"/>
            <a:ext cx="3794760" cy="3794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79248" y="5678503"/>
            <a:ext cx="8991600" cy="276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1" i="0" lang="en-US" sz="1200" u="none" cap="none" strike="noStrike">
                <a:solidFill>
                  <a:schemeClr val="lt1"/>
                </a:solidFill>
                <a:latin typeface="Arial"/>
                <a:ea typeface="Arial"/>
                <a:cs typeface="Arial"/>
                <a:sym typeface="Arial"/>
              </a:rPr>
              <a:t>At 700-hPa level (left panel), anomalous westerly flow was observed across much of the Gulf of Guinea  regions. </a:t>
            </a:r>
            <a:endParaRPr b="1" i="0" sz="1200" u="none" cap="none" strike="noStrike">
              <a:solidFill>
                <a:schemeClr val="lt1"/>
              </a:solidFill>
              <a:latin typeface="Arial"/>
              <a:ea typeface="Arial"/>
              <a:cs typeface="Arial"/>
              <a:sym typeface="Arial"/>
            </a:endParaRPr>
          </a:p>
        </p:txBody>
      </p:sp>
      <p:sp>
        <p:nvSpPr>
          <p:cNvPr id="147" name="Google Shape;147;p7"/>
          <p:cNvSpPr/>
          <p:nvPr/>
        </p:nvSpPr>
        <p:spPr>
          <a:xfrm>
            <a:off x="718049" y="3048000"/>
            <a:ext cx="1513800" cy="381000"/>
          </a:xfrm>
          <a:prstGeom prst="ellipse">
            <a:avLst/>
          </a:prstGeom>
          <a:noFill/>
          <a:ln cap="flat" cmpd="sng" w="38100">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pic>
        <p:nvPicPr>
          <p:cNvPr id="148" name="Google Shape;148;p7"/>
          <p:cNvPicPr preferRelativeResize="0"/>
          <p:nvPr/>
        </p:nvPicPr>
        <p:blipFill>
          <a:blip r:embed="rId3">
            <a:alphaModFix/>
          </a:blip>
          <a:stretch>
            <a:fillRect/>
          </a:stretch>
        </p:blipFill>
        <p:spPr>
          <a:xfrm>
            <a:off x="4572000" y="1504225"/>
            <a:ext cx="3813049" cy="3813049"/>
          </a:xfrm>
          <a:prstGeom prst="rect">
            <a:avLst/>
          </a:prstGeom>
          <a:noFill/>
          <a:ln>
            <a:noFill/>
          </a:ln>
        </p:spPr>
      </p:pic>
      <p:pic>
        <p:nvPicPr>
          <p:cNvPr id="149" name="Google Shape;149;p7"/>
          <p:cNvPicPr preferRelativeResize="0"/>
          <p:nvPr/>
        </p:nvPicPr>
        <p:blipFill>
          <a:blip r:embed="rId4">
            <a:alphaModFix/>
          </a:blip>
          <a:stretch>
            <a:fillRect/>
          </a:stretch>
        </p:blipFill>
        <p:spPr>
          <a:xfrm>
            <a:off x="555449" y="1504225"/>
            <a:ext cx="3813049" cy="3813049"/>
          </a:xfrm>
          <a:prstGeom prst="rect">
            <a:avLst/>
          </a:prstGeom>
          <a:noFill/>
          <a:ln>
            <a:noFill/>
          </a:ln>
        </p:spPr>
      </p:pic>
      <p:sp>
        <p:nvSpPr>
          <p:cNvPr id="150" name="Google Shape;150;p7"/>
          <p:cNvSpPr/>
          <p:nvPr/>
        </p:nvSpPr>
        <p:spPr>
          <a:xfrm>
            <a:off x="1066800" y="3048000"/>
            <a:ext cx="1398600" cy="564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7" name="Google Shape;157;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58" name="Google Shape;158;p8"/>
          <p:cNvCxnSpPr/>
          <p:nvPr/>
        </p:nvCxnSpPr>
        <p:spPr>
          <a:xfrm flipH="1" rot="10800000">
            <a:off x="1828800" y="1766457"/>
            <a:ext cx="699600" cy="2142600"/>
          </a:xfrm>
          <a:prstGeom prst="straightConnector1">
            <a:avLst/>
          </a:prstGeom>
          <a:noFill/>
          <a:ln cap="flat" cmpd="sng" w="50800">
            <a:solidFill>
              <a:srgbClr val="FF0000"/>
            </a:solidFill>
            <a:prstDash val="solid"/>
            <a:round/>
            <a:headEnd len="sm" w="sm" type="none"/>
            <a:tailEnd len="med" w="med" type="triangle"/>
          </a:ln>
        </p:spPr>
      </p:cxnSp>
      <p:cxnSp>
        <p:nvCxnSpPr>
          <p:cNvPr id="159" name="Google Shape;159;p8"/>
          <p:cNvCxnSpPr/>
          <p:nvPr/>
        </p:nvCxnSpPr>
        <p:spPr>
          <a:xfrm rot="10800000">
            <a:off x="3230400" y="2249765"/>
            <a:ext cx="1722600" cy="1298100"/>
          </a:xfrm>
          <a:prstGeom prst="straightConnector1">
            <a:avLst/>
          </a:prstGeom>
          <a:noFill/>
          <a:ln cap="flat" cmpd="sng" w="50800">
            <a:solidFill>
              <a:srgbClr val="FF0000"/>
            </a:solidFill>
            <a:prstDash val="solid"/>
            <a:round/>
            <a:headEnd len="sm" w="sm" type="none"/>
            <a:tailEnd len="med" w="med" type="triangle"/>
          </a:ln>
        </p:spPr>
      </p:cxnSp>
      <p:cxnSp>
        <p:nvCxnSpPr>
          <p:cNvPr id="160" name="Google Shape;160;p8"/>
          <p:cNvCxnSpPr/>
          <p:nvPr/>
        </p:nvCxnSpPr>
        <p:spPr>
          <a:xfrm flipH="1">
            <a:off x="3044700" y="779079"/>
            <a:ext cx="1908300" cy="810300"/>
          </a:xfrm>
          <a:prstGeom prst="straightConnector1">
            <a:avLst/>
          </a:prstGeom>
          <a:noFill/>
          <a:ln cap="flat" cmpd="sng" w="50800">
            <a:solidFill>
              <a:srgbClr val="FF0000"/>
            </a:solidFill>
            <a:prstDash val="solid"/>
            <a:round/>
            <a:headEnd len="sm" w="sm" type="none"/>
            <a:tailEnd len="med" w="med" type="triangle"/>
          </a:ln>
        </p:spPr>
      </p:cxnSp>
      <p:sp>
        <p:nvSpPr>
          <p:cNvPr id="161" name="Google Shape;161;p8"/>
          <p:cNvSpPr txBox="1"/>
          <p:nvPr/>
        </p:nvSpPr>
        <p:spPr>
          <a:xfrm>
            <a:off x="85725" y="6073775"/>
            <a:ext cx="8925000" cy="7572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continuing moisture </a:t>
            </a:r>
            <a:r>
              <a:rPr b="1" lang="en-US" sz="1200">
                <a:solidFill>
                  <a:schemeClr val="lt1"/>
                </a:solidFill>
              </a:rPr>
              <a:t>surpluses</a:t>
            </a:r>
            <a:r>
              <a:rPr b="1" i="0" lang="en-US" sz="1200" u="none" cap="none" strike="noStrike">
                <a:solidFill>
                  <a:schemeClr val="lt1"/>
                </a:solidFill>
                <a:latin typeface="Arial"/>
                <a:ea typeface="Arial"/>
                <a:cs typeface="Arial"/>
                <a:sym typeface="Arial"/>
              </a:rPr>
              <a:t> over parts of </a:t>
            </a:r>
            <a:r>
              <a:rPr b="1" lang="en-US" sz="1200">
                <a:solidFill>
                  <a:schemeClr val="lt1"/>
                </a:solidFill>
              </a:rPr>
              <a:t>western and southern</a:t>
            </a:r>
            <a:r>
              <a:rPr b="1" i="0" lang="en-US" sz="1200" u="none" cap="none" strike="noStrike">
                <a:solidFill>
                  <a:schemeClr val="lt1"/>
                </a:solidFill>
                <a:latin typeface="Arial"/>
                <a:ea typeface="Arial"/>
                <a:cs typeface="Arial"/>
                <a:sym typeface="Arial"/>
              </a:rPr>
              <a:t> Nigeria (bottom left), which have recent</a:t>
            </a:r>
            <a:r>
              <a:rPr b="1" lang="en-US" sz="1200">
                <a:solidFill>
                  <a:schemeClr val="lt1"/>
                </a:solidFill>
              </a:rPr>
              <a:t>ly led to catastrophic flooding. Rainfall deficits continue</a:t>
            </a:r>
            <a:r>
              <a:rPr b="1" i="0" lang="en-US" sz="1200" u="none" cap="none" strike="noStrike">
                <a:solidFill>
                  <a:schemeClr val="lt1"/>
                </a:solidFill>
                <a:latin typeface="Arial"/>
                <a:ea typeface="Arial"/>
                <a:cs typeface="Arial"/>
                <a:sym typeface="Arial"/>
              </a:rPr>
              <a:t> in southern DRC (bottom right)</a:t>
            </a:r>
            <a:r>
              <a:rPr b="1" lang="en-US" sz="1200">
                <a:solidFill>
                  <a:schemeClr val="lt1"/>
                </a:solidFill>
              </a:rPr>
              <a:t>, and c</a:t>
            </a:r>
            <a:r>
              <a:rPr b="1" i="0" lang="en-US" sz="1200" u="none" cap="none" strike="noStrike">
                <a:solidFill>
                  <a:schemeClr val="lt1"/>
                </a:solidFill>
                <a:latin typeface="Arial"/>
                <a:ea typeface="Arial"/>
                <a:cs typeface="Arial"/>
                <a:sym typeface="Arial"/>
              </a:rPr>
              <a:t>onsistent heavy rains have </a:t>
            </a:r>
            <a:r>
              <a:rPr b="1" lang="en-US" sz="1200">
                <a:solidFill>
                  <a:schemeClr val="lt1"/>
                </a:solidFill>
              </a:rPr>
              <a:t>led to </a:t>
            </a:r>
            <a:r>
              <a:rPr b="1" i="0" lang="en-US" sz="1200" u="none" cap="none" strike="noStrike">
                <a:solidFill>
                  <a:schemeClr val="lt1"/>
                </a:solidFill>
                <a:latin typeface="Arial"/>
                <a:ea typeface="Arial"/>
                <a:cs typeface="Arial"/>
                <a:sym typeface="Arial"/>
              </a:rPr>
              <a:t>significant moisture surpluses over parts of Chad (top right). </a:t>
            </a:r>
            <a:endParaRPr b="1" i="0" sz="1200" u="none" cap="none" strike="noStrike">
              <a:solidFill>
                <a:schemeClr val="lt1"/>
              </a:solidFill>
              <a:latin typeface="Arial"/>
              <a:ea typeface="Arial"/>
              <a:cs typeface="Arial"/>
              <a:sym typeface="Arial"/>
            </a:endParaRPr>
          </a:p>
        </p:txBody>
      </p:sp>
      <p:pic>
        <p:nvPicPr>
          <p:cNvPr id="162" name="Google Shape;162;p8"/>
          <p:cNvPicPr preferRelativeResize="0"/>
          <p:nvPr/>
        </p:nvPicPr>
        <p:blipFill>
          <a:blip r:embed="rId4">
            <a:alphaModFix/>
          </a:blip>
          <a:stretch>
            <a:fillRect/>
          </a:stretch>
        </p:blipFill>
        <p:spPr>
          <a:xfrm>
            <a:off x="4876800" y="516624"/>
            <a:ext cx="3380038" cy="2628901"/>
          </a:xfrm>
          <a:prstGeom prst="rect">
            <a:avLst/>
          </a:prstGeom>
          <a:noFill/>
          <a:ln>
            <a:noFill/>
          </a:ln>
        </p:spPr>
      </p:pic>
      <p:pic>
        <p:nvPicPr>
          <p:cNvPr id="163" name="Google Shape;163;p8"/>
          <p:cNvPicPr preferRelativeResize="0"/>
          <p:nvPr/>
        </p:nvPicPr>
        <p:blipFill>
          <a:blip r:embed="rId5">
            <a:alphaModFix/>
          </a:blip>
          <a:stretch>
            <a:fillRect/>
          </a:stretch>
        </p:blipFill>
        <p:spPr>
          <a:xfrm>
            <a:off x="4724400" y="3297925"/>
            <a:ext cx="3529575" cy="2745230"/>
          </a:xfrm>
          <a:prstGeom prst="rect">
            <a:avLst/>
          </a:prstGeom>
          <a:noFill/>
          <a:ln>
            <a:noFill/>
          </a:ln>
        </p:spPr>
      </p:pic>
      <p:pic>
        <p:nvPicPr>
          <p:cNvPr id="164" name="Google Shape;164;p8"/>
          <p:cNvPicPr preferRelativeResize="0"/>
          <p:nvPr/>
        </p:nvPicPr>
        <p:blipFill>
          <a:blip r:embed="rId6">
            <a:alphaModFix/>
          </a:blip>
          <a:stretch>
            <a:fillRect/>
          </a:stretch>
        </p:blipFill>
        <p:spPr>
          <a:xfrm>
            <a:off x="381000" y="3444847"/>
            <a:ext cx="3380049" cy="26289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nvSpPr>
        <p:spPr>
          <a:xfrm>
            <a:off x="685800" y="177800"/>
            <a:ext cx="7924800" cy="1498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1" name="Google Shape;171;p9"/>
          <p:cNvSpPr txBox="1"/>
          <p:nvPr/>
        </p:nvSpPr>
        <p:spPr>
          <a:xfrm>
            <a:off x="5078325" y="1501150"/>
            <a:ext cx="3771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25</a:t>
            </a:r>
            <a:r>
              <a:rPr b="1" i="0" lang="en-US" sz="1600" u="none" cap="none" strike="noStrike">
                <a:solidFill>
                  <a:srgbClr val="FFFF00"/>
                </a:solidFill>
                <a:latin typeface="Arial"/>
                <a:ea typeface="Arial"/>
                <a:cs typeface="Arial"/>
                <a:sym typeface="Arial"/>
              </a:rPr>
              <a:t> – </a:t>
            </a:r>
            <a:r>
              <a:rPr b="1" lang="en-US" sz="1600">
                <a:solidFill>
                  <a:srgbClr val="FFFF00"/>
                </a:solidFill>
              </a:rPr>
              <a:t>31</a:t>
            </a:r>
            <a:r>
              <a:rPr b="1" i="0" lang="en-US" sz="1600" u="none" cap="none" strike="noStrike">
                <a:solidFill>
                  <a:srgbClr val="FFFF00"/>
                </a:solidFill>
                <a:latin typeface="Arial"/>
                <a:ea typeface="Arial"/>
                <a:cs typeface="Arial"/>
                <a:sym typeface="Arial"/>
              </a:rPr>
              <a:t> October, 2022</a:t>
            </a:r>
            <a:endParaRPr b="0" i="0" sz="1600" u="none" cap="none" strike="noStrike">
              <a:solidFill>
                <a:schemeClr val="dk1"/>
              </a:solidFill>
              <a:latin typeface="Arial"/>
              <a:ea typeface="Arial"/>
              <a:cs typeface="Arial"/>
              <a:sym typeface="Arial"/>
            </a:endParaRPr>
          </a:p>
        </p:txBody>
      </p:sp>
      <p:sp>
        <p:nvSpPr>
          <p:cNvPr id="172" name="Google Shape;172;p9"/>
          <p:cNvSpPr txBox="1"/>
          <p:nvPr/>
        </p:nvSpPr>
        <p:spPr>
          <a:xfrm>
            <a:off x="79248" y="5366468"/>
            <a:ext cx="89916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1" i="0" lang="en-US" sz="1200" u="none" cap="none" strike="noStrike">
                <a:solidFill>
                  <a:schemeClr val="lt1"/>
                </a:solidFill>
                <a:latin typeface="Arial"/>
                <a:ea typeface="Arial"/>
                <a:cs typeface="Arial"/>
                <a:sym typeface="Arial"/>
              </a:rPr>
              <a:t>For week-1 (left panel) the NCEP GEFS indicates a moderate to high chance (over 70%) for rainfall to exceed 50 mm over much of </a:t>
            </a:r>
            <a:r>
              <a:rPr b="1" lang="en-US" sz="1200">
                <a:solidFill>
                  <a:schemeClr val="lt1"/>
                </a:solidFill>
              </a:rPr>
              <a:t>Liberia, southern Nigeria, southern Cameroon, Equatorial Guinea, northern Gabon, Congo, western CAR, northwestern and portions of eastern DRC, parts of southwestern Ethiopia, Rwanda, and eastern Lesotho</a:t>
            </a:r>
            <a:r>
              <a:rPr b="1" i="0" lang="en-US" sz="1200" u="none" cap="none" strike="noStrike">
                <a:solidFill>
                  <a:schemeClr val="lt1"/>
                </a:solidFill>
                <a:latin typeface="Arial"/>
                <a:ea typeface="Arial"/>
                <a:cs typeface="Arial"/>
                <a:sym typeface="Arial"/>
              </a:rPr>
              <a:t>. For week-2 (right panel), NCEP GEFS indicates a moderate to high chance (over 70%) for rainfall to exceed 50 mm over Liberia, southern Nigeria, southern Cameroon, Equatorial Guinea, </a:t>
            </a:r>
            <a:r>
              <a:rPr b="1" lang="en-US" sz="1200">
                <a:solidFill>
                  <a:schemeClr val="lt1"/>
                </a:solidFill>
              </a:rPr>
              <a:t>most of</a:t>
            </a:r>
            <a:r>
              <a:rPr b="1" i="0" lang="en-US" sz="1200" u="none" cap="none" strike="noStrike">
                <a:solidFill>
                  <a:schemeClr val="lt1"/>
                </a:solidFill>
                <a:latin typeface="Arial"/>
                <a:ea typeface="Arial"/>
                <a:cs typeface="Arial"/>
                <a:sym typeface="Arial"/>
              </a:rPr>
              <a:t> Gabon, a</a:t>
            </a:r>
            <a:r>
              <a:rPr b="1" lang="en-US" sz="1200">
                <a:solidFill>
                  <a:schemeClr val="lt1"/>
                </a:solidFill>
              </a:rPr>
              <a:t>nd parts of central </a:t>
            </a:r>
            <a:r>
              <a:rPr b="1" i="0" lang="en-US" sz="1200" u="none" cap="none" strike="noStrike">
                <a:solidFill>
                  <a:schemeClr val="lt1"/>
                </a:solidFill>
                <a:latin typeface="Arial"/>
                <a:ea typeface="Arial"/>
                <a:cs typeface="Arial"/>
                <a:sym typeface="Arial"/>
              </a:rPr>
              <a:t>Congo</a:t>
            </a:r>
            <a:r>
              <a:rPr b="1" lang="en-US" sz="1200">
                <a:solidFill>
                  <a:schemeClr val="lt1"/>
                </a:solidFill>
              </a:rPr>
              <a:t>.</a:t>
            </a:r>
            <a:endParaRPr b="1" i="0" sz="1200" u="none" cap="none" strike="noStrike">
              <a:solidFill>
                <a:schemeClr val="lt1"/>
              </a:solidFill>
              <a:latin typeface="Arial"/>
              <a:ea typeface="Arial"/>
              <a:cs typeface="Arial"/>
              <a:sym typeface="Arial"/>
            </a:endParaRPr>
          </a:p>
        </p:txBody>
      </p:sp>
      <p:sp>
        <p:nvSpPr>
          <p:cNvPr id="173" name="Google Shape;173;p9"/>
          <p:cNvSpPr txBox="1"/>
          <p:nvPr/>
        </p:nvSpPr>
        <p:spPr>
          <a:xfrm>
            <a:off x="651550" y="1524000"/>
            <a:ext cx="3771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18</a:t>
            </a:r>
            <a:r>
              <a:rPr b="1" i="0" lang="en-US" sz="1600" u="none" cap="none" strike="noStrike">
                <a:solidFill>
                  <a:srgbClr val="FFFF00"/>
                </a:solidFill>
                <a:latin typeface="Arial"/>
                <a:ea typeface="Arial"/>
                <a:cs typeface="Arial"/>
                <a:sym typeface="Arial"/>
              </a:rPr>
              <a:t> – </a:t>
            </a:r>
            <a:r>
              <a:rPr b="1" lang="en-US" sz="1600">
                <a:solidFill>
                  <a:srgbClr val="FFFF00"/>
                </a:solidFill>
              </a:rPr>
              <a:t>24</a:t>
            </a:r>
            <a:r>
              <a:rPr b="1" i="0" lang="en-US" sz="1600" u="none" cap="none" strike="noStrike">
                <a:solidFill>
                  <a:srgbClr val="FFFF00"/>
                </a:solidFill>
                <a:latin typeface="Arial"/>
                <a:ea typeface="Arial"/>
                <a:cs typeface="Arial"/>
                <a:sym typeface="Arial"/>
              </a:rPr>
              <a:t> October, 2022</a:t>
            </a:r>
            <a:endParaRPr b="0" i="0" sz="1600" u="none" cap="none" strike="noStrike">
              <a:solidFill>
                <a:schemeClr val="dk1"/>
              </a:solidFill>
              <a:latin typeface="Arial"/>
              <a:ea typeface="Arial"/>
              <a:cs typeface="Arial"/>
              <a:sym typeface="Arial"/>
            </a:endParaRPr>
          </a:p>
        </p:txBody>
      </p:sp>
      <p:pic>
        <p:nvPicPr>
          <p:cNvPr descr="GEFS Prec Prob: wk1 prec &gt; 50mm" id="174" name="Google Shape;174;p9"/>
          <p:cNvPicPr preferRelativeResize="0"/>
          <p:nvPr/>
        </p:nvPicPr>
        <p:blipFill>
          <a:blip r:embed="rId3">
            <a:alphaModFix/>
          </a:blip>
          <a:stretch>
            <a:fillRect/>
          </a:stretch>
        </p:blipFill>
        <p:spPr>
          <a:xfrm>
            <a:off x="152400" y="1862700"/>
            <a:ext cx="4265290" cy="3198967"/>
          </a:xfrm>
          <a:prstGeom prst="rect">
            <a:avLst/>
          </a:prstGeom>
          <a:noFill/>
          <a:ln>
            <a:noFill/>
          </a:ln>
        </p:spPr>
      </p:pic>
      <p:pic>
        <p:nvPicPr>
          <p:cNvPr descr="GEFS Prec Prob: wk2 prec &gt; 50mm" id="175" name="Google Shape;175;p9"/>
          <p:cNvPicPr preferRelativeResize="0"/>
          <p:nvPr/>
        </p:nvPicPr>
        <p:blipFill>
          <a:blip r:embed="rId4">
            <a:alphaModFix/>
          </a:blip>
          <a:stretch>
            <a:fillRect/>
          </a:stretch>
        </p:blipFill>
        <p:spPr>
          <a:xfrm>
            <a:off x="4574950" y="1839850"/>
            <a:ext cx="4295758" cy="32218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