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gNpT1t1lzFQJwKzHlqeyauwgcc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8" name="Google Shape;178;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8" name="Google Shape;188;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89" name="Google Shape;189;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0" name="Google Shape;200;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 name="Google Shape;152;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7" name="Google Shape;167;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11</a:t>
            </a:r>
            <a:r>
              <a:rPr b="1" i="0" lang="en-US" sz="2800" u="none" cap="none" strike="noStrike">
                <a:solidFill>
                  <a:schemeClr val="lt1"/>
                </a:solidFill>
                <a:latin typeface="Arial"/>
                <a:ea typeface="Arial"/>
                <a:cs typeface="Arial"/>
                <a:sym typeface="Arial"/>
              </a:rPr>
              <a:t> October 2022</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12</a:t>
            </a:r>
            <a:r>
              <a:rPr b="1" i="0" lang="en-US" sz="1600" u="none" cap="none" strike="noStrike">
                <a:solidFill>
                  <a:srgbClr val="FFFF00"/>
                </a:solidFill>
                <a:latin typeface="Arial"/>
                <a:ea typeface="Arial"/>
                <a:cs typeface="Arial"/>
                <a:sym typeface="Arial"/>
              </a:rPr>
              <a:t> - 1</a:t>
            </a:r>
            <a:r>
              <a:rPr b="1" lang="en-US" sz="1600">
                <a:solidFill>
                  <a:srgbClr val="FFFF00"/>
                </a:solidFill>
              </a:rPr>
              <a:t>8</a:t>
            </a:r>
            <a:r>
              <a:rPr b="1" i="0" lang="en-US" sz="1600" u="none" cap="none" strike="noStrike">
                <a:solidFill>
                  <a:srgbClr val="FFFF00"/>
                </a:solidFill>
                <a:latin typeface="Arial"/>
                <a:ea typeface="Arial"/>
                <a:cs typeface="Arial"/>
                <a:sym typeface="Arial"/>
              </a:rPr>
              <a:t> October, 2022</a:t>
            </a:r>
            <a:endParaRPr b="0" i="0" sz="1400" u="none" cap="none" strike="noStrike">
              <a:solidFill>
                <a:srgbClr val="000000"/>
              </a:solidFill>
              <a:latin typeface="Arial"/>
              <a:ea typeface="Arial"/>
              <a:cs typeface="Arial"/>
              <a:sym typeface="Arial"/>
            </a:endParaRPr>
          </a:p>
        </p:txBody>
      </p:sp>
      <p:pic>
        <p:nvPicPr>
          <p:cNvPr id="184" name="Google Shape;184;p10"/>
          <p:cNvPicPr preferRelativeResize="0"/>
          <p:nvPr/>
        </p:nvPicPr>
        <p:blipFill rotWithShape="1">
          <a:blip r:embed="rId3">
            <a:alphaModFix/>
          </a:blip>
          <a:srcRect b="0" l="0" r="0" t="0"/>
          <a:stretch/>
        </p:blipFill>
        <p:spPr>
          <a:xfrm>
            <a:off x="76200" y="1788750"/>
            <a:ext cx="3613801" cy="4676676"/>
          </a:xfrm>
          <a:prstGeom prst="rect">
            <a:avLst/>
          </a:prstGeom>
          <a:noFill/>
          <a:ln>
            <a:noFill/>
          </a:ln>
        </p:spPr>
      </p:pic>
      <p:sp>
        <p:nvSpPr>
          <p:cNvPr id="185" name="Google Shape;185;p10"/>
          <p:cNvSpPr txBox="1"/>
          <p:nvPr/>
        </p:nvSpPr>
        <p:spPr>
          <a:xfrm>
            <a:off x="3581400" y="2423279"/>
            <a:ext cx="5349900" cy="26886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rainfall to be below-normal (below the lower tercile) over southern </a:t>
            </a:r>
            <a:r>
              <a:rPr b="1" lang="en-US" sz="1100">
                <a:solidFill>
                  <a:schemeClr val="lt1"/>
                </a:solidFill>
              </a:rPr>
              <a:t>Burkina Faso, northern Ghana, between southeastern Chad, northern CAR, southwestern Sudan, and northeastern South Sudan, between southern Somalia and eastern Kenya, from southern South Sudan to southern DRC, and in northern Angola.</a:t>
            </a:r>
            <a:r>
              <a:rPr b="1" i="0" lang="en-US" sz="1100" u="none" cap="none" strike="noStrike">
                <a:solidFill>
                  <a:schemeClr val="lt1"/>
                </a:solidFill>
                <a:latin typeface="Arial"/>
                <a:ea typeface="Arial"/>
                <a:cs typeface="Arial"/>
                <a:sym typeface="Arial"/>
              </a:rPr>
              <a:t> In particular, there is above 80% chance for weekly rainfall to be below normal over </a:t>
            </a:r>
            <a:r>
              <a:rPr b="1" lang="en-US" sz="1100">
                <a:solidFill>
                  <a:schemeClr val="lt1"/>
                </a:solidFill>
              </a:rPr>
              <a:t>northern Angola and around the junction of DRC, Zambia, and Tanzania. </a:t>
            </a:r>
            <a:endParaRPr b="0" i="0" sz="1400" u="none" cap="none" strike="noStrike">
              <a:solidFill>
                <a:schemeClr val="dk1"/>
              </a:solidFill>
              <a:latin typeface="Arial"/>
              <a:ea typeface="Arial"/>
              <a:cs typeface="Arial"/>
              <a:sym typeface="Arial"/>
            </a:endParaRPr>
          </a:p>
          <a:p>
            <a:pPr indent="-215900" lvl="0" marL="285750" marR="0" rtl="0" algn="just">
              <a:lnSpc>
                <a:spcPct val="100000"/>
              </a:lnSpc>
              <a:spcBef>
                <a:spcPts val="22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22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 suggests above 50% chance for weekly total rainfall to be above-normal (above the upper tercile)</a:t>
            </a:r>
            <a:r>
              <a:rPr b="1" lang="en-US" sz="1100">
                <a:solidFill>
                  <a:schemeClr val="lt1"/>
                </a:solidFill>
              </a:rPr>
              <a:t> between southeastern Nigeria and western Cameroon, eastern Ethiopia, Lesotho, and southeastern South Africa</a:t>
            </a:r>
            <a:r>
              <a:rPr b="1" i="0" lang="en-US" sz="1100" u="none" cap="none" strike="noStrike">
                <a:solidFill>
                  <a:schemeClr val="lt1"/>
                </a:solidFill>
                <a:latin typeface="Arial"/>
                <a:ea typeface="Arial"/>
                <a:cs typeface="Arial"/>
                <a:sym typeface="Arial"/>
              </a:rPr>
              <a:t>. In particular, there is above 80% chance for rainfall to be above-normal over </a:t>
            </a:r>
            <a:r>
              <a:rPr b="1" lang="en-US" sz="1100">
                <a:solidFill>
                  <a:schemeClr val="lt1"/>
                </a:solidFill>
              </a:rPr>
              <a:t>eastern </a:t>
            </a:r>
            <a:r>
              <a:rPr b="1" i="0" lang="en-US" sz="1100" u="none" cap="none" strike="noStrike">
                <a:solidFill>
                  <a:schemeClr val="lt1"/>
                </a:solidFill>
                <a:latin typeface="Arial"/>
                <a:ea typeface="Arial"/>
                <a:cs typeface="Arial"/>
                <a:sym typeface="Arial"/>
              </a:rPr>
              <a:t>Ethiopia.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1</a:t>
            </a:r>
            <a:r>
              <a:rPr b="1" lang="en-US" sz="1600">
                <a:solidFill>
                  <a:srgbClr val="FFFF00"/>
                </a:solidFill>
              </a:rPr>
              <a:t>9</a:t>
            </a:r>
            <a:r>
              <a:rPr b="1" i="0" lang="en-US" sz="1600" u="none" cap="none" strike="noStrike">
                <a:solidFill>
                  <a:srgbClr val="FFFF00"/>
                </a:solidFill>
                <a:latin typeface="Arial"/>
                <a:ea typeface="Arial"/>
                <a:cs typeface="Arial"/>
                <a:sym typeface="Arial"/>
              </a:rPr>
              <a:t> - </a:t>
            </a:r>
            <a:r>
              <a:rPr b="1" lang="en-US" sz="1600">
                <a:solidFill>
                  <a:srgbClr val="FFFF00"/>
                </a:solidFill>
              </a:rPr>
              <a:t>25</a:t>
            </a:r>
            <a:r>
              <a:rPr b="1" i="0" lang="en-US" sz="1600" u="none" cap="none" strike="noStrike">
                <a:solidFill>
                  <a:srgbClr val="FFFF00"/>
                </a:solidFill>
                <a:latin typeface="Arial"/>
                <a:ea typeface="Arial"/>
                <a:cs typeface="Arial"/>
                <a:sym typeface="Arial"/>
              </a:rPr>
              <a:t> October, 2022</a:t>
            </a:r>
            <a:endParaRPr b="1" i="0" sz="1600" u="none" cap="none" strike="noStrike">
              <a:solidFill>
                <a:srgbClr val="FFFF00"/>
              </a:solidFill>
              <a:latin typeface="Arial"/>
              <a:ea typeface="Arial"/>
              <a:cs typeface="Arial"/>
              <a:sym typeface="Arial"/>
            </a:endParaRPr>
          </a:p>
        </p:txBody>
      </p:sp>
      <p:sp>
        <p:nvSpPr>
          <p:cNvPr id="194" name="Google Shape;194;p11"/>
          <p:cNvSpPr txBox="1"/>
          <p:nvPr/>
        </p:nvSpPr>
        <p:spPr>
          <a:xfrm>
            <a:off x="3581400" y="2651879"/>
            <a:ext cx="5349900" cy="28578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rainfall to be below-normal (below the lower tercile) </a:t>
            </a:r>
            <a:r>
              <a:rPr b="1" lang="en-US" sz="1100">
                <a:solidFill>
                  <a:schemeClr val="lt1"/>
                </a:solidFill>
              </a:rPr>
              <a:t>around the Gulf of Guinea coast and Sahel (from Sierra Leone east towards central Nigeria), between a small portion of southern Ethiopia and around the border of Kenya and Somalia, from Uganda to southern DRC, southern Mozambique, northwestern South Africa, and southern Zimbabwe</a:t>
            </a:r>
            <a:r>
              <a:rPr b="1" i="0" lang="en-US" sz="1100" u="none" cap="none" strike="noStrike">
                <a:solidFill>
                  <a:schemeClr val="lt1"/>
                </a:solidFill>
                <a:latin typeface="Arial"/>
                <a:ea typeface="Arial"/>
                <a:cs typeface="Arial"/>
                <a:sym typeface="Arial"/>
              </a:rPr>
              <a:t>. In particular, there is above 80% chance for rainfall to be below-normal </a:t>
            </a:r>
            <a:r>
              <a:rPr b="1" lang="en-US" sz="1100">
                <a:solidFill>
                  <a:schemeClr val="lt1"/>
                </a:solidFill>
              </a:rPr>
              <a:t>in Kenya, Rwanda, Burundi, eastern DRC, northwestern Tanzania, and eastern Madagascar.</a:t>
            </a:r>
            <a:endParaRPr b="0" i="0" sz="1400" u="none" cap="none" strike="noStrike">
              <a:solidFill>
                <a:schemeClr val="dk1"/>
              </a:solidFill>
              <a:latin typeface="Arial"/>
              <a:ea typeface="Arial"/>
              <a:cs typeface="Arial"/>
              <a:sym typeface="Arial"/>
            </a:endParaRPr>
          </a:p>
          <a:p>
            <a:pPr indent="-215900" lvl="0" marL="285750" marR="0" rtl="0" algn="just">
              <a:lnSpc>
                <a:spcPct val="100000"/>
              </a:lnSpc>
              <a:spcBef>
                <a:spcPts val="220"/>
              </a:spcBef>
              <a:spcAft>
                <a:spcPts val="0"/>
              </a:spcAft>
              <a:buClr>
                <a:srgbClr val="000000"/>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22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 suggests above 50% chance for weekly total rainfall to be above-normal (above the upper tercile)</a:t>
            </a:r>
            <a:r>
              <a:rPr b="1" lang="en-US" sz="1100">
                <a:solidFill>
                  <a:schemeClr val="lt1"/>
                </a:solidFill>
              </a:rPr>
              <a:t> between southern Cameroon and southern Gabon, in portions of central and southeastern South Africa, and southern Lesotho</a:t>
            </a:r>
            <a:r>
              <a:rPr b="1" i="0" lang="en-US" sz="1100" u="none" cap="none" strike="noStrike">
                <a:solidFill>
                  <a:schemeClr val="lt1"/>
                </a:solidFill>
                <a:latin typeface="Arial"/>
                <a:ea typeface="Arial"/>
                <a:cs typeface="Arial"/>
                <a:sym typeface="Arial"/>
              </a:rPr>
              <a:t>. In particular, there is above </a:t>
            </a:r>
            <a:r>
              <a:rPr b="1" lang="en-US" sz="1100">
                <a:solidFill>
                  <a:schemeClr val="lt1"/>
                </a:solidFill>
              </a:rPr>
              <a:t>65</a:t>
            </a:r>
            <a:r>
              <a:rPr b="1" i="0" lang="en-US" sz="1100" u="none" cap="none" strike="noStrike">
                <a:solidFill>
                  <a:schemeClr val="lt1"/>
                </a:solidFill>
                <a:latin typeface="Arial"/>
                <a:ea typeface="Arial"/>
                <a:cs typeface="Arial"/>
                <a:sym typeface="Arial"/>
              </a:rPr>
              <a:t>% chance for rainfall to be above-normal in </a:t>
            </a:r>
            <a:r>
              <a:rPr b="1" lang="en-US" sz="1100">
                <a:solidFill>
                  <a:schemeClr val="lt1"/>
                </a:solidFill>
              </a:rPr>
              <a:t>northern Gabon and in southeastern South Africa.</a:t>
            </a:r>
            <a:endParaRPr b="1" i="0" sz="1100" u="none" cap="none" strike="noStrike">
              <a:solidFill>
                <a:srgbClr val="FFFF00"/>
              </a:solidFill>
              <a:latin typeface="Arial"/>
              <a:ea typeface="Arial"/>
              <a:cs typeface="Arial"/>
              <a:sym typeface="Arial"/>
            </a:endParaRPr>
          </a:p>
        </p:txBody>
      </p:sp>
      <p:pic>
        <p:nvPicPr>
          <p:cNvPr id="195" name="Google Shape;195;p11"/>
          <p:cNvPicPr preferRelativeResize="0"/>
          <p:nvPr/>
        </p:nvPicPr>
        <p:blipFill rotWithShape="1">
          <a:blip r:embed="rId3">
            <a:alphaModFix/>
          </a:blip>
          <a:srcRect b="0" l="0" r="0" t="0"/>
          <a:stretch/>
        </p:blipFill>
        <p:spPr>
          <a:xfrm>
            <a:off x="71628" y="1786355"/>
            <a:ext cx="3611879" cy="4672584"/>
          </a:xfrm>
          <a:prstGeom prst="rect">
            <a:avLst/>
          </a:prstGeom>
          <a:noFill/>
          <a:ln>
            <a:noFill/>
          </a:ln>
        </p:spPr>
      </p:pic>
      <p:sp>
        <p:nvSpPr>
          <p:cNvPr id="196" name="Google Shape;196;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idx="1" type="body"/>
          </p:nvPr>
        </p:nvSpPr>
        <p:spPr>
          <a:xfrm>
            <a:off x="152400" y="762000"/>
            <a:ext cx="8839200" cy="5562600"/>
          </a:xfrm>
          <a:prstGeom prst="rect">
            <a:avLst/>
          </a:prstGeom>
          <a:noFill/>
          <a:ln>
            <a:noFill/>
          </a:ln>
        </p:spPr>
        <p:txBody>
          <a:bodyPr anchorCtr="0" anchor="t" bIns="45700" lIns="91425" spcFirstLastPara="1" rIns="91425" wrap="square" tIns="45700">
            <a:noAutofit/>
          </a:bodyPr>
          <a:lstStyle/>
          <a:p>
            <a:pPr indent="-304800" lvl="0" marL="457200" rtl="0" algn="just">
              <a:lnSpc>
                <a:spcPct val="90000"/>
              </a:lnSpc>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During the past 30 days, in East Africa, above-average rainfall was observed over southern and central Sudan, the western, eastern, and central parts of South Sudan, Eritrea, northern Ethiopia, and in Uganda and the Lake Victoria region. Rainfall was below-average over pockets of central Ethiopia and northern and central Somalia. In Central Africa, rainfall was above-average over parts of northern and central Cameroon, northern and central Congo, western and northern CAR, southern and central Chad, and northern and western DRC. Rainfall was below-average over Equatorial Guinea, southern Cameroon, northern and central Angola, and pockets of central and southern DRC. In West Africa, rainfall was above-average over Senegal, Guinea-Bissau, Guinea, northern and southern Sierra Leone, Liberia, Burkina Faso, most of Ghana, parts of southern Niger, Togo, northern and central Benin, and northern, western, and eastern Nigeria. In contrast, portions of central Mali, coastal Sierra Leone, coastal Ghana, southern Benin, southern Nigeria, and eastern and western Mauritania received below-average rainfall. In southern Africa, above-average rainfall was observed over parts of southern South Africa, southern Lesotho, and eastern Madagascar. Below normal precipitation was observed in northern and eastern South Africa, northern Lesotho, and central Madagascar.</a:t>
            </a:r>
            <a:endParaRPr sz="1200">
              <a:solidFill>
                <a:schemeClr val="lt1"/>
              </a:solidFill>
              <a:latin typeface="Arial"/>
              <a:ea typeface="Arial"/>
              <a:cs typeface="Arial"/>
              <a:sym typeface="Arial"/>
            </a:endParaRPr>
          </a:p>
          <a:p>
            <a:pPr indent="0" lvl="0" marL="342900" rtl="0" algn="just">
              <a:lnSpc>
                <a:spcPct val="90000"/>
              </a:lnSpc>
              <a:spcBef>
                <a:spcPts val="0"/>
              </a:spcBef>
              <a:spcAft>
                <a:spcPts val="0"/>
              </a:spcAft>
              <a:buSzPts val="1800"/>
              <a:buNone/>
            </a:pPr>
            <a:r>
              <a:t/>
            </a:r>
            <a:endParaRPr sz="1200">
              <a:solidFill>
                <a:schemeClr val="lt1"/>
              </a:solidFill>
              <a:latin typeface="Arial"/>
              <a:ea typeface="Arial"/>
              <a:cs typeface="Arial"/>
              <a:sym typeface="Arial"/>
            </a:endParaRPr>
          </a:p>
          <a:p>
            <a:pPr indent="-304800" lvl="0" marL="457200" rtl="0" algn="just">
              <a:lnSpc>
                <a:spcPct val="90000"/>
              </a:lnSpc>
              <a:spcBef>
                <a:spcPts val="0"/>
              </a:spcBef>
              <a:spcAft>
                <a:spcPts val="0"/>
              </a:spcAft>
              <a:buClr>
                <a:schemeClr val="lt1"/>
              </a:buClr>
              <a:buSzPts val="1200"/>
              <a:buFont typeface="Arial"/>
              <a:buChar char="•"/>
            </a:pPr>
            <a:r>
              <a:rPr lang="en-US" sz="1200">
                <a:solidFill>
                  <a:schemeClr val="lt1"/>
                </a:solidFill>
                <a:latin typeface="Arial"/>
                <a:ea typeface="Arial"/>
                <a:cs typeface="Arial"/>
                <a:sym typeface="Arial"/>
              </a:rPr>
              <a:t>During the past 7 days, in East Africa, rainfall was above-average over much of central and southeastern Eritrea, western and central Ethiopia, eastern, western, and southern South Sudan, southern portions of Sudan, eastern Uganda, and western Kenya. Below-average rainfall was observed over pockets of eastern Ethiopia, northwestern South Sudan, Burundi, northwestern Tanzania, and portions of southern Somalia. In Central Africa, rainfall was above-average over central and southern Cameroon, central and southern Chad, western and central CAR, central and southern Gabon, northern and southern portions of Congo, northwestern, central, and southwestern DRC, and a small portion of west-central Angola. Below-average rainfall was observed over eastern CAR, a small portion of northwestern Cameroon, much of central and southeastern DRC, and Equatorial Guinea. In West Africa, above-average rainfall was observed over western and southern Nigeria, Benin, Togo, northern and southern Ghana, northern and central Cote D’Ivoire, western and central Liberia, northeastern and western Guinea, Sierra Leone,  Guinea, Guinea-Bissau, southern and eastern Burkina Faso, and central and southern Senegal. In contrast, southwestern Mali, southern Cote D’Ivoire, central Ghana, and small portions of central Nigeria received below-average rainfall. In southern Africa, rainfall was below average in pockets of southern and eastern South Africa. </a:t>
            </a:r>
            <a:endParaRPr sz="1200">
              <a:latin typeface="Arial"/>
              <a:ea typeface="Arial"/>
              <a:cs typeface="Arial"/>
              <a:sym typeface="Arial"/>
            </a:endParaRPr>
          </a:p>
          <a:p>
            <a:pPr indent="0" lvl="0" marL="0" rtl="0" algn="just">
              <a:lnSpc>
                <a:spcPct val="90000"/>
              </a:lnSpc>
              <a:spcBef>
                <a:spcPts val="0"/>
              </a:spcBef>
              <a:spcAft>
                <a:spcPts val="0"/>
              </a:spcAft>
              <a:buNone/>
            </a:pPr>
            <a:r>
              <a:t/>
            </a:r>
            <a:endParaRPr sz="1200">
              <a:solidFill>
                <a:schemeClr val="lt1"/>
              </a:solidFill>
              <a:latin typeface="Arial"/>
              <a:ea typeface="Arial"/>
              <a:cs typeface="Arial"/>
              <a:sym typeface="Arial"/>
            </a:endParaRPr>
          </a:p>
          <a:p>
            <a:pPr indent="-304800" lvl="0" marL="457200" rtl="0" algn="just">
              <a:lnSpc>
                <a:spcPct val="90000"/>
              </a:lnSpc>
              <a:spcBef>
                <a:spcPts val="700"/>
              </a:spcBef>
              <a:spcAft>
                <a:spcPts val="0"/>
              </a:spcAft>
              <a:buClr>
                <a:schemeClr val="lt1"/>
              </a:buClr>
              <a:buSzPts val="1200"/>
              <a:buFont typeface="Arial"/>
              <a:buChar char="•"/>
            </a:pPr>
            <a:r>
              <a:rPr lang="en-US" sz="1200">
                <a:solidFill>
                  <a:schemeClr val="lt1"/>
                </a:solidFill>
                <a:latin typeface="Arial"/>
                <a:ea typeface="Arial"/>
                <a:cs typeface="Arial"/>
                <a:sym typeface="Arial"/>
              </a:rPr>
              <a:t>Week-1 outlooks call for an increased chance for above-average rainfall across much of the Gulf of Guinea coast, portions of western South Sudan, western CAR, western DRC, western Ethiopia, Gabon, Congo, central South Africa, and Lesotho. In contrast, there is an increased chance for below-average rainfall near the Lake Victoria region, Rwanda, Burundi, southern Ethiopia, southern Somalia, northern and southern Kenya, eastern Tanzania, southern DRC, eastern Madagascar, and northwestern Angola. Week-2 outlooks call for an increased chance for above-average rainfall across southern Nigeria, southern Cameroon, Equatorial Guinea, Gabon, northern Congo, western and central CAR, western DRC, western South Sudan, western and eastern Ethiopia, southeastern South Africa, and Lesotho. In contrast, there is an increased chance for below-average rainfall near most of the Gulf of Guinea coast, eastern DRC, the Lake Victoria region, Rwanda, Burundi, eastern Tanzania, Kenya, southern Somalia, and eastern Madagascar. </a:t>
            </a:r>
            <a:endParaRPr sz="1200">
              <a:solidFill>
                <a:schemeClr val="lt1"/>
              </a:solidFill>
              <a:latin typeface="Arial"/>
              <a:ea typeface="Arial"/>
              <a:cs typeface="Arial"/>
              <a:sym typeface="Arial"/>
            </a:endParaRPr>
          </a:p>
          <a:p>
            <a:pPr indent="0" lvl="0" marL="457200" rtl="0" algn="just">
              <a:lnSpc>
                <a:spcPct val="90000"/>
              </a:lnSpc>
              <a:spcBef>
                <a:spcPts val="700"/>
              </a:spcBef>
              <a:spcAft>
                <a:spcPts val="0"/>
              </a:spcAft>
              <a:buClr>
                <a:schemeClr val="dk1"/>
              </a:buClr>
              <a:buSzPts val="1400"/>
              <a:buFont typeface="Arial"/>
              <a:buNone/>
            </a:pPr>
            <a:r>
              <a:t/>
            </a:r>
            <a:endParaRPr sz="1200">
              <a:solidFill>
                <a:schemeClr val="lt1"/>
              </a:solidFill>
              <a:latin typeface="Arial"/>
              <a:ea typeface="Arial"/>
              <a:cs typeface="Arial"/>
              <a:sym typeface="Arial"/>
            </a:endParaRPr>
          </a:p>
          <a:p>
            <a:pPr indent="0" lvl="0" marL="342900" rtl="0" algn="just">
              <a:lnSpc>
                <a:spcPct val="100000"/>
              </a:lnSpc>
              <a:spcBef>
                <a:spcPts val="220"/>
              </a:spcBef>
              <a:spcAft>
                <a:spcPts val="0"/>
              </a:spcAft>
              <a:buSzPts val="1800"/>
              <a:buNone/>
            </a:pPr>
            <a:r>
              <a:t/>
            </a:r>
            <a:endParaRPr sz="1200">
              <a:solidFill>
                <a:schemeClr val="lt1"/>
              </a:solidFill>
              <a:latin typeface="Arial"/>
              <a:ea typeface="Arial"/>
              <a:cs typeface="Arial"/>
              <a:sym typeface="Arial"/>
            </a:endParaRPr>
          </a:p>
        </p:txBody>
      </p:sp>
      <p:sp>
        <p:nvSpPr>
          <p:cNvPr id="203" name="Google Shape;203;p12"/>
          <p:cNvSpPr txBox="1"/>
          <p:nvPr>
            <p:ph idx="4294967295" type="title"/>
          </p:nvPr>
        </p:nvSpPr>
        <p:spPr>
          <a:xfrm>
            <a:off x="1219200" y="0"/>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5334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123850" y="1752600"/>
            <a:ext cx="8896200" cy="4953000"/>
          </a:xfrm>
          <a:prstGeom prst="rect">
            <a:avLst/>
          </a:prstGeom>
          <a:noFill/>
          <a:ln>
            <a:noFill/>
          </a:ln>
        </p:spPr>
        <p:txBody>
          <a:bodyPr anchorCtr="0" anchor="t" bIns="45700" lIns="91425" spcFirstLastPara="1" rIns="91425" wrap="square" tIns="45700">
            <a:noAutofit/>
          </a:bodyPr>
          <a:lstStyle/>
          <a:p>
            <a:pPr indent="-279400" lvl="0" marL="285750" marR="0" rtl="0" algn="just">
              <a:lnSpc>
                <a:spcPct val="90000"/>
              </a:lnSpc>
              <a:spcBef>
                <a:spcPts val="0"/>
              </a:spcBef>
              <a:spcAft>
                <a:spcPts val="0"/>
              </a:spcAft>
              <a:buClr>
                <a:schemeClr val="lt1"/>
              </a:buClr>
              <a:buSzPts val="1300"/>
              <a:buFont typeface="Arial"/>
              <a:buChar char="•"/>
            </a:pPr>
            <a:r>
              <a:rPr b="1" i="0" lang="en-US" sz="1300" u="none" cap="none" strike="noStrike">
                <a:solidFill>
                  <a:schemeClr val="lt1"/>
                </a:solidFill>
                <a:latin typeface="Arial"/>
                <a:ea typeface="Arial"/>
                <a:cs typeface="Arial"/>
                <a:sym typeface="Arial"/>
              </a:rPr>
              <a:t>During the past 7 days, in East Africa, rainfall was above-average over much of central and southeastern Eritrea, </a:t>
            </a:r>
            <a:r>
              <a:rPr b="1" lang="en-US" sz="1300">
                <a:solidFill>
                  <a:schemeClr val="lt1"/>
                </a:solidFill>
              </a:rPr>
              <a:t>western</a:t>
            </a:r>
            <a:r>
              <a:rPr b="1" i="0" lang="en-US" sz="1300" u="none" cap="none" strike="noStrike">
                <a:solidFill>
                  <a:schemeClr val="lt1"/>
                </a:solidFill>
                <a:latin typeface="Arial"/>
                <a:ea typeface="Arial"/>
                <a:cs typeface="Arial"/>
                <a:sym typeface="Arial"/>
              </a:rPr>
              <a:t> and central Ethiopia, easter</a:t>
            </a:r>
            <a:r>
              <a:rPr b="1" lang="en-US" sz="1300">
                <a:solidFill>
                  <a:schemeClr val="lt1"/>
                </a:solidFill>
              </a:rPr>
              <a:t>n, </a:t>
            </a:r>
            <a:r>
              <a:rPr b="1" i="0" lang="en-US" sz="1300" u="none" cap="none" strike="noStrike">
                <a:solidFill>
                  <a:schemeClr val="lt1"/>
                </a:solidFill>
                <a:latin typeface="Arial"/>
                <a:ea typeface="Arial"/>
                <a:cs typeface="Arial"/>
                <a:sym typeface="Arial"/>
              </a:rPr>
              <a:t>wester</a:t>
            </a:r>
            <a:r>
              <a:rPr b="1" lang="en-US" sz="1300">
                <a:solidFill>
                  <a:schemeClr val="lt1"/>
                </a:solidFill>
              </a:rPr>
              <a:t>n, and southern</a:t>
            </a:r>
            <a:r>
              <a:rPr b="1" i="0" lang="en-US" sz="1300" u="none" cap="none" strike="noStrike">
                <a:solidFill>
                  <a:schemeClr val="lt1"/>
                </a:solidFill>
                <a:latin typeface="Arial"/>
                <a:ea typeface="Arial"/>
                <a:cs typeface="Arial"/>
                <a:sym typeface="Arial"/>
              </a:rPr>
              <a:t> South Sudan, southern portions of Sudan,</a:t>
            </a:r>
            <a:r>
              <a:rPr b="1" lang="en-US" sz="1300">
                <a:solidFill>
                  <a:schemeClr val="lt1"/>
                </a:solidFill>
              </a:rPr>
              <a:t> eastern Uganda, and western Kenya</a:t>
            </a:r>
            <a:r>
              <a:rPr b="1" i="0" lang="en-US" sz="1300" u="none" cap="none" strike="noStrike">
                <a:solidFill>
                  <a:schemeClr val="lt1"/>
                </a:solidFill>
                <a:latin typeface="Arial"/>
                <a:ea typeface="Arial"/>
                <a:cs typeface="Arial"/>
                <a:sym typeface="Arial"/>
              </a:rPr>
              <a:t>. Below-average rainfall was observed over pockets of </a:t>
            </a:r>
            <a:r>
              <a:rPr b="1" lang="en-US" sz="1300">
                <a:solidFill>
                  <a:schemeClr val="lt1"/>
                </a:solidFill>
              </a:rPr>
              <a:t>eastern</a:t>
            </a:r>
            <a:r>
              <a:rPr b="1" i="0" lang="en-US" sz="1300" u="none" cap="none" strike="noStrike">
                <a:solidFill>
                  <a:schemeClr val="lt1"/>
                </a:solidFill>
                <a:latin typeface="Arial"/>
                <a:ea typeface="Arial"/>
                <a:cs typeface="Arial"/>
                <a:sym typeface="Arial"/>
              </a:rPr>
              <a:t> Ethiopia, </a:t>
            </a:r>
            <a:r>
              <a:rPr b="1" lang="en-US" sz="1300">
                <a:solidFill>
                  <a:schemeClr val="lt1"/>
                </a:solidFill>
              </a:rPr>
              <a:t>northwestern</a:t>
            </a:r>
            <a:r>
              <a:rPr b="1" i="0" lang="en-US" sz="1300" u="none" cap="none" strike="noStrike">
                <a:solidFill>
                  <a:schemeClr val="lt1"/>
                </a:solidFill>
                <a:latin typeface="Arial"/>
                <a:ea typeface="Arial"/>
                <a:cs typeface="Arial"/>
                <a:sym typeface="Arial"/>
              </a:rPr>
              <a:t> South Sudan, Burundi, northwestern Tanzania, and </a:t>
            </a:r>
            <a:r>
              <a:rPr b="1" lang="en-US" sz="1300">
                <a:solidFill>
                  <a:schemeClr val="lt1"/>
                </a:solidFill>
              </a:rPr>
              <a:t>portions of southern Somalia</a:t>
            </a:r>
            <a:r>
              <a:rPr b="1" i="0" lang="en-US" sz="1300" u="none" cap="none" strike="noStrike">
                <a:solidFill>
                  <a:schemeClr val="lt1"/>
                </a:solidFill>
                <a:latin typeface="Arial"/>
                <a:ea typeface="Arial"/>
                <a:cs typeface="Arial"/>
                <a:sym typeface="Arial"/>
              </a:rPr>
              <a:t>. In Central Africa, rainfall was above-average over central and southern Cameroon, central and south</a:t>
            </a:r>
            <a:r>
              <a:rPr b="1" lang="en-US" sz="1300">
                <a:solidFill>
                  <a:schemeClr val="lt1"/>
                </a:solidFill>
              </a:rPr>
              <a:t>ern</a:t>
            </a:r>
            <a:r>
              <a:rPr b="1" i="0" lang="en-US" sz="1300" u="none" cap="none" strike="noStrike">
                <a:solidFill>
                  <a:schemeClr val="lt1"/>
                </a:solidFill>
                <a:latin typeface="Arial"/>
                <a:ea typeface="Arial"/>
                <a:cs typeface="Arial"/>
                <a:sym typeface="Arial"/>
              </a:rPr>
              <a:t> Chad, western and central CAR, central and southe</a:t>
            </a:r>
            <a:r>
              <a:rPr b="1" lang="en-US" sz="1300">
                <a:solidFill>
                  <a:schemeClr val="lt1"/>
                </a:solidFill>
              </a:rPr>
              <a:t>rn </a:t>
            </a:r>
            <a:r>
              <a:rPr b="1" i="0" lang="en-US" sz="1300" u="none" cap="none" strike="noStrike">
                <a:solidFill>
                  <a:schemeClr val="lt1"/>
                </a:solidFill>
                <a:latin typeface="Arial"/>
                <a:ea typeface="Arial"/>
                <a:cs typeface="Arial"/>
                <a:sym typeface="Arial"/>
              </a:rPr>
              <a:t>Gabon, </a:t>
            </a:r>
            <a:r>
              <a:rPr b="1" lang="en-US" sz="1300">
                <a:solidFill>
                  <a:schemeClr val="lt1"/>
                </a:solidFill>
              </a:rPr>
              <a:t>northern and southern portions of</a:t>
            </a:r>
            <a:r>
              <a:rPr b="1" i="0" lang="en-US" sz="1300" u="none" cap="none" strike="noStrike">
                <a:solidFill>
                  <a:schemeClr val="lt1"/>
                </a:solidFill>
                <a:latin typeface="Arial"/>
                <a:ea typeface="Arial"/>
                <a:cs typeface="Arial"/>
                <a:sym typeface="Arial"/>
              </a:rPr>
              <a:t> Congo, northwestern</a:t>
            </a:r>
            <a:r>
              <a:rPr b="1" lang="en-US" sz="1300">
                <a:solidFill>
                  <a:schemeClr val="lt1"/>
                </a:solidFill>
              </a:rPr>
              <a:t>, central, and</a:t>
            </a:r>
            <a:r>
              <a:rPr b="1" i="0" lang="en-US" sz="1300" u="none" cap="none" strike="noStrike">
                <a:solidFill>
                  <a:schemeClr val="lt1"/>
                </a:solidFill>
                <a:latin typeface="Arial"/>
                <a:ea typeface="Arial"/>
                <a:cs typeface="Arial"/>
                <a:sym typeface="Arial"/>
              </a:rPr>
              <a:t> </a:t>
            </a:r>
            <a:r>
              <a:rPr b="1" lang="en-US" sz="1300">
                <a:solidFill>
                  <a:schemeClr val="lt1"/>
                </a:solidFill>
              </a:rPr>
              <a:t>southwe</a:t>
            </a:r>
            <a:r>
              <a:rPr b="1" i="0" lang="en-US" sz="1300" u="none" cap="none" strike="noStrike">
                <a:solidFill>
                  <a:schemeClr val="lt1"/>
                </a:solidFill>
                <a:latin typeface="Arial"/>
                <a:ea typeface="Arial"/>
                <a:cs typeface="Arial"/>
                <a:sym typeface="Arial"/>
              </a:rPr>
              <a:t>stern DRC, and </a:t>
            </a:r>
            <a:r>
              <a:rPr b="1" lang="en-US" sz="1300">
                <a:solidFill>
                  <a:schemeClr val="lt1"/>
                </a:solidFill>
              </a:rPr>
              <a:t>a small portion of west-</a:t>
            </a:r>
            <a:r>
              <a:rPr b="1" i="0" lang="en-US" sz="1300" u="none" cap="none" strike="noStrike">
                <a:solidFill>
                  <a:schemeClr val="lt1"/>
                </a:solidFill>
                <a:latin typeface="Arial"/>
                <a:ea typeface="Arial"/>
                <a:cs typeface="Arial"/>
                <a:sym typeface="Arial"/>
              </a:rPr>
              <a:t>central Angola. Below-average rainfall was observed over </a:t>
            </a:r>
            <a:r>
              <a:rPr b="1" lang="en-US" sz="1300">
                <a:solidFill>
                  <a:schemeClr val="lt1"/>
                </a:solidFill>
              </a:rPr>
              <a:t>eastern</a:t>
            </a:r>
            <a:r>
              <a:rPr b="1" i="0" lang="en-US" sz="1300" u="none" cap="none" strike="noStrike">
                <a:solidFill>
                  <a:schemeClr val="lt1"/>
                </a:solidFill>
                <a:latin typeface="Arial"/>
                <a:ea typeface="Arial"/>
                <a:cs typeface="Arial"/>
                <a:sym typeface="Arial"/>
              </a:rPr>
              <a:t> CAR, </a:t>
            </a:r>
            <a:r>
              <a:rPr b="1" lang="en-US" sz="1300">
                <a:solidFill>
                  <a:schemeClr val="lt1"/>
                </a:solidFill>
              </a:rPr>
              <a:t>a small portion of </a:t>
            </a:r>
            <a:r>
              <a:rPr b="1" i="0" lang="en-US" sz="1300" u="none" cap="none" strike="noStrike">
                <a:solidFill>
                  <a:schemeClr val="lt1"/>
                </a:solidFill>
                <a:latin typeface="Arial"/>
                <a:ea typeface="Arial"/>
                <a:cs typeface="Arial"/>
                <a:sym typeface="Arial"/>
              </a:rPr>
              <a:t>north</a:t>
            </a:r>
            <a:r>
              <a:rPr b="1" lang="en-US" sz="1300">
                <a:solidFill>
                  <a:schemeClr val="lt1"/>
                </a:solidFill>
              </a:rPr>
              <a:t>western</a:t>
            </a:r>
            <a:r>
              <a:rPr b="1" i="0" lang="en-US" sz="1300" u="none" cap="none" strike="noStrike">
                <a:solidFill>
                  <a:schemeClr val="lt1"/>
                </a:solidFill>
                <a:latin typeface="Arial"/>
                <a:ea typeface="Arial"/>
                <a:cs typeface="Arial"/>
                <a:sym typeface="Arial"/>
              </a:rPr>
              <a:t> Cameroon, much of central and southe</a:t>
            </a:r>
            <a:r>
              <a:rPr b="1" lang="en-US" sz="1300">
                <a:solidFill>
                  <a:schemeClr val="lt1"/>
                </a:solidFill>
              </a:rPr>
              <a:t>astern</a:t>
            </a:r>
            <a:r>
              <a:rPr b="1" i="0" lang="en-US" sz="1300" u="none" cap="none" strike="noStrike">
                <a:solidFill>
                  <a:schemeClr val="lt1"/>
                </a:solidFill>
                <a:latin typeface="Arial"/>
                <a:ea typeface="Arial"/>
                <a:cs typeface="Arial"/>
                <a:sym typeface="Arial"/>
              </a:rPr>
              <a:t> DRC, and </a:t>
            </a:r>
            <a:r>
              <a:rPr b="1" lang="en-US" sz="1300">
                <a:solidFill>
                  <a:schemeClr val="lt1"/>
                </a:solidFill>
              </a:rPr>
              <a:t>Equatorial Guinea</a:t>
            </a:r>
            <a:r>
              <a:rPr b="1" i="0" lang="en-US" sz="1300" u="none" cap="none" strike="noStrike">
                <a:solidFill>
                  <a:schemeClr val="lt1"/>
                </a:solidFill>
                <a:latin typeface="Arial"/>
                <a:ea typeface="Arial"/>
                <a:cs typeface="Arial"/>
                <a:sym typeface="Arial"/>
              </a:rPr>
              <a:t>. In West Africa, above-average rainfall was observed over weste</a:t>
            </a:r>
            <a:r>
              <a:rPr b="1" lang="en-US" sz="1300">
                <a:solidFill>
                  <a:schemeClr val="lt1"/>
                </a:solidFill>
              </a:rPr>
              <a:t>rn and southern </a:t>
            </a:r>
            <a:r>
              <a:rPr b="1" i="0" lang="en-US" sz="1300" u="none" cap="none" strike="noStrike">
                <a:solidFill>
                  <a:schemeClr val="lt1"/>
                </a:solidFill>
                <a:latin typeface="Arial"/>
                <a:ea typeface="Arial"/>
                <a:cs typeface="Arial"/>
                <a:sym typeface="Arial"/>
              </a:rPr>
              <a:t>Nigeria, Benin, Togo, northern and sou</a:t>
            </a:r>
            <a:r>
              <a:rPr b="1" lang="en-US" sz="1300">
                <a:solidFill>
                  <a:schemeClr val="lt1"/>
                </a:solidFill>
              </a:rPr>
              <a:t>thern </a:t>
            </a:r>
            <a:r>
              <a:rPr b="1" i="0" lang="en-US" sz="1300" u="none" cap="none" strike="noStrike">
                <a:solidFill>
                  <a:schemeClr val="lt1"/>
                </a:solidFill>
                <a:latin typeface="Arial"/>
                <a:ea typeface="Arial"/>
                <a:cs typeface="Arial"/>
                <a:sym typeface="Arial"/>
              </a:rPr>
              <a:t>Ghana, northern and central Cote D’Ivoire, western and central Liberia, northeastern and western Guinea, </a:t>
            </a:r>
            <a:r>
              <a:rPr b="1" lang="en-US" sz="1300">
                <a:solidFill>
                  <a:schemeClr val="lt1"/>
                </a:solidFill>
              </a:rPr>
              <a:t>Sierra Leone, </a:t>
            </a:r>
            <a:r>
              <a:rPr b="1" i="0" lang="en-US" sz="1300" u="none" cap="none" strike="noStrike">
                <a:solidFill>
                  <a:schemeClr val="lt1"/>
                </a:solidFill>
                <a:latin typeface="Arial"/>
                <a:ea typeface="Arial"/>
                <a:cs typeface="Arial"/>
                <a:sym typeface="Arial"/>
              </a:rPr>
              <a:t> Guinea, Guinea-Bissau, </a:t>
            </a:r>
            <a:r>
              <a:rPr b="1" lang="en-US" sz="1300">
                <a:solidFill>
                  <a:schemeClr val="lt1"/>
                </a:solidFill>
              </a:rPr>
              <a:t>southern</a:t>
            </a:r>
            <a:r>
              <a:rPr b="1" i="0" lang="en-US" sz="1300" u="none" cap="none" strike="noStrike">
                <a:solidFill>
                  <a:schemeClr val="lt1"/>
                </a:solidFill>
                <a:latin typeface="Arial"/>
                <a:ea typeface="Arial"/>
                <a:cs typeface="Arial"/>
                <a:sym typeface="Arial"/>
              </a:rPr>
              <a:t> and eastern Burkina Faso, and </a:t>
            </a:r>
            <a:r>
              <a:rPr b="1" lang="en-US" sz="1300">
                <a:solidFill>
                  <a:schemeClr val="lt1"/>
                </a:solidFill>
              </a:rPr>
              <a:t>central</a:t>
            </a:r>
            <a:r>
              <a:rPr b="1" i="0" lang="en-US" sz="1300" u="none" cap="none" strike="noStrike">
                <a:solidFill>
                  <a:schemeClr val="lt1"/>
                </a:solidFill>
                <a:latin typeface="Arial"/>
                <a:ea typeface="Arial"/>
                <a:cs typeface="Arial"/>
                <a:sym typeface="Arial"/>
              </a:rPr>
              <a:t> and </a:t>
            </a:r>
            <a:r>
              <a:rPr b="1" lang="en-US" sz="1300">
                <a:solidFill>
                  <a:schemeClr val="lt1"/>
                </a:solidFill>
              </a:rPr>
              <a:t>southern Senegal</a:t>
            </a:r>
            <a:r>
              <a:rPr b="1" i="0" lang="en-US" sz="1300" u="none" cap="none" strike="noStrike">
                <a:solidFill>
                  <a:schemeClr val="lt1"/>
                </a:solidFill>
                <a:latin typeface="Arial"/>
                <a:ea typeface="Arial"/>
                <a:cs typeface="Arial"/>
                <a:sym typeface="Arial"/>
              </a:rPr>
              <a:t>. In contrast, sout</a:t>
            </a:r>
            <a:r>
              <a:rPr b="1" lang="en-US" sz="1300">
                <a:solidFill>
                  <a:schemeClr val="lt1"/>
                </a:solidFill>
              </a:rPr>
              <a:t>hwestern Mali, southern Cote D’Ivoire, central Ghana, and small portions of central Nigeria</a:t>
            </a:r>
            <a:r>
              <a:rPr b="1" i="0" lang="en-US" sz="1300" u="none" cap="none" strike="noStrike">
                <a:solidFill>
                  <a:schemeClr val="lt1"/>
                </a:solidFill>
                <a:latin typeface="Arial"/>
                <a:ea typeface="Arial"/>
                <a:cs typeface="Arial"/>
                <a:sym typeface="Arial"/>
              </a:rPr>
              <a:t> received below-average rainfall. In southern Africa, rainfall was below average in pockets of </a:t>
            </a:r>
            <a:r>
              <a:rPr b="1" lang="en-US" sz="1300">
                <a:solidFill>
                  <a:schemeClr val="lt1"/>
                </a:solidFill>
              </a:rPr>
              <a:t>southern</a:t>
            </a:r>
            <a:r>
              <a:rPr b="1" i="0" lang="en-US" sz="1300" u="none" cap="none" strike="noStrike">
                <a:solidFill>
                  <a:schemeClr val="lt1"/>
                </a:solidFill>
                <a:latin typeface="Arial"/>
                <a:ea typeface="Arial"/>
                <a:cs typeface="Arial"/>
                <a:sym typeface="Arial"/>
              </a:rPr>
              <a:t> and eastern South Africa. </a:t>
            </a:r>
            <a:endParaRPr b="0" i="0" sz="1300" u="none" cap="none" strike="noStrike">
              <a:solidFill>
                <a:srgbClr val="000000"/>
              </a:solidFill>
              <a:latin typeface="Arial"/>
              <a:ea typeface="Arial"/>
              <a:cs typeface="Arial"/>
              <a:sym typeface="Arial"/>
            </a:endParaRPr>
          </a:p>
          <a:p>
            <a:pPr indent="-196850" lvl="0" marL="285750" marR="0" rtl="0" algn="just">
              <a:lnSpc>
                <a:spcPct val="90000"/>
              </a:lnSpc>
              <a:spcBef>
                <a:spcPts val="700"/>
              </a:spcBef>
              <a:spcAft>
                <a:spcPts val="0"/>
              </a:spcAft>
              <a:buClr>
                <a:schemeClr val="dk1"/>
              </a:buClr>
              <a:buSzPts val="1400"/>
              <a:buFont typeface="Arial"/>
              <a:buNone/>
            </a:pPr>
            <a:r>
              <a:t/>
            </a:r>
            <a:endParaRPr b="1" i="0" sz="1300" u="none" cap="none" strike="noStrike">
              <a:solidFill>
                <a:schemeClr val="lt1"/>
              </a:solidFill>
              <a:latin typeface="Arial"/>
              <a:ea typeface="Arial"/>
              <a:cs typeface="Arial"/>
              <a:sym typeface="Arial"/>
            </a:endParaRPr>
          </a:p>
          <a:p>
            <a:pPr indent="-279400" lvl="0" marL="285750" marR="0" rtl="0" algn="just">
              <a:lnSpc>
                <a:spcPct val="90000"/>
              </a:lnSpc>
              <a:spcBef>
                <a:spcPts val="700"/>
              </a:spcBef>
              <a:spcAft>
                <a:spcPts val="0"/>
              </a:spcAft>
              <a:buClr>
                <a:schemeClr val="lt1"/>
              </a:buClr>
              <a:buSzPts val="1300"/>
              <a:buFont typeface="Arial"/>
              <a:buChar char="•"/>
            </a:pPr>
            <a:r>
              <a:rPr b="1" i="0" lang="en-US" sz="1300" u="none" cap="none" strike="noStrike">
                <a:solidFill>
                  <a:schemeClr val="lt1"/>
                </a:solidFill>
                <a:latin typeface="Arial"/>
                <a:ea typeface="Arial"/>
                <a:cs typeface="Arial"/>
                <a:sym typeface="Arial"/>
              </a:rPr>
              <a:t>Week-1 outlooks call for an increased chance for above-average rainfall across much of the Gulf of Guinea coast,</a:t>
            </a:r>
            <a:r>
              <a:rPr b="1" lang="en-US" sz="1300">
                <a:solidFill>
                  <a:schemeClr val="lt1"/>
                </a:solidFill>
              </a:rPr>
              <a:t> portions of western</a:t>
            </a:r>
            <a:r>
              <a:rPr b="1" i="0" lang="en-US" sz="1300" u="none" cap="none" strike="noStrike">
                <a:solidFill>
                  <a:schemeClr val="lt1"/>
                </a:solidFill>
                <a:latin typeface="Arial"/>
                <a:ea typeface="Arial"/>
                <a:cs typeface="Arial"/>
                <a:sym typeface="Arial"/>
              </a:rPr>
              <a:t> South Sudan, west</a:t>
            </a:r>
            <a:r>
              <a:rPr b="1" lang="en-US" sz="1300">
                <a:solidFill>
                  <a:schemeClr val="lt1"/>
                </a:solidFill>
              </a:rPr>
              <a:t>ern </a:t>
            </a:r>
            <a:r>
              <a:rPr b="1" i="0" lang="en-US" sz="1300" u="none" cap="none" strike="noStrike">
                <a:solidFill>
                  <a:schemeClr val="lt1"/>
                </a:solidFill>
                <a:latin typeface="Arial"/>
                <a:ea typeface="Arial"/>
                <a:cs typeface="Arial"/>
                <a:sym typeface="Arial"/>
              </a:rPr>
              <a:t>CAR, western DRC, western Ethiopia, Gabon, Congo, central South Africa, and Lesotho. In contrast, there is an increased chance for below-average rainfall near the Lake Victoria region, Rwanda, Burundi, southern Ethiopia, </a:t>
            </a:r>
            <a:r>
              <a:rPr b="1" lang="en-US" sz="1300">
                <a:solidFill>
                  <a:schemeClr val="lt1"/>
                </a:solidFill>
              </a:rPr>
              <a:t>southern </a:t>
            </a:r>
            <a:r>
              <a:rPr b="1" i="0" lang="en-US" sz="1300" u="none" cap="none" strike="noStrike">
                <a:solidFill>
                  <a:schemeClr val="lt1"/>
                </a:solidFill>
                <a:latin typeface="Arial"/>
                <a:ea typeface="Arial"/>
                <a:cs typeface="Arial"/>
                <a:sym typeface="Arial"/>
              </a:rPr>
              <a:t>Somalia, northern an</a:t>
            </a:r>
            <a:r>
              <a:rPr b="1" lang="en-US" sz="1300">
                <a:solidFill>
                  <a:schemeClr val="lt1"/>
                </a:solidFill>
              </a:rPr>
              <a:t>d </a:t>
            </a:r>
            <a:r>
              <a:rPr b="1" i="0" lang="en-US" sz="1300" u="none" cap="none" strike="noStrike">
                <a:solidFill>
                  <a:schemeClr val="lt1"/>
                </a:solidFill>
                <a:latin typeface="Arial"/>
                <a:ea typeface="Arial"/>
                <a:cs typeface="Arial"/>
                <a:sym typeface="Arial"/>
              </a:rPr>
              <a:t>southern Kenya, eastern Tanzania, sout</a:t>
            </a:r>
            <a:r>
              <a:rPr b="1" lang="en-US" sz="1300">
                <a:solidFill>
                  <a:schemeClr val="lt1"/>
                </a:solidFill>
              </a:rPr>
              <a:t>hern DRC, </a:t>
            </a:r>
            <a:r>
              <a:rPr b="1" i="0" lang="en-US" sz="1300" u="none" cap="none" strike="noStrike">
                <a:solidFill>
                  <a:schemeClr val="lt1"/>
                </a:solidFill>
                <a:latin typeface="Arial"/>
                <a:ea typeface="Arial"/>
                <a:cs typeface="Arial"/>
                <a:sym typeface="Arial"/>
              </a:rPr>
              <a:t>eastern Madagascar, </a:t>
            </a:r>
            <a:r>
              <a:rPr b="1" lang="en-US" sz="1300">
                <a:solidFill>
                  <a:schemeClr val="lt1"/>
                </a:solidFill>
              </a:rPr>
              <a:t>and northwestern Angola</a:t>
            </a:r>
            <a:r>
              <a:rPr b="1" i="0" lang="en-US" sz="1300" u="none" cap="none" strike="noStrike">
                <a:solidFill>
                  <a:schemeClr val="lt1"/>
                </a:solidFill>
                <a:latin typeface="Arial"/>
                <a:ea typeface="Arial"/>
                <a:cs typeface="Arial"/>
                <a:sym typeface="Arial"/>
              </a:rPr>
              <a:t>. Week-2 outlooks call for an increased chance for above-average rainfall across </a:t>
            </a:r>
            <a:r>
              <a:rPr b="1" lang="en-US" sz="1300">
                <a:solidFill>
                  <a:schemeClr val="lt1"/>
                </a:solidFill>
              </a:rPr>
              <a:t>southern Nigeria, southern Cameroon, Equatorial Guinea, Gabon, </a:t>
            </a:r>
            <a:r>
              <a:rPr b="1" lang="en-US" sz="1300">
                <a:solidFill>
                  <a:schemeClr val="lt1"/>
                </a:solidFill>
              </a:rPr>
              <a:t>northern</a:t>
            </a:r>
            <a:r>
              <a:rPr b="1" lang="en-US" sz="1300">
                <a:solidFill>
                  <a:schemeClr val="lt1"/>
                </a:solidFill>
              </a:rPr>
              <a:t> Congo, western and central CAR, western DRC, western South Sudan, western and eastern Ethiopia, southeastern South Africa, and Lesotho.</a:t>
            </a:r>
            <a:r>
              <a:rPr b="1" i="0" lang="en-US" sz="1300" u="none" cap="none" strike="noStrike">
                <a:solidFill>
                  <a:schemeClr val="lt1"/>
                </a:solidFill>
                <a:latin typeface="Arial"/>
                <a:ea typeface="Arial"/>
                <a:cs typeface="Arial"/>
                <a:sym typeface="Arial"/>
              </a:rPr>
              <a:t> In contrast, there is an increased chance for below-average rainfall near most of the </a:t>
            </a:r>
            <a:r>
              <a:rPr b="1" lang="en-US" sz="1300">
                <a:solidFill>
                  <a:schemeClr val="lt1"/>
                </a:solidFill>
              </a:rPr>
              <a:t>Gulf of Guinea coast and Sahel, eastern DRC, the Lake Victoria region, Rwanda, Burundi, eastern Tanzania, Kenya, southern Somalia, and eastern Madagascar</a:t>
            </a:r>
            <a:r>
              <a:rPr b="1" i="0" lang="en-US" sz="1300" u="none" cap="none" strike="noStrike">
                <a:solidFill>
                  <a:schemeClr val="lt1"/>
                </a:solidFill>
                <a:latin typeface="Arial"/>
                <a:ea typeface="Arial"/>
                <a:cs typeface="Arial"/>
                <a:sym typeface="Arial"/>
              </a:rPr>
              <a:t>. </a:t>
            </a:r>
            <a:endParaRPr b="1" i="0" sz="1300" u="none" cap="none" strike="noStrike">
              <a:solidFill>
                <a:schemeClr val="lt1"/>
              </a:solidFill>
              <a:latin typeface="Arial"/>
              <a:ea typeface="Arial"/>
              <a:cs typeface="Arial"/>
              <a:sym typeface="Arial"/>
            </a:endParaRPr>
          </a:p>
          <a:p>
            <a:pPr indent="0" lvl="0" marL="457200" marR="0" rtl="0" algn="just">
              <a:lnSpc>
                <a:spcPct val="90000"/>
              </a:lnSpc>
              <a:spcBef>
                <a:spcPts val="700"/>
              </a:spcBef>
              <a:spcAft>
                <a:spcPts val="0"/>
              </a:spcAft>
              <a:buClr>
                <a:srgbClr val="000000"/>
              </a:buClr>
              <a:buSzPts val="1400"/>
              <a:buFont typeface="Arial"/>
              <a:buNone/>
            </a:pPr>
            <a:r>
              <a:t/>
            </a:r>
            <a:endParaRPr b="1" i="0" sz="13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987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1050"/>
              <a:buFont typeface="Arial"/>
              <a:buNone/>
            </a:pPr>
            <a:r>
              <a:rPr b="1" i="0" lang="en-US" sz="1050" u="none" cap="none" strike="noStrike">
                <a:solidFill>
                  <a:schemeClr val="lt1"/>
                </a:solidFill>
                <a:latin typeface="Arial"/>
                <a:ea typeface="Arial"/>
                <a:cs typeface="Arial"/>
                <a:sym typeface="Arial"/>
              </a:rPr>
              <a:t>Over the past 90 days, in East Africa, above-average rainfall was observed over southern and central parts of Sudan, much of South Sudan, northern Ethiopia, Eritrea, Djibouti, parts of southern Somalia, Uganda, Rwanda, western Burundi, pockets of northwest and eastern Tanzania, and western Kenya. Rainfall was below-average over pockets of southern and central Ethiopia, and parts of northern Somalia. In southern Africa, above-average rainfall was observed over pockets of southern South Africa, central Mozambique, and southern Malawi. Below-average rainfall was observed over pockets of southwestern and northeastern South Africa, Lesotho, and southern, central, and northern Madagascar. In Central Africa, rainfall was above-average over northern and eastern Cameroon, southern and central Chad, CAR, northern Congo, and northern, western and northeast parts of DRC. Rainfall was below-average over western Cameroon, pockets of northern and central Gabon, Equatorial Guinea, parts of southeast DRC, and northern and eastern Angola. In West Africa, rainfall was above-average over southern Mauritania, Senegal, Gambia, Guinea-Bissau, Guinea, Sierra Leone, western and central Liberia, much of Cote D’Ivoire, western</a:t>
            </a:r>
            <a:r>
              <a:rPr b="1" lang="en-US" sz="1050">
                <a:solidFill>
                  <a:schemeClr val="lt1"/>
                </a:solidFill>
              </a:rPr>
              <a:t>, </a:t>
            </a:r>
            <a:r>
              <a:rPr b="1" i="0" lang="en-US" sz="1050" u="none" cap="none" strike="noStrike">
                <a:solidFill>
                  <a:schemeClr val="lt1"/>
                </a:solidFill>
                <a:latin typeface="Arial"/>
                <a:ea typeface="Arial"/>
                <a:cs typeface="Arial"/>
                <a:sym typeface="Arial"/>
              </a:rPr>
              <a:t>northern, and southern Ghana, Togo, central and northern parts of  Benin, Burkina Faso, eastern and southern portions of Mali, parts of southern Niger, and western and northern Nigeria. In contrast, below-average rainfall was observed over eastern Mauritania, western and northern parts of  Mali, parts of central and southeastern Nigeria, and southern Benin.</a:t>
            </a:r>
            <a:endParaRPr b="1" i="0" sz="1050" u="none" cap="none" strike="noStrike">
              <a:solidFill>
                <a:schemeClr val="lt1"/>
              </a:solidFill>
              <a:latin typeface="Arial"/>
              <a:ea typeface="Arial"/>
              <a:cs typeface="Arial"/>
              <a:sym typeface="Arial"/>
            </a:endParaRPr>
          </a:p>
          <a:p>
            <a:pPr indent="0" lvl="0" marL="0" marR="0" rtl="0" algn="just">
              <a:lnSpc>
                <a:spcPct val="90000"/>
              </a:lnSpc>
              <a:spcBef>
                <a:spcPts val="0"/>
              </a:spcBef>
              <a:spcAft>
                <a:spcPts val="0"/>
              </a:spcAft>
              <a:buClr>
                <a:srgbClr val="000000"/>
              </a:buClr>
              <a:buSzPts val="1080"/>
              <a:buFont typeface="Arial"/>
              <a:buNone/>
            </a:pPr>
            <a:r>
              <a:t/>
            </a:r>
            <a:endParaRPr b="1" i="0" sz="108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a:blip r:embed="rId3">
            <a:alphaModFix/>
          </a:blip>
          <a:stretch>
            <a:fillRect/>
          </a:stretch>
        </p:blipFill>
        <p:spPr>
          <a:xfrm>
            <a:off x="620150" y="1219200"/>
            <a:ext cx="3813049" cy="3813049"/>
          </a:xfrm>
          <a:prstGeom prst="rect">
            <a:avLst/>
          </a:prstGeom>
          <a:noFill/>
          <a:ln>
            <a:noFill/>
          </a:ln>
        </p:spPr>
      </p:pic>
      <p:pic>
        <p:nvPicPr>
          <p:cNvPr id="114" name="Google Shape;114;p4"/>
          <p:cNvPicPr preferRelativeResize="0"/>
          <p:nvPr/>
        </p:nvPicPr>
        <p:blipFill>
          <a:blip r:embed="rId4">
            <a:alphaModFix/>
          </a:blip>
          <a:stretch>
            <a:fillRect/>
          </a:stretch>
        </p:blipFill>
        <p:spPr>
          <a:xfrm>
            <a:off x="4661850" y="1219200"/>
            <a:ext cx="3813049" cy="3813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110825"/>
            <a:ext cx="9144000" cy="18294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140"/>
              <a:buFont typeface="Arial"/>
              <a:buNone/>
            </a:pPr>
            <a:r>
              <a:rPr b="1" i="0" lang="en-US" sz="1140" u="none" cap="none" strike="noStrike">
                <a:solidFill>
                  <a:schemeClr val="lt1"/>
                </a:solidFill>
                <a:latin typeface="Arial"/>
                <a:ea typeface="Arial"/>
                <a:cs typeface="Arial"/>
                <a:sym typeface="Arial"/>
              </a:rPr>
              <a:t>During the past 30 days, in East Africa, above-average rainfall was observed over southern and central Sudan, the western,</a:t>
            </a:r>
            <a:r>
              <a:rPr b="1" lang="en-US" sz="1140">
                <a:solidFill>
                  <a:schemeClr val="lt1"/>
                </a:solidFill>
              </a:rPr>
              <a:t> eastern,</a:t>
            </a:r>
            <a:r>
              <a:rPr b="1" i="0" lang="en-US" sz="1140" u="none" cap="none" strike="noStrike">
                <a:solidFill>
                  <a:schemeClr val="lt1"/>
                </a:solidFill>
                <a:latin typeface="Arial"/>
                <a:ea typeface="Arial"/>
                <a:cs typeface="Arial"/>
                <a:sym typeface="Arial"/>
              </a:rPr>
              <a:t> and central parts of South Sudan, Eritrea, northern Ethiopia, and in Uganda and th</a:t>
            </a:r>
            <a:r>
              <a:rPr b="1" lang="en-US" sz="1140">
                <a:solidFill>
                  <a:schemeClr val="lt1"/>
                </a:solidFill>
              </a:rPr>
              <a:t>e Lake Victoria region</a:t>
            </a:r>
            <a:r>
              <a:rPr b="1" i="0" lang="en-US" sz="1140" u="none" cap="none" strike="noStrike">
                <a:solidFill>
                  <a:schemeClr val="lt1"/>
                </a:solidFill>
                <a:latin typeface="Arial"/>
                <a:ea typeface="Arial"/>
                <a:cs typeface="Arial"/>
                <a:sym typeface="Arial"/>
              </a:rPr>
              <a:t>. Rainfall was below-average over pockets of central Ethiopia and northern and central Somalia. In Central Africa, rainfall was above-average over parts of northern and central Cameroon, northern and central Congo, western and northern CAR, southern and central Chad</a:t>
            </a:r>
            <a:r>
              <a:rPr b="1" lang="en-US" sz="1140">
                <a:solidFill>
                  <a:schemeClr val="lt1"/>
                </a:solidFill>
              </a:rPr>
              <a:t>, </a:t>
            </a:r>
            <a:r>
              <a:rPr b="1" i="0" lang="en-US" sz="1140" u="none" cap="none" strike="noStrike">
                <a:solidFill>
                  <a:schemeClr val="lt1"/>
                </a:solidFill>
                <a:latin typeface="Arial"/>
                <a:ea typeface="Arial"/>
                <a:cs typeface="Arial"/>
                <a:sym typeface="Arial"/>
              </a:rPr>
              <a:t>and northern and western DRC. Rainfall was below-average over Equatorial Guinea, southern Cameroon, northern and central Angola, and pockets of central and southern DRC. In West Africa, rainfall was above-average over Senegal, Guinea-Bissau, Guinea, </a:t>
            </a:r>
            <a:r>
              <a:rPr b="1" lang="en-US" sz="1140">
                <a:solidFill>
                  <a:schemeClr val="lt1"/>
                </a:solidFill>
              </a:rPr>
              <a:t>northern </a:t>
            </a:r>
            <a:r>
              <a:rPr b="1" i="0" lang="en-US" sz="1140" u="none" cap="none" strike="noStrike">
                <a:solidFill>
                  <a:schemeClr val="lt1"/>
                </a:solidFill>
                <a:latin typeface="Arial"/>
                <a:ea typeface="Arial"/>
                <a:cs typeface="Arial"/>
                <a:sym typeface="Arial"/>
              </a:rPr>
              <a:t>and</a:t>
            </a:r>
            <a:r>
              <a:rPr b="1" lang="en-US" sz="1140">
                <a:solidFill>
                  <a:schemeClr val="lt1"/>
                </a:solidFill>
              </a:rPr>
              <a:t> southern</a:t>
            </a:r>
            <a:r>
              <a:rPr b="1" i="0" lang="en-US" sz="1140" u="none" cap="none" strike="noStrike">
                <a:solidFill>
                  <a:schemeClr val="lt1"/>
                </a:solidFill>
                <a:latin typeface="Arial"/>
                <a:ea typeface="Arial"/>
                <a:cs typeface="Arial"/>
                <a:sym typeface="Arial"/>
              </a:rPr>
              <a:t> Sierra Leone, Liberia, Burkina Faso, most of Ghana, parts of southern Niger, Togo, northern and central Benin, and northern, western, and eastern Nigeria. In contrast, portion</a:t>
            </a:r>
            <a:r>
              <a:rPr b="1" lang="en-US" sz="1140">
                <a:solidFill>
                  <a:schemeClr val="lt1"/>
                </a:solidFill>
              </a:rPr>
              <a:t>s of </a:t>
            </a:r>
            <a:r>
              <a:rPr b="1" i="0" lang="en-US" sz="1140" u="none" cap="none" strike="noStrike">
                <a:solidFill>
                  <a:schemeClr val="lt1"/>
                </a:solidFill>
                <a:latin typeface="Arial"/>
                <a:ea typeface="Arial"/>
                <a:cs typeface="Arial"/>
                <a:sym typeface="Arial"/>
              </a:rPr>
              <a:t>central Mali, coastal Sierra Leone, coastal Ghana, southern Benin, southern Nigeria, and eastern and western Mauritania received below-average rainfall. In southern Africa, above-average rainfall was observed over parts of southern South Africa, southern Lesotho, and eastern Madagascar. Below normal precipitation was observed in northern and eastern South Africa, northern Lesotho, and central Madagascar.</a:t>
            </a:r>
            <a:endParaRPr b="1" i="0" sz="114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a:blip r:embed="rId3">
            <a:alphaModFix/>
          </a:blip>
          <a:stretch>
            <a:fillRect/>
          </a:stretch>
        </p:blipFill>
        <p:spPr>
          <a:xfrm>
            <a:off x="304800" y="1219200"/>
            <a:ext cx="3813049" cy="3813049"/>
          </a:xfrm>
          <a:prstGeom prst="rect">
            <a:avLst/>
          </a:prstGeom>
          <a:noFill/>
          <a:ln>
            <a:noFill/>
          </a:ln>
        </p:spPr>
      </p:pic>
      <p:pic>
        <p:nvPicPr>
          <p:cNvPr id="123" name="Google Shape;123;p5"/>
          <p:cNvPicPr preferRelativeResize="0"/>
          <p:nvPr/>
        </p:nvPicPr>
        <p:blipFill>
          <a:blip r:embed="rId4">
            <a:alphaModFix/>
          </a:blip>
          <a:stretch>
            <a:fillRect/>
          </a:stretch>
        </p:blipFill>
        <p:spPr>
          <a:xfrm>
            <a:off x="4625125" y="1219200"/>
            <a:ext cx="3813049" cy="3813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5105400"/>
            <a:ext cx="8991600" cy="17547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None/>
            </a:pPr>
            <a:r>
              <a:rPr b="1" lang="en-US" sz="1000">
                <a:solidFill>
                  <a:schemeClr val="lt1"/>
                </a:solidFill>
              </a:rPr>
              <a:t>During the past 7 days, in East Africa, rainfall was above-average over much of central and southeastern Eritrea, western and central Ethiopia, eastern, western, and southern South Sudan, southern portions of Sudan, eastern Uganda, and western Kenya. Below-average rainfall was observed over pockets of eastern Ethiopia, northwestern South Sudan, Burundi, northwestern Tanzania, and portions of southern Somalia. In Central Africa, rainfall was above-average over central and southern Cameroon, central and southern Chad, western and central CAR, central and southern Gabon, northern and southern portions of Congo, northwestern, central, and southwestern DRC, and a small portion of west-central Angola. Below-average rainfall was observed over eastern CAR, a small portion of northwestern Cameroon, much of central and southeastern DRC, and Equatorial Guinea. In West Africa, above-average rainfall was observed over western and southern Nigeria, Benin, Togo, northern and southern Ghana, northern and central Cote D’Ivoire, western and central Liberia, northeastern and western Guinea, Sierra Leone,  Guinea, Guinea-Bissau, southern and eastern Burkina Faso, and central and southern Senegal. In contrast, southwestern Mali, southern Cote D’Ivoire, central Ghana, and small portions of central Nigeria received below-average rainfall. In southern Africa, rainfall was below average in pockets of southern and eastern South Africa. </a:t>
            </a:r>
            <a:endParaRPr sz="1000">
              <a:solidFill>
                <a:schemeClr val="dk1"/>
              </a:solidFill>
            </a:endParaRPr>
          </a:p>
          <a:p>
            <a:pPr indent="0" lvl="0" marL="0" marR="0" rtl="0" algn="just">
              <a:lnSpc>
                <a:spcPct val="90000"/>
              </a:lnSpc>
              <a:spcBef>
                <a:spcPts val="0"/>
              </a:spcBef>
              <a:spcAft>
                <a:spcPts val="0"/>
              </a:spcAft>
              <a:buClr>
                <a:srgbClr val="000000"/>
              </a:buClr>
              <a:buSzPts val="1100"/>
              <a:buFont typeface="Arial"/>
              <a:buNone/>
            </a:pPr>
            <a:r>
              <a:t/>
            </a:r>
            <a:endParaRPr b="1" sz="1000">
              <a:solidFill>
                <a:schemeClr val="lt1"/>
              </a:solidFill>
            </a:endParaRPr>
          </a:p>
        </p:txBody>
      </p:sp>
      <p:pic>
        <p:nvPicPr>
          <p:cNvPr id="138" name="Google Shape;138;p6"/>
          <p:cNvPicPr preferRelativeResize="0"/>
          <p:nvPr/>
        </p:nvPicPr>
        <p:blipFill>
          <a:blip r:embed="rId3">
            <a:alphaModFix/>
          </a:blip>
          <a:stretch>
            <a:fillRect/>
          </a:stretch>
        </p:blipFill>
        <p:spPr>
          <a:xfrm>
            <a:off x="4727449" y="1231825"/>
            <a:ext cx="3813049" cy="3813049"/>
          </a:xfrm>
          <a:prstGeom prst="rect">
            <a:avLst/>
          </a:prstGeom>
          <a:noFill/>
          <a:ln>
            <a:noFill/>
          </a:ln>
        </p:spPr>
      </p:pic>
      <p:pic>
        <p:nvPicPr>
          <p:cNvPr id="139" name="Google Shape;139;p6"/>
          <p:cNvPicPr preferRelativeResize="0"/>
          <p:nvPr/>
        </p:nvPicPr>
        <p:blipFill>
          <a:blip r:embed="rId4">
            <a:alphaModFix/>
          </a:blip>
          <a:stretch>
            <a:fillRect/>
          </a:stretch>
        </p:blipFill>
        <p:spPr>
          <a:xfrm>
            <a:off x="381000" y="1227138"/>
            <a:ext cx="3813049" cy="3813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1" i="0" lang="en-US" sz="1200" u="none" cap="none" strike="noStrike">
                <a:solidFill>
                  <a:schemeClr val="lt1"/>
                </a:solidFill>
                <a:latin typeface="Arial"/>
                <a:ea typeface="Arial"/>
                <a:cs typeface="Arial"/>
                <a:sym typeface="Arial"/>
              </a:rPr>
              <a:t>At 700-hPa level (left panel), anomalous westerly flow was observed across much of the Sahel region and Gulf of Guinea  regions. </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a:blip r:embed="rId3">
            <a:alphaModFix/>
          </a:blip>
          <a:stretch>
            <a:fillRect/>
          </a:stretch>
        </p:blipFill>
        <p:spPr>
          <a:xfrm>
            <a:off x="4568949" y="1504225"/>
            <a:ext cx="3813049" cy="3813049"/>
          </a:xfrm>
          <a:prstGeom prst="rect">
            <a:avLst/>
          </a:prstGeom>
          <a:noFill/>
          <a:ln>
            <a:noFill/>
          </a:ln>
        </p:spPr>
      </p:pic>
      <p:pic>
        <p:nvPicPr>
          <p:cNvPr id="148" name="Google Shape;148;p7"/>
          <p:cNvPicPr preferRelativeResize="0"/>
          <p:nvPr/>
        </p:nvPicPr>
        <p:blipFill>
          <a:blip r:embed="rId4">
            <a:alphaModFix/>
          </a:blip>
          <a:stretch>
            <a:fillRect/>
          </a:stretch>
        </p:blipFill>
        <p:spPr>
          <a:xfrm>
            <a:off x="360975" y="1504225"/>
            <a:ext cx="3813049" cy="3813049"/>
          </a:xfrm>
          <a:prstGeom prst="rect">
            <a:avLst/>
          </a:prstGeom>
          <a:noFill/>
          <a:ln>
            <a:noFill/>
          </a:ln>
        </p:spPr>
      </p:pic>
      <p:sp>
        <p:nvSpPr>
          <p:cNvPr id="149" name="Google Shape;149;p7"/>
          <p:cNvSpPr/>
          <p:nvPr/>
        </p:nvSpPr>
        <p:spPr>
          <a:xfrm>
            <a:off x="718049" y="3048000"/>
            <a:ext cx="1513800" cy="381000"/>
          </a:xfrm>
          <a:prstGeom prst="ellipse">
            <a:avLst/>
          </a:prstGeom>
          <a:noFill/>
          <a:ln cap="flat" cmpd="sng" w="3810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6" name="Google Shape;156;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7" name="Google Shape;157;p8"/>
          <p:cNvCxnSpPr/>
          <p:nvPr/>
        </p:nvCxnSpPr>
        <p:spPr>
          <a:xfrm flipH="1" rot="10800000">
            <a:off x="1828800" y="1630557"/>
            <a:ext cx="834000" cy="2278500"/>
          </a:xfrm>
          <a:prstGeom prst="straightConnector1">
            <a:avLst/>
          </a:prstGeom>
          <a:noFill/>
          <a:ln cap="flat" cmpd="sng" w="50800">
            <a:solidFill>
              <a:srgbClr val="FF0000"/>
            </a:solidFill>
            <a:prstDash val="solid"/>
            <a:round/>
            <a:headEnd len="sm" w="sm" type="none"/>
            <a:tailEnd len="med" w="med" type="triangle"/>
          </a:ln>
        </p:spPr>
      </p:cxnSp>
      <p:cxnSp>
        <p:nvCxnSpPr>
          <p:cNvPr id="158" name="Google Shape;158;p8"/>
          <p:cNvCxnSpPr/>
          <p:nvPr/>
        </p:nvCxnSpPr>
        <p:spPr>
          <a:xfrm rot="10800000">
            <a:off x="3230400" y="2249765"/>
            <a:ext cx="1722600" cy="12981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flipH="1">
            <a:off x="3044700" y="779079"/>
            <a:ext cx="1908300" cy="810300"/>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8"/>
          <p:cNvSpPr txBox="1"/>
          <p:nvPr/>
        </p:nvSpPr>
        <p:spPr>
          <a:xfrm>
            <a:off x="85725" y="6073775"/>
            <a:ext cx="8924925" cy="59093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moisture deficits over parts of eastern Nigeria (bottom left) and southern DRC (bottom right). Consistent heavy rains have kept significant moisture surpluses over parts of Chad (top right). </a:t>
            </a:r>
            <a:endParaRPr b="1" i="0" sz="1200" u="none" cap="none" strike="noStrike">
              <a:solidFill>
                <a:schemeClr val="lt1"/>
              </a:solidFill>
              <a:latin typeface="Arial"/>
              <a:ea typeface="Arial"/>
              <a:cs typeface="Arial"/>
              <a:sym typeface="Arial"/>
            </a:endParaRPr>
          </a:p>
        </p:txBody>
      </p:sp>
      <p:pic>
        <p:nvPicPr>
          <p:cNvPr id="161" name="Google Shape;161;p8"/>
          <p:cNvPicPr preferRelativeResize="0"/>
          <p:nvPr/>
        </p:nvPicPr>
        <p:blipFill>
          <a:blip r:embed="rId4">
            <a:alphaModFix/>
          </a:blip>
          <a:stretch>
            <a:fillRect/>
          </a:stretch>
        </p:blipFill>
        <p:spPr>
          <a:xfrm>
            <a:off x="4953000" y="533400"/>
            <a:ext cx="3529584" cy="2688336"/>
          </a:xfrm>
          <a:prstGeom prst="rect">
            <a:avLst/>
          </a:prstGeom>
          <a:noFill/>
          <a:ln>
            <a:noFill/>
          </a:ln>
        </p:spPr>
      </p:pic>
      <p:pic>
        <p:nvPicPr>
          <p:cNvPr id="162" name="Google Shape;162;p8"/>
          <p:cNvPicPr preferRelativeResize="0"/>
          <p:nvPr/>
        </p:nvPicPr>
        <p:blipFill>
          <a:blip r:embed="rId5">
            <a:alphaModFix/>
          </a:blip>
          <a:stretch>
            <a:fillRect/>
          </a:stretch>
        </p:blipFill>
        <p:spPr>
          <a:xfrm>
            <a:off x="4953000" y="3374136"/>
            <a:ext cx="3529584" cy="2688336"/>
          </a:xfrm>
          <a:prstGeom prst="rect">
            <a:avLst/>
          </a:prstGeom>
          <a:noFill/>
          <a:ln>
            <a:noFill/>
          </a:ln>
        </p:spPr>
      </p:pic>
      <p:pic>
        <p:nvPicPr>
          <p:cNvPr id="163" name="Google Shape;163;p8"/>
          <p:cNvPicPr preferRelativeResize="0"/>
          <p:nvPr/>
        </p:nvPicPr>
        <p:blipFill>
          <a:blip r:embed="rId6">
            <a:alphaModFix/>
          </a:blip>
          <a:stretch>
            <a:fillRect/>
          </a:stretch>
        </p:blipFill>
        <p:spPr>
          <a:xfrm>
            <a:off x="228600" y="3375657"/>
            <a:ext cx="3529584" cy="26883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0" name="Google Shape;170;p9"/>
          <p:cNvSpPr txBox="1"/>
          <p:nvPr/>
        </p:nvSpPr>
        <p:spPr>
          <a:xfrm>
            <a:off x="5078325" y="1501150"/>
            <a:ext cx="3771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19</a:t>
            </a:r>
            <a:r>
              <a:rPr b="1" i="0" lang="en-US" sz="1600" u="none" cap="none" strike="noStrike">
                <a:solidFill>
                  <a:srgbClr val="FFFF00"/>
                </a:solidFill>
                <a:latin typeface="Arial"/>
                <a:ea typeface="Arial"/>
                <a:cs typeface="Arial"/>
                <a:sym typeface="Arial"/>
              </a:rPr>
              <a:t> – </a:t>
            </a:r>
            <a:r>
              <a:rPr b="1" lang="en-US" sz="1600">
                <a:solidFill>
                  <a:srgbClr val="FFFF00"/>
                </a:solidFill>
              </a:rPr>
              <a:t>25</a:t>
            </a:r>
            <a:r>
              <a:rPr b="1" i="0" lang="en-US" sz="1600" u="none" cap="none" strike="noStrike">
                <a:solidFill>
                  <a:srgbClr val="FFFF00"/>
                </a:solidFill>
                <a:latin typeface="Arial"/>
                <a:ea typeface="Arial"/>
                <a:cs typeface="Arial"/>
                <a:sym typeface="Arial"/>
              </a:rPr>
              <a:t> October, 2022</a:t>
            </a:r>
            <a:endParaRPr b="0" i="0" sz="1600" u="none" cap="none" strike="noStrike">
              <a:solidFill>
                <a:schemeClr val="dk1"/>
              </a:solidFill>
              <a:latin typeface="Arial"/>
              <a:ea typeface="Arial"/>
              <a:cs typeface="Arial"/>
              <a:sym typeface="Arial"/>
            </a:endParaRPr>
          </a:p>
        </p:txBody>
      </p:sp>
      <p:sp>
        <p:nvSpPr>
          <p:cNvPr id="171" name="Google Shape;171;p9"/>
          <p:cNvSpPr txBox="1"/>
          <p:nvPr/>
        </p:nvSpPr>
        <p:spPr>
          <a:xfrm>
            <a:off x="79248" y="5366468"/>
            <a:ext cx="8991600" cy="12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Arial"/>
              <a:buNone/>
            </a:pPr>
            <a:r>
              <a:rPr b="1" i="0" lang="en-US" sz="1200" u="none" cap="none" strike="noStrike">
                <a:solidFill>
                  <a:schemeClr val="lt1"/>
                </a:solidFill>
                <a:latin typeface="Arial"/>
                <a:ea typeface="Arial"/>
                <a:cs typeface="Arial"/>
                <a:sym typeface="Arial"/>
              </a:rPr>
              <a:t>For week-1 (left panel) the NCEP GEFS indicates a moderate to high chance (over 70%) for rainfall to exceed 50 mm over much of </a:t>
            </a:r>
            <a:r>
              <a:rPr b="1" lang="en-US" sz="1200">
                <a:solidFill>
                  <a:schemeClr val="lt1"/>
                </a:solidFill>
              </a:rPr>
              <a:t>southeastern </a:t>
            </a:r>
            <a:r>
              <a:rPr b="1" i="0" lang="en-US" sz="1200" u="none" cap="none" strike="noStrike">
                <a:solidFill>
                  <a:schemeClr val="lt1"/>
                </a:solidFill>
                <a:latin typeface="Arial"/>
                <a:ea typeface="Arial"/>
                <a:cs typeface="Arial"/>
                <a:sym typeface="Arial"/>
              </a:rPr>
              <a:t>Guinea, Sierra Leone, Liberia, coastal Cote D</a:t>
            </a:r>
            <a:r>
              <a:rPr b="1" lang="en-US" sz="1200">
                <a:solidFill>
                  <a:schemeClr val="lt1"/>
                </a:solidFill>
              </a:rPr>
              <a:t>’Ivoire, </a:t>
            </a:r>
            <a:r>
              <a:rPr b="1" i="0" lang="en-US" sz="1200" u="none" cap="none" strike="noStrike">
                <a:solidFill>
                  <a:schemeClr val="lt1"/>
                </a:solidFill>
                <a:latin typeface="Arial"/>
                <a:ea typeface="Arial"/>
                <a:cs typeface="Arial"/>
                <a:sym typeface="Arial"/>
              </a:rPr>
              <a:t>Ghana, and Togo, southern Nigeria, central</a:t>
            </a:r>
            <a:r>
              <a:rPr b="1" lang="en-US" sz="1200">
                <a:solidFill>
                  <a:schemeClr val="lt1"/>
                </a:solidFill>
              </a:rPr>
              <a:t> and</a:t>
            </a:r>
            <a:r>
              <a:rPr b="1" i="0" lang="en-US" sz="1200" u="none" cap="none" strike="noStrike">
                <a:solidFill>
                  <a:schemeClr val="lt1"/>
                </a:solidFill>
                <a:latin typeface="Arial"/>
                <a:ea typeface="Arial"/>
                <a:cs typeface="Arial"/>
                <a:sym typeface="Arial"/>
              </a:rPr>
              <a:t> southern Cameroon, Equatorial Guinea,</a:t>
            </a:r>
            <a:r>
              <a:rPr b="1" lang="en-US" sz="1200">
                <a:solidFill>
                  <a:schemeClr val="lt1"/>
                </a:solidFill>
              </a:rPr>
              <a:t> </a:t>
            </a:r>
            <a:r>
              <a:rPr b="1" i="0" lang="en-US" sz="1200" u="none" cap="none" strike="noStrike">
                <a:solidFill>
                  <a:schemeClr val="lt1"/>
                </a:solidFill>
                <a:latin typeface="Arial"/>
                <a:ea typeface="Arial"/>
                <a:cs typeface="Arial"/>
                <a:sym typeface="Arial"/>
              </a:rPr>
              <a:t>Gabon, central Congo, western</a:t>
            </a:r>
            <a:r>
              <a:rPr b="1" lang="en-US" sz="1200">
                <a:solidFill>
                  <a:schemeClr val="lt1"/>
                </a:solidFill>
              </a:rPr>
              <a:t> and eastern </a:t>
            </a:r>
            <a:r>
              <a:rPr b="1" i="0" lang="en-US" sz="1200" u="none" cap="none" strike="noStrike">
                <a:solidFill>
                  <a:schemeClr val="lt1"/>
                </a:solidFill>
                <a:latin typeface="Arial"/>
                <a:ea typeface="Arial"/>
                <a:cs typeface="Arial"/>
                <a:sym typeface="Arial"/>
              </a:rPr>
              <a:t>CAR, north</a:t>
            </a:r>
            <a:r>
              <a:rPr b="1" lang="en-US" sz="1200">
                <a:solidFill>
                  <a:schemeClr val="lt1"/>
                </a:solidFill>
              </a:rPr>
              <a:t>eastern</a:t>
            </a:r>
            <a:r>
              <a:rPr b="1" i="0" lang="en-US" sz="1200" u="none" cap="none" strike="noStrike">
                <a:solidFill>
                  <a:schemeClr val="lt1"/>
                </a:solidFill>
                <a:latin typeface="Arial"/>
                <a:ea typeface="Arial"/>
                <a:cs typeface="Arial"/>
                <a:sym typeface="Arial"/>
              </a:rPr>
              <a:t> DRC, and parts of western Ethiopia. For week-2 (right panel), NCEP GEFS indicates a moderate to high chance (over 70%) for rainfall to exceed 50 mm over Sierra Leone, Liberia, southern Nigeria, southern Cameroon, Equatorial Guinea, </a:t>
            </a:r>
            <a:r>
              <a:rPr b="1" lang="en-US" sz="1200">
                <a:solidFill>
                  <a:schemeClr val="lt1"/>
                </a:solidFill>
              </a:rPr>
              <a:t>most of</a:t>
            </a:r>
            <a:r>
              <a:rPr b="1" i="0" lang="en-US" sz="1200" u="none" cap="none" strike="noStrike">
                <a:solidFill>
                  <a:schemeClr val="lt1"/>
                </a:solidFill>
                <a:latin typeface="Arial"/>
                <a:ea typeface="Arial"/>
                <a:cs typeface="Arial"/>
                <a:sym typeface="Arial"/>
              </a:rPr>
              <a:t> Gabon, and localized areas of western Ethiopia and eastern/western DRC.</a:t>
            </a:r>
            <a:endParaRPr b="1" i="0" sz="1200" u="none" cap="none" strike="noStrike">
              <a:solidFill>
                <a:schemeClr val="lt1"/>
              </a:solidFill>
              <a:latin typeface="Arial"/>
              <a:ea typeface="Arial"/>
              <a:cs typeface="Arial"/>
              <a:sym typeface="Arial"/>
            </a:endParaRPr>
          </a:p>
        </p:txBody>
      </p:sp>
      <p:sp>
        <p:nvSpPr>
          <p:cNvPr id="172" name="Google Shape;172;p9"/>
          <p:cNvSpPr txBox="1"/>
          <p:nvPr/>
        </p:nvSpPr>
        <p:spPr>
          <a:xfrm>
            <a:off x="651550" y="1524000"/>
            <a:ext cx="3771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12</a:t>
            </a:r>
            <a:r>
              <a:rPr b="1" i="0" lang="en-US" sz="1600" u="none" cap="none" strike="noStrike">
                <a:solidFill>
                  <a:srgbClr val="FFFF00"/>
                </a:solidFill>
                <a:latin typeface="Arial"/>
                <a:ea typeface="Arial"/>
                <a:cs typeface="Arial"/>
                <a:sym typeface="Arial"/>
              </a:rPr>
              <a:t> – 1</a:t>
            </a:r>
            <a:r>
              <a:rPr b="1" lang="en-US" sz="1600">
                <a:solidFill>
                  <a:srgbClr val="FFFF00"/>
                </a:solidFill>
              </a:rPr>
              <a:t>8</a:t>
            </a:r>
            <a:r>
              <a:rPr b="1" i="0" lang="en-US" sz="1600" u="none" cap="none" strike="noStrike">
                <a:solidFill>
                  <a:srgbClr val="FFFF00"/>
                </a:solidFill>
                <a:latin typeface="Arial"/>
                <a:ea typeface="Arial"/>
                <a:cs typeface="Arial"/>
                <a:sym typeface="Arial"/>
              </a:rPr>
              <a:t> October, 2022</a:t>
            </a:r>
            <a:endParaRPr b="0" i="0" sz="1600" u="none" cap="none" strike="noStrike">
              <a:solidFill>
                <a:schemeClr val="dk1"/>
              </a:solidFill>
              <a:latin typeface="Arial"/>
              <a:ea typeface="Arial"/>
              <a:cs typeface="Arial"/>
              <a:sym typeface="Arial"/>
            </a:endParaRPr>
          </a:p>
        </p:txBody>
      </p:sp>
      <p:pic>
        <p:nvPicPr>
          <p:cNvPr descr="GEFS Prec Prob: wk1 prec &gt; 50mm" id="173" name="Google Shape;173;p9"/>
          <p:cNvPicPr preferRelativeResize="0"/>
          <p:nvPr/>
        </p:nvPicPr>
        <p:blipFill>
          <a:blip r:embed="rId3">
            <a:alphaModFix/>
          </a:blip>
          <a:stretch>
            <a:fillRect/>
          </a:stretch>
        </p:blipFill>
        <p:spPr>
          <a:xfrm>
            <a:off x="228600" y="1862700"/>
            <a:ext cx="4265290" cy="3198967"/>
          </a:xfrm>
          <a:prstGeom prst="rect">
            <a:avLst/>
          </a:prstGeom>
          <a:noFill/>
          <a:ln>
            <a:noFill/>
          </a:ln>
        </p:spPr>
      </p:pic>
      <p:pic>
        <p:nvPicPr>
          <p:cNvPr descr="GEFS Prec Prob: wk2 prec &gt; 50mm" id="174" name="Google Shape;174;p9"/>
          <p:cNvPicPr preferRelativeResize="0"/>
          <p:nvPr/>
        </p:nvPicPr>
        <p:blipFill>
          <a:blip r:embed="rId4">
            <a:alphaModFix/>
          </a:blip>
          <a:stretch>
            <a:fillRect/>
          </a:stretch>
        </p:blipFill>
        <p:spPr>
          <a:xfrm>
            <a:off x="4646290" y="1839850"/>
            <a:ext cx="4295758" cy="32218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