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985000" cy="9283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8" roundtripDataSignature="AMtx7mgbrvvnTb9asY13cQ0YpvZrqe+e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600" lIns="91200" spcFirstLastPara="1" rIns="91200" wrap="square" tIns="456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600" lIns="91200" spcFirstLastPara="1" rIns="91200" wrap="square" tIns="456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600" lIns="91200" spcFirstLastPara="1" rIns="91200" wrap="square" tIns="456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7" name="Google Shape;177;p10: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spcBef>
                <a:spcPts val="0"/>
              </a:spcBef>
              <a:spcAft>
                <a:spcPts val="0"/>
              </a:spcAft>
              <a:buNone/>
            </a:pPr>
            <a:r>
              <a:t/>
            </a:r>
            <a:endParaRPr/>
          </a:p>
        </p:txBody>
      </p:sp>
      <p:sp>
        <p:nvSpPr>
          <p:cNvPr id="178" name="Google Shape;178;p10: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8" name="Google Shape;188;p1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spcBef>
                <a:spcPts val="0"/>
              </a:spcBef>
              <a:spcAft>
                <a:spcPts val="0"/>
              </a:spcAft>
              <a:buNone/>
            </a:pPr>
            <a:r>
              <a:t/>
            </a:r>
            <a:endParaRPr/>
          </a:p>
        </p:txBody>
      </p:sp>
      <p:sp>
        <p:nvSpPr>
          <p:cNvPr id="189" name="Google Shape;189;p11: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spcBef>
                <a:spcPts val="0"/>
              </a:spcBef>
              <a:spcAft>
                <a:spcPts val="0"/>
              </a:spcAft>
              <a:buNone/>
            </a:pPr>
            <a:r>
              <a:t/>
            </a:r>
            <a:endParaRPr/>
          </a:p>
        </p:txBody>
      </p:sp>
      <p:sp>
        <p:nvSpPr>
          <p:cNvPr id="200" name="Google Shape;200;p1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spcBef>
                <a:spcPts val="0"/>
              </a:spcBef>
              <a:spcAft>
                <a:spcPts val="0"/>
              </a:spcAft>
              <a:buNone/>
            </a:pPr>
            <a:r>
              <a:t/>
            </a:r>
            <a:endParaRPr/>
          </a:p>
        </p:txBody>
      </p:sp>
      <p:sp>
        <p:nvSpPr>
          <p:cNvPr id="95" name="Google Shape;95;p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3: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spcBef>
                <a:spcPts val="0"/>
              </a:spcBef>
              <a:spcAft>
                <a:spcPts val="0"/>
              </a:spcAft>
              <a:buClr>
                <a:schemeClr val="dk1"/>
              </a:buClr>
              <a:buSzPts val="1200"/>
              <a:buFont typeface="Calibri"/>
              <a:buNone/>
            </a:pPr>
            <a:r>
              <a:t/>
            </a:r>
            <a:endParaRPr b="0" sz="1200">
              <a:solidFill>
                <a:schemeClr val="dk1"/>
              </a:solidFill>
            </a:endParaRPr>
          </a:p>
        </p:txBody>
      </p:sp>
      <p:sp>
        <p:nvSpPr>
          <p:cNvPr id="102" name="Google Shape;102;p3: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4: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spcBef>
                <a:spcPts val="0"/>
              </a:spcBef>
              <a:spcAft>
                <a:spcPts val="0"/>
              </a:spcAft>
              <a:buNone/>
            </a:pPr>
            <a:r>
              <a:t/>
            </a:r>
            <a:endParaRPr/>
          </a:p>
        </p:txBody>
      </p:sp>
      <p:sp>
        <p:nvSpPr>
          <p:cNvPr id="109" name="Google Shape;109;p4: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5: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spcBef>
                <a:spcPts val="0"/>
              </a:spcBef>
              <a:spcAft>
                <a:spcPts val="0"/>
              </a:spcAft>
              <a:buNone/>
            </a:pPr>
            <a:r>
              <a:t/>
            </a:r>
            <a:endParaRPr/>
          </a:p>
        </p:txBody>
      </p:sp>
      <p:sp>
        <p:nvSpPr>
          <p:cNvPr id="118" name="Google Shape;118;p5: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6: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spcBef>
                <a:spcPts val="0"/>
              </a:spcBef>
              <a:spcAft>
                <a:spcPts val="0"/>
              </a:spcAft>
              <a:buNone/>
            </a:pPr>
            <a:r>
              <a:t/>
            </a:r>
            <a:endParaRPr>
              <a:solidFill>
                <a:schemeClr val="dk1"/>
              </a:solidFill>
            </a:endParaRPr>
          </a:p>
        </p:txBody>
      </p:sp>
      <p:sp>
        <p:nvSpPr>
          <p:cNvPr id="127" name="Google Shape;127;p6: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spcBef>
                <a:spcPts val="0"/>
              </a:spcBef>
              <a:spcAft>
                <a:spcPts val="0"/>
              </a:spcAft>
              <a:buNone/>
            </a:pPr>
            <a:r>
              <a:t/>
            </a:r>
            <a:endParaRPr/>
          </a:p>
        </p:txBody>
      </p:sp>
      <p:sp>
        <p:nvSpPr>
          <p:cNvPr id="143" name="Google Shape;143;p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2" name="Google Shape;152;p8: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6" name="Google Shape;166;p9: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spcBef>
                <a:spcPts val="0"/>
              </a:spcBef>
              <a:spcAft>
                <a:spcPts val="0"/>
              </a:spcAft>
              <a:buNone/>
            </a:pPr>
            <a:r>
              <a:t/>
            </a:r>
            <a:endParaRPr/>
          </a:p>
        </p:txBody>
      </p:sp>
      <p:sp>
        <p:nvSpPr>
          <p:cNvPr id="167" name="Google Shape;167;p9: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4"/>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1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23"/>
          <p:cNvSpPr txBox="1"/>
          <p:nvPr>
            <p:ph idx="1" type="body"/>
          </p:nvPr>
        </p:nvSpPr>
        <p:spPr>
          <a:xfrm rot="5400000">
            <a:off x="2857500" y="419100"/>
            <a:ext cx="4114800" cy="7239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876800" y="2438400"/>
            <a:ext cx="5486400" cy="1828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24"/>
          <p:cNvSpPr txBox="1"/>
          <p:nvPr>
            <p:ph idx="1" type="body"/>
          </p:nvPr>
        </p:nvSpPr>
        <p:spPr>
          <a:xfrm rot="5400000">
            <a:off x="1143000" y="685800"/>
            <a:ext cx="5486400" cy="5334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5"/>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 name="Google Shape;22;p15"/>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15"/>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5"/>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16"/>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6"/>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p:txBody>
      </p:sp>
      <p:sp>
        <p:nvSpPr>
          <p:cNvPr id="33" name="Google Shape;33;p17"/>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39" name="Google Shape;39;p18"/>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8"/>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9"/>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19"/>
          <p:cNvSpPr txBox="1"/>
          <p:nvPr>
            <p:ph idx="1" type="body"/>
          </p:nvPr>
        </p:nvSpPr>
        <p:spPr>
          <a:xfrm>
            <a:off x="12954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45" name="Google Shape;45;p19"/>
          <p:cNvSpPr txBox="1"/>
          <p:nvPr>
            <p:ph idx="2" type="body"/>
          </p:nvPr>
        </p:nvSpPr>
        <p:spPr>
          <a:xfrm>
            <a:off x="49911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46" name="Google Shape;46;p19"/>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52" name="Google Shape;52;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53" name="Google Shape;53;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54" name="Google Shape;54;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55" name="Google Shape;55;p20"/>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62" name="Google Shape;62;p2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69" name="Google Shape;69;p2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3"/>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6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6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685800" y="228600"/>
            <a:ext cx="7696200" cy="365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US">
                <a:solidFill>
                  <a:srgbClr val="FFFF00"/>
                </a:solidFill>
                <a:latin typeface="Arial"/>
                <a:ea typeface="Arial"/>
                <a:cs typeface="Arial"/>
                <a:sym typeface="Arial"/>
              </a:rPr>
              <a:t>The African Monsoon Recent Evolution and Current Status</a:t>
            </a:r>
            <a:br>
              <a:rPr b="1" lang="en-US">
                <a:solidFill>
                  <a:srgbClr val="FFFF00"/>
                </a:solidFill>
                <a:latin typeface="Arial"/>
                <a:ea typeface="Arial"/>
                <a:cs typeface="Arial"/>
                <a:sym typeface="Arial"/>
              </a:rPr>
            </a:br>
            <a:br>
              <a:rPr b="1" lang="en-US">
                <a:solidFill>
                  <a:srgbClr val="FFFF00"/>
                </a:solidFill>
                <a:latin typeface="Arial"/>
                <a:ea typeface="Arial"/>
                <a:cs typeface="Arial"/>
                <a:sym typeface="Arial"/>
              </a:rPr>
            </a:br>
            <a:r>
              <a:rPr b="1" lang="en-US">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i="0" lang="en-US" sz="2800" u="none" cap="none" strike="noStrike">
                <a:solidFill>
                  <a:schemeClr val="lt1"/>
                </a:solidFill>
                <a:latin typeface="Arial"/>
                <a:ea typeface="Arial"/>
                <a:cs typeface="Arial"/>
                <a:sym typeface="Arial"/>
              </a:rPr>
              <a:t>Update prepared by</a:t>
            </a:r>
            <a:endParaRPr/>
          </a:p>
          <a:p>
            <a:pPr indent="0" lvl="0" marL="0" marR="0" rtl="0" algn="ctr">
              <a:lnSpc>
                <a:spcPct val="90000"/>
              </a:lnSpc>
              <a:spcBef>
                <a:spcPts val="0"/>
              </a:spcBef>
              <a:spcAft>
                <a:spcPts val="0"/>
              </a:spcAft>
              <a:buNone/>
            </a:pPr>
            <a:r>
              <a:rPr b="1" lang="en-US" sz="2800">
                <a:solidFill>
                  <a:schemeClr val="lt1"/>
                </a:solidFill>
              </a:rPr>
              <a:t>3</a:t>
            </a:r>
            <a:r>
              <a:rPr b="1" i="0" lang="en-US" sz="2800" u="none" cap="none" strike="noStrike">
                <a:solidFill>
                  <a:schemeClr val="lt1"/>
                </a:solidFill>
                <a:latin typeface="Arial"/>
                <a:ea typeface="Arial"/>
                <a:cs typeface="Arial"/>
                <a:sym typeface="Arial"/>
              </a:rPr>
              <a:t> </a:t>
            </a:r>
            <a:r>
              <a:rPr b="1" lang="en-US" sz="2800">
                <a:solidFill>
                  <a:schemeClr val="lt1"/>
                </a:solidFill>
              </a:rPr>
              <a:t>October</a:t>
            </a:r>
            <a:r>
              <a:rPr b="1" i="0" lang="en-US" sz="2800" u="none" cap="none" strike="noStrike">
                <a:solidFill>
                  <a:schemeClr val="lt1"/>
                </a:solidFill>
                <a:latin typeface="Arial"/>
                <a:ea typeface="Arial"/>
                <a:cs typeface="Arial"/>
                <a:sym typeface="Arial"/>
              </a:rPr>
              <a:t> 2022</a:t>
            </a:r>
            <a:endParaRPr b="1" i="0" sz="2800" u="none" cap="none" strike="noStrike">
              <a:solidFill>
                <a:schemeClr val="lt1"/>
              </a:solidFill>
              <a:latin typeface="Times New Roman"/>
              <a:ea typeface="Times New Roman"/>
              <a:cs typeface="Times New Roman"/>
              <a:sym typeface="Times New Roman"/>
            </a:endParaRPr>
          </a:p>
        </p:txBody>
      </p:sp>
      <p:sp>
        <p:nvSpPr>
          <p:cNvPr id="91" name="Google Shape;91;p1"/>
          <p:cNvSpPr txBox="1"/>
          <p:nvPr/>
        </p:nvSpPr>
        <p:spPr>
          <a:xfrm>
            <a:off x="-33338" y="5664200"/>
            <a:ext cx="9018588"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chemeClr val="lt1"/>
                </a:solidFill>
                <a:latin typeface="Arial"/>
                <a:ea typeface="Arial"/>
                <a:cs typeface="Arial"/>
                <a:sym typeface="Arial"/>
              </a:rPr>
              <a:t>For more information, visit:</a:t>
            </a:r>
            <a:endParaRPr/>
          </a:p>
          <a:p>
            <a:pPr indent="0" lvl="0" marL="0" marR="0" rtl="0" algn="l">
              <a:spcBef>
                <a:spcPts val="0"/>
              </a:spcBef>
              <a:spcAft>
                <a:spcPts val="0"/>
              </a:spcAft>
              <a:buNone/>
            </a:pPr>
            <a:r>
              <a:rPr b="1" i="0" lang="en-US" sz="1400" u="sng" cap="none" strike="noStrike">
                <a:solidFill>
                  <a:schemeClr val="lt1"/>
                </a:solidFill>
                <a:latin typeface="Arial"/>
                <a:ea typeface="Arial"/>
                <a:cs typeface="Arial"/>
                <a:sym typeface="Arial"/>
                <a:hlinkClick r:id="rId3">
                  <a:extLst>
                    <a:ext uri="{A12FA001-AC4F-418D-AE19-62706E023703}">
                      <ahyp:hlinkClr val="tx"/>
                    </a:ext>
                  </a:extLst>
                </a:hlinkClick>
              </a:rPr>
              <a:t>http://www.cpc.ncep.noaa.gov/products/Global_Monsoons/African_Monsoons/precip_monitoring.shtml</a:t>
            </a:r>
            <a:r>
              <a:rPr b="1" i="0" lang="en-US" sz="1400" u="none" cap="none" strike="noStrike">
                <a:solidFill>
                  <a:schemeClr val="lt1"/>
                </a:solidFill>
                <a:latin typeface="Arial"/>
                <a:ea typeface="Arial"/>
                <a:cs typeface="Arial"/>
                <a:sym typeface="Arial"/>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0"/>
          <p:cNvSpPr txBox="1"/>
          <p:nvPr/>
        </p:nvSpPr>
        <p:spPr>
          <a:xfrm>
            <a:off x="6400800" y="24384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t/>
            </a:r>
            <a:endParaRPr b="1" sz="1600">
              <a:solidFill>
                <a:srgbClr val="FFFF00"/>
              </a:solidFill>
              <a:latin typeface="Times New Roman"/>
              <a:ea typeface="Times New Roman"/>
              <a:cs typeface="Times New Roman"/>
              <a:sym typeface="Times New Roman"/>
            </a:endParaRPr>
          </a:p>
        </p:txBody>
      </p:sp>
      <p:sp>
        <p:nvSpPr>
          <p:cNvPr id="181" name="Google Shape;181;p10"/>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None/>
            </a:pPr>
            <a:r>
              <a:t/>
            </a:r>
            <a:endParaRPr sz="1400">
              <a:solidFill>
                <a:schemeClr val="dk1"/>
              </a:solidFill>
              <a:latin typeface="Times New Roman"/>
              <a:ea typeface="Times New Roman"/>
              <a:cs typeface="Times New Roman"/>
              <a:sym typeface="Times New Roman"/>
            </a:endParaRPr>
          </a:p>
        </p:txBody>
      </p:sp>
      <p:sp>
        <p:nvSpPr>
          <p:cNvPr id="182" name="Google Shape;182;p10"/>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Arial"/>
                <a:ea typeface="Arial"/>
                <a:cs typeface="Arial"/>
                <a:sym typeface="Arial"/>
              </a:rPr>
              <a:t>Week-1 Precipitation Outlooks</a:t>
            </a:r>
            <a:br>
              <a:rPr b="1" lang="en-US" sz="2400">
                <a:solidFill>
                  <a:srgbClr val="FFFF00"/>
                </a:solidFill>
                <a:latin typeface="Arial"/>
                <a:ea typeface="Arial"/>
                <a:cs typeface="Arial"/>
                <a:sym typeface="Arial"/>
              </a:rPr>
            </a:br>
            <a:endParaRPr b="1" sz="2400">
              <a:solidFill>
                <a:srgbClr val="FFFF00"/>
              </a:solidFill>
              <a:latin typeface="Arial"/>
              <a:ea typeface="Arial"/>
              <a:cs typeface="Arial"/>
              <a:sym typeface="Arial"/>
            </a:endParaRPr>
          </a:p>
        </p:txBody>
      </p:sp>
      <p:sp>
        <p:nvSpPr>
          <p:cNvPr id="183" name="Google Shape;183;p10"/>
          <p:cNvSpPr txBox="1"/>
          <p:nvPr/>
        </p:nvSpPr>
        <p:spPr>
          <a:xfrm>
            <a:off x="76200" y="1447800"/>
            <a:ext cx="3810000" cy="338554"/>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None/>
            </a:pPr>
            <a:r>
              <a:rPr b="1" lang="en-US" sz="1600">
                <a:solidFill>
                  <a:srgbClr val="FFFF00"/>
                </a:solidFill>
              </a:rPr>
              <a:t>04</a:t>
            </a:r>
            <a:r>
              <a:rPr b="1" lang="en-US" sz="1600">
                <a:solidFill>
                  <a:srgbClr val="FFFF00"/>
                </a:solidFill>
                <a:latin typeface="Arial"/>
                <a:ea typeface="Arial"/>
                <a:cs typeface="Arial"/>
                <a:sym typeface="Arial"/>
              </a:rPr>
              <a:t> - </a:t>
            </a:r>
            <a:r>
              <a:rPr b="1" lang="en-US" sz="1600">
                <a:solidFill>
                  <a:srgbClr val="FFFF00"/>
                </a:solidFill>
              </a:rPr>
              <a:t>10</a:t>
            </a:r>
            <a:r>
              <a:rPr b="1" lang="en-US" sz="1600">
                <a:solidFill>
                  <a:srgbClr val="FFFF00"/>
                </a:solidFill>
                <a:latin typeface="Arial"/>
                <a:ea typeface="Arial"/>
                <a:cs typeface="Arial"/>
                <a:sym typeface="Arial"/>
              </a:rPr>
              <a:t> </a:t>
            </a:r>
            <a:r>
              <a:rPr b="1" lang="en-US" sz="1600">
                <a:solidFill>
                  <a:srgbClr val="FFFF00"/>
                </a:solidFill>
              </a:rPr>
              <a:t>October</a:t>
            </a:r>
            <a:r>
              <a:rPr b="1" lang="en-US" sz="1600">
                <a:solidFill>
                  <a:srgbClr val="FFFF00"/>
                </a:solidFill>
                <a:latin typeface="Arial"/>
                <a:ea typeface="Arial"/>
                <a:cs typeface="Arial"/>
                <a:sym typeface="Arial"/>
              </a:rPr>
              <a:t>, 2022</a:t>
            </a:r>
            <a:endParaRPr/>
          </a:p>
        </p:txBody>
      </p:sp>
      <p:pic>
        <p:nvPicPr>
          <p:cNvPr id="184" name="Google Shape;184;p10"/>
          <p:cNvPicPr preferRelativeResize="0"/>
          <p:nvPr/>
        </p:nvPicPr>
        <p:blipFill rotWithShape="1">
          <a:blip r:embed="rId3">
            <a:alphaModFix/>
          </a:blip>
          <a:srcRect b="0" l="0" r="0" t="0"/>
          <a:stretch/>
        </p:blipFill>
        <p:spPr>
          <a:xfrm>
            <a:off x="490728" y="1788759"/>
            <a:ext cx="2980940" cy="3857687"/>
          </a:xfrm>
          <a:prstGeom prst="rect">
            <a:avLst/>
          </a:prstGeom>
          <a:noFill/>
          <a:ln>
            <a:noFill/>
          </a:ln>
        </p:spPr>
      </p:pic>
      <p:sp>
        <p:nvSpPr>
          <p:cNvPr id="185" name="Google Shape;185;p10"/>
          <p:cNvSpPr txBox="1"/>
          <p:nvPr/>
        </p:nvSpPr>
        <p:spPr>
          <a:xfrm>
            <a:off x="3581400" y="2423279"/>
            <a:ext cx="5349900" cy="3027000"/>
          </a:xfrm>
          <a:prstGeom prst="rect">
            <a:avLst/>
          </a:prstGeom>
          <a:noFill/>
          <a:ln>
            <a:noFill/>
          </a:ln>
        </p:spPr>
        <p:txBody>
          <a:bodyPr anchorCtr="0" anchor="t" bIns="45700" lIns="91425" spcFirstLastPara="1" rIns="91425" wrap="square" tIns="45700">
            <a:spAutoFit/>
          </a:bodyPr>
          <a:lstStyle/>
          <a:p>
            <a:pPr indent="-298450" lvl="0" marL="457200" rtl="0" algn="just">
              <a:spcBef>
                <a:spcPts val="0"/>
              </a:spcBef>
              <a:spcAft>
                <a:spcPts val="0"/>
              </a:spcAft>
              <a:buClr>
                <a:schemeClr val="lt1"/>
              </a:buClr>
              <a:buSzPts val="1100"/>
              <a:buFont typeface="Times New Roman"/>
              <a:buAutoNum type="arabicPeriod"/>
            </a:pPr>
            <a:r>
              <a:rPr b="1" lang="en-US" sz="1100">
                <a:solidFill>
                  <a:schemeClr val="lt1"/>
                </a:solidFill>
              </a:rPr>
              <a:t>The consolidated probabilistic forecasts suggest above 50% chance for weekly rainfall to be below-normal (below the lower tercile) over southeastern Ethiopia, central and southern Somalia, eastern and southern Kenya, northeastern Tanzania, and eastern Madagascar. In particular, there is above 80% chance for weekly rainfall to be below normal over southern Kenya, northeastern Tanzania, and eastern Madagascar.</a:t>
            </a:r>
            <a:endParaRPr>
              <a:solidFill>
                <a:schemeClr val="dk1"/>
              </a:solidFill>
            </a:endParaRPr>
          </a:p>
          <a:p>
            <a:pPr indent="-215900" lvl="0" marL="285750" rtl="0" algn="just">
              <a:spcBef>
                <a:spcPts val="220"/>
              </a:spcBef>
              <a:spcAft>
                <a:spcPts val="0"/>
              </a:spcAft>
              <a:buNone/>
            </a:pPr>
            <a:r>
              <a:t/>
            </a:r>
            <a:endParaRPr b="1" sz="1100">
              <a:solidFill>
                <a:schemeClr val="lt1"/>
              </a:solidFill>
            </a:endParaRPr>
          </a:p>
          <a:p>
            <a:pPr indent="-298450" lvl="0" marL="457200" rtl="0" algn="just">
              <a:spcBef>
                <a:spcPts val="220"/>
              </a:spcBef>
              <a:spcAft>
                <a:spcPts val="0"/>
              </a:spcAft>
              <a:buClr>
                <a:schemeClr val="lt1"/>
              </a:buClr>
              <a:buSzPts val="1100"/>
              <a:buFont typeface="Times New Roman"/>
              <a:buAutoNum type="arabicPeriod"/>
            </a:pPr>
            <a:r>
              <a:rPr b="1" lang="en-US" sz="1100">
                <a:solidFill>
                  <a:schemeClr val="lt1"/>
                </a:solidFill>
              </a:rPr>
              <a:t>The forecast suggests above 50% chance for weekly total rainfall to be above-normal (above the upper tercile) over southern Senegal, Guinea-Bissau, Guinea, southern Mali, Burkina Faso, Cote d’Ivoire, Ghana, Togo, Benin, CAR, northern Cameroon, South Sudan, Nigeria, southwestern Niger, southern Chad, western Ethiopia, and southern Sudan. In particular, there is above 80% chance for rainfall to be above-normal over western Burkina Faso, southern Mali, northern CAR, northwestern South Sudan, southwestern Sudan, and central Ethiopia.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txBox="1"/>
          <p:nvPr/>
        </p:nvSpPr>
        <p:spPr>
          <a:xfrm>
            <a:off x="6248400" y="23622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t/>
            </a:r>
            <a:endParaRPr b="1" sz="1600">
              <a:solidFill>
                <a:srgbClr val="FFFF00"/>
              </a:solidFill>
              <a:latin typeface="Times New Roman"/>
              <a:ea typeface="Times New Roman"/>
              <a:cs typeface="Times New Roman"/>
              <a:sym typeface="Times New Roman"/>
            </a:endParaRPr>
          </a:p>
        </p:txBody>
      </p:sp>
      <p:sp>
        <p:nvSpPr>
          <p:cNvPr id="192" name="Google Shape;192;p11"/>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None/>
            </a:pPr>
            <a:r>
              <a:t/>
            </a:r>
            <a:endParaRPr sz="1400">
              <a:solidFill>
                <a:schemeClr val="dk1"/>
              </a:solidFill>
              <a:latin typeface="Times New Roman"/>
              <a:ea typeface="Times New Roman"/>
              <a:cs typeface="Times New Roman"/>
              <a:sym typeface="Times New Roman"/>
            </a:endParaRPr>
          </a:p>
        </p:txBody>
      </p:sp>
      <p:sp>
        <p:nvSpPr>
          <p:cNvPr id="193" name="Google Shape;193;p11"/>
          <p:cNvSpPr txBox="1"/>
          <p:nvPr/>
        </p:nvSpPr>
        <p:spPr>
          <a:xfrm>
            <a:off x="228600" y="1447800"/>
            <a:ext cx="3429000" cy="338700"/>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None/>
            </a:pPr>
            <a:r>
              <a:rPr b="1" lang="en-US" sz="1600">
                <a:solidFill>
                  <a:srgbClr val="FFFF00"/>
                </a:solidFill>
              </a:rPr>
              <a:t>11</a:t>
            </a:r>
            <a:r>
              <a:rPr b="1" lang="en-US" sz="1600">
                <a:solidFill>
                  <a:srgbClr val="FFFF00"/>
                </a:solidFill>
                <a:latin typeface="Arial"/>
                <a:ea typeface="Arial"/>
                <a:cs typeface="Arial"/>
                <a:sym typeface="Arial"/>
              </a:rPr>
              <a:t> - </a:t>
            </a:r>
            <a:r>
              <a:rPr b="1" lang="en-US" sz="1600">
                <a:solidFill>
                  <a:srgbClr val="FFFF00"/>
                </a:solidFill>
              </a:rPr>
              <a:t>17</a:t>
            </a:r>
            <a:r>
              <a:rPr b="1" lang="en-US" sz="1600">
                <a:solidFill>
                  <a:srgbClr val="FFFF00"/>
                </a:solidFill>
                <a:latin typeface="Arial"/>
                <a:ea typeface="Arial"/>
                <a:cs typeface="Arial"/>
                <a:sym typeface="Arial"/>
              </a:rPr>
              <a:t> </a:t>
            </a:r>
            <a:r>
              <a:rPr b="1" lang="en-US" sz="1600">
                <a:solidFill>
                  <a:srgbClr val="FFFF00"/>
                </a:solidFill>
              </a:rPr>
              <a:t>October</a:t>
            </a:r>
            <a:r>
              <a:rPr b="1" lang="en-US" sz="1600">
                <a:solidFill>
                  <a:srgbClr val="FFFF00"/>
                </a:solidFill>
                <a:latin typeface="Arial"/>
                <a:ea typeface="Arial"/>
                <a:cs typeface="Arial"/>
                <a:sym typeface="Arial"/>
              </a:rPr>
              <a:t>, 2022</a:t>
            </a:r>
            <a:endParaRPr b="1" sz="1600">
              <a:solidFill>
                <a:srgbClr val="FFFF00"/>
              </a:solidFill>
              <a:latin typeface="Arial"/>
              <a:ea typeface="Arial"/>
              <a:cs typeface="Arial"/>
              <a:sym typeface="Arial"/>
            </a:endParaRPr>
          </a:p>
        </p:txBody>
      </p:sp>
      <p:sp>
        <p:nvSpPr>
          <p:cNvPr id="194" name="Google Shape;194;p11"/>
          <p:cNvSpPr txBox="1"/>
          <p:nvPr/>
        </p:nvSpPr>
        <p:spPr>
          <a:xfrm>
            <a:off x="3581400" y="2651879"/>
            <a:ext cx="5349900" cy="2688600"/>
          </a:xfrm>
          <a:prstGeom prst="rect">
            <a:avLst/>
          </a:prstGeom>
          <a:noFill/>
          <a:ln>
            <a:noFill/>
          </a:ln>
        </p:spPr>
        <p:txBody>
          <a:bodyPr anchorCtr="0" anchor="t" bIns="45700" lIns="91425" spcFirstLastPara="1" rIns="91425" wrap="square" tIns="45700">
            <a:spAutoFit/>
          </a:bodyPr>
          <a:lstStyle/>
          <a:p>
            <a:pPr indent="-298450" lvl="0" marL="457200" rtl="0" algn="just">
              <a:spcBef>
                <a:spcPts val="0"/>
              </a:spcBef>
              <a:spcAft>
                <a:spcPts val="0"/>
              </a:spcAft>
              <a:buClr>
                <a:schemeClr val="lt1"/>
              </a:buClr>
              <a:buSzPts val="1100"/>
              <a:buFont typeface="Times New Roman"/>
              <a:buAutoNum type="arabicPeriod"/>
            </a:pPr>
            <a:r>
              <a:rPr b="1" lang="en-US" sz="1100">
                <a:solidFill>
                  <a:schemeClr val="lt1"/>
                </a:solidFill>
              </a:rPr>
              <a:t>The consolidated probabilistic forecasts suggest above 50% chance for weekly rainfall to be below-normal (below the lower tercile) over southeastern Ethiopia, central and southern Somalia, eastern Kenya, and northeastern Tanzania. In particular, there is above 80% chance for rainfall to be below-normal at the junction of Ethiopia, Somalia, and Kenya, as well as between southern Kenya and northeastern Tanzania.</a:t>
            </a:r>
            <a:endParaRPr>
              <a:solidFill>
                <a:schemeClr val="dk1"/>
              </a:solidFill>
            </a:endParaRPr>
          </a:p>
          <a:p>
            <a:pPr indent="-215900" lvl="0" marL="285750" rtl="0" algn="just">
              <a:spcBef>
                <a:spcPts val="220"/>
              </a:spcBef>
              <a:spcAft>
                <a:spcPts val="0"/>
              </a:spcAft>
              <a:buNone/>
            </a:pPr>
            <a:r>
              <a:t/>
            </a:r>
            <a:endParaRPr b="1" sz="1100">
              <a:solidFill>
                <a:schemeClr val="lt1"/>
              </a:solidFill>
            </a:endParaRPr>
          </a:p>
          <a:p>
            <a:pPr indent="-298450" lvl="0" marL="457200" rtl="0" algn="just">
              <a:spcBef>
                <a:spcPts val="220"/>
              </a:spcBef>
              <a:spcAft>
                <a:spcPts val="0"/>
              </a:spcAft>
              <a:buClr>
                <a:schemeClr val="lt1"/>
              </a:buClr>
              <a:buSzPts val="1100"/>
              <a:buFont typeface="Times New Roman"/>
              <a:buAutoNum type="arabicPeriod"/>
            </a:pPr>
            <a:r>
              <a:rPr b="1" lang="en-US" sz="1100">
                <a:solidFill>
                  <a:schemeClr val="lt1"/>
                </a:solidFill>
              </a:rPr>
              <a:t>The forecast suggests above 50% chance for weekly total rainfall to be above-normal (above the upper tercile) over Senegal, Gambia, Guinea-Bissau, western Guinea, Sierra Leone, Liberia, eastern Cameroon, southern Chad, CAR, northern Congo, northern and central DRC, most of South Sudan, southwestern Sudan, Uganda, Rwanda, Burundi, eastern South Africa, Lesotho, and Swaziland. </a:t>
            </a:r>
            <a:r>
              <a:rPr b="1" lang="en-US" sz="1100">
                <a:solidFill>
                  <a:schemeClr val="lt1"/>
                </a:solidFill>
              </a:rPr>
              <a:t>In particular, there is above 80% chance for rainfall to be above-normal in eastern CAR, southern South Sudan, northern DRC, and western Uganda.</a:t>
            </a:r>
            <a:endParaRPr b="1" sz="1100">
              <a:solidFill>
                <a:srgbClr val="FFFF00"/>
              </a:solidFill>
            </a:endParaRPr>
          </a:p>
        </p:txBody>
      </p:sp>
      <p:pic>
        <p:nvPicPr>
          <p:cNvPr id="195" name="Google Shape;195;p11"/>
          <p:cNvPicPr preferRelativeResize="0"/>
          <p:nvPr/>
        </p:nvPicPr>
        <p:blipFill rotWithShape="1">
          <a:blip r:embed="rId3">
            <a:alphaModFix/>
          </a:blip>
          <a:srcRect b="0" l="0" r="0" t="0"/>
          <a:stretch/>
        </p:blipFill>
        <p:spPr>
          <a:xfrm>
            <a:off x="452628" y="1786355"/>
            <a:ext cx="2980940" cy="3857687"/>
          </a:xfrm>
          <a:prstGeom prst="rect">
            <a:avLst/>
          </a:prstGeom>
          <a:noFill/>
          <a:ln>
            <a:noFill/>
          </a:ln>
        </p:spPr>
      </p:pic>
      <p:sp>
        <p:nvSpPr>
          <p:cNvPr id="196" name="Google Shape;196;p11"/>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Arial"/>
                <a:ea typeface="Arial"/>
                <a:cs typeface="Arial"/>
                <a:sym typeface="Arial"/>
              </a:rPr>
              <a:t>Week-</a:t>
            </a:r>
            <a:r>
              <a:rPr b="1" lang="en-US" sz="2400">
                <a:solidFill>
                  <a:srgbClr val="FFFF00"/>
                </a:solidFill>
              </a:rPr>
              <a:t>2</a:t>
            </a:r>
            <a:r>
              <a:rPr b="1" lang="en-US" sz="2400">
                <a:solidFill>
                  <a:srgbClr val="FFFF00"/>
                </a:solidFill>
                <a:latin typeface="Arial"/>
                <a:ea typeface="Arial"/>
                <a:cs typeface="Arial"/>
                <a:sym typeface="Arial"/>
              </a:rPr>
              <a:t> Precipitation Outlooks</a:t>
            </a:r>
            <a:br>
              <a:rPr b="1" lang="en-US" sz="2400">
                <a:solidFill>
                  <a:srgbClr val="FFFF00"/>
                </a:solidFill>
                <a:latin typeface="Arial"/>
                <a:ea typeface="Arial"/>
                <a:cs typeface="Arial"/>
                <a:sym typeface="Arial"/>
              </a:rPr>
            </a:br>
            <a:endParaRPr b="1" sz="2400">
              <a:solidFill>
                <a:srgbClr val="FFFF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2"/>
          <p:cNvSpPr txBox="1"/>
          <p:nvPr>
            <p:ph idx="1" type="body"/>
          </p:nvPr>
        </p:nvSpPr>
        <p:spPr>
          <a:xfrm>
            <a:off x="152400" y="762000"/>
            <a:ext cx="8839200" cy="5562600"/>
          </a:xfrm>
          <a:prstGeom prst="rect">
            <a:avLst/>
          </a:prstGeom>
          <a:noFill/>
          <a:ln>
            <a:noFill/>
          </a:ln>
        </p:spPr>
        <p:txBody>
          <a:bodyPr anchorCtr="0" anchor="t" bIns="45700" lIns="91425" spcFirstLastPara="1" rIns="91425" wrap="square" tIns="45700">
            <a:noAutofit/>
          </a:bodyPr>
          <a:lstStyle/>
          <a:p>
            <a:pPr indent="-304800" lvl="0" marL="342900" rtl="0" algn="just">
              <a:lnSpc>
                <a:spcPct val="90000"/>
              </a:lnSpc>
              <a:spcBef>
                <a:spcPts val="0"/>
              </a:spcBef>
              <a:spcAft>
                <a:spcPts val="0"/>
              </a:spcAft>
              <a:buClr>
                <a:schemeClr val="lt1"/>
              </a:buClr>
              <a:buSzPts val="1200"/>
              <a:buFont typeface="Arial"/>
              <a:buChar char="•"/>
            </a:pPr>
            <a:r>
              <a:rPr b="1" lang="en-US" sz="1200">
                <a:solidFill>
                  <a:schemeClr val="lt1"/>
                </a:solidFill>
                <a:latin typeface="Arial"/>
                <a:ea typeface="Arial"/>
                <a:cs typeface="Arial"/>
                <a:sym typeface="Arial"/>
              </a:rPr>
              <a:t>During the past 30 days, in East Africa, above-average rainfall was observed over southern and central Sudan, the western and central parts of South Sudan, Eritrea, and northern Ethiopia. Rainfall was below-average over pockets of central Ethiopia and northern Somalia. In Central Africa, rainfall was above-average over parts of northern and central Cameroon, northern and central Congo, western and northern CAR, southern and central Chad and northern and western DRC. Rainfall was below-average over Equatorial Guinea, southern Cameroon, northern Angola, and pockets of central and southern DRC. In West Africa, rainfall was above-average over Senegal, Guinea-Bissau, Guinea, central and eastern Sierra Leone, Liberia, Burkina Faso, most of Ghana, parts of southern Niger, southern Togo, northern Benin, and northern, western, and eastern Nigeria. In contrast, central and northern Mali, coastal Sierra Leone, Ghana, southern Benin, and southern Nigeria received below-average rainfall. In southern Africa, above-average rainfall was observed over parts of southern South Africa, southern Lesotho, and eastern Madagascar. Below normal precipitation was observed in northern and eastern South Africa, northern Lesotho, and central Madagascar.</a:t>
            </a:r>
            <a:endParaRPr b="1" sz="1200">
              <a:solidFill>
                <a:schemeClr val="lt1"/>
              </a:solidFill>
              <a:latin typeface="Arial"/>
              <a:ea typeface="Arial"/>
              <a:cs typeface="Arial"/>
              <a:sym typeface="Arial"/>
            </a:endParaRPr>
          </a:p>
          <a:p>
            <a:pPr indent="0" lvl="0" marL="342900" rtl="0" algn="just">
              <a:lnSpc>
                <a:spcPct val="90000"/>
              </a:lnSpc>
              <a:spcBef>
                <a:spcPts val="0"/>
              </a:spcBef>
              <a:spcAft>
                <a:spcPts val="0"/>
              </a:spcAft>
              <a:buNone/>
            </a:pPr>
            <a:r>
              <a:t/>
            </a:r>
            <a:endParaRPr b="1" sz="1200">
              <a:solidFill>
                <a:schemeClr val="lt1"/>
              </a:solidFill>
              <a:latin typeface="Arial"/>
              <a:ea typeface="Arial"/>
              <a:cs typeface="Arial"/>
              <a:sym typeface="Arial"/>
            </a:endParaRPr>
          </a:p>
          <a:p>
            <a:pPr indent="-304800" lvl="0" marL="342900" rtl="0" algn="just">
              <a:lnSpc>
                <a:spcPct val="90000"/>
              </a:lnSpc>
              <a:spcBef>
                <a:spcPts val="0"/>
              </a:spcBef>
              <a:spcAft>
                <a:spcPts val="0"/>
              </a:spcAft>
              <a:buClr>
                <a:schemeClr val="lt1"/>
              </a:buClr>
              <a:buSzPts val="1200"/>
              <a:buFont typeface="Arial"/>
              <a:buChar char="•"/>
            </a:pPr>
            <a:r>
              <a:rPr b="1" lang="en-US" sz="1200">
                <a:solidFill>
                  <a:schemeClr val="lt1"/>
                </a:solidFill>
                <a:latin typeface="Arial"/>
                <a:ea typeface="Arial"/>
                <a:cs typeface="Arial"/>
                <a:sym typeface="Arial"/>
              </a:rPr>
              <a:t>During the past 7 days, in East Africa, rainfall was above-average over southern Sudan, northeastern and western parts of South Sudan, northwest and northern Ethiopia, eastern Eritrea, and pockets of southern Uganda around the Lake Victoria region. Below-average rainfall was observed over pockets of southwest Ethiopia, northern Uganda, and pockets of southwestern South Sudan and western Kenya. In Central Africa, rainfall was above-average over western CAR, central and eastern Chad, pockets of western and northern DRC, central Congo, most of Gabon, and central Angola. Below-average rainfall was observed over pockets of western and central Cameroon, eastern CAR, pockets of southern and central DRC, and pockets of northeastern Angola. In southern Africa, above-average rainfall was observed over southern South Africa and below average rainfall was observed in eastern South Africa. In West Africa, above-average rainfall was observed over southwestern Senegal, Guinea Bissau, western Guinea, southern Mauritania, southern and central Mali, Liberia, Cote D’Ivoire, southern Ghana, eastern and western Burkina Faso, pockets of southern Togo and northern Benin, pockets of southern Niger, and central Nigeria. In contrast, parts of eastern Guinea, northwestern and southeastern Senegal, southern Benin, and southwestern Nigeria received below-average rainfall.</a:t>
            </a:r>
            <a:endParaRPr b="1" sz="1200">
              <a:solidFill>
                <a:schemeClr val="lt1"/>
              </a:solidFill>
              <a:latin typeface="Arial"/>
              <a:ea typeface="Arial"/>
              <a:cs typeface="Arial"/>
              <a:sym typeface="Arial"/>
            </a:endParaRPr>
          </a:p>
          <a:p>
            <a:pPr indent="-304800" lvl="0" marL="342900" rtl="0" algn="just">
              <a:lnSpc>
                <a:spcPct val="90000"/>
              </a:lnSpc>
              <a:spcBef>
                <a:spcPts val="700"/>
              </a:spcBef>
              <a:spcAft>
                <a:spcPts val="0"/>
              </a:spcAft>
              <a:buClr>
                <a:schemeClr val="lt1"/>
              </a:buClr>
              <a:buSzPts val="1200"/>
              <a:buFont typeface="Arial"/>
              <a:buChar char="•"/>
            </a:pPr>
            <a:r>
              <a:rPr b="1" lang="en-US" sz="1200">
                <a:solidFill>
                  <a:schemeClr val="lt1"/>
                </a:solidFill>
                <a:latin typeface="Arial"/>
                <a:ea typeface="Arial"/>
                <a:cs typeface="Arial"/>
                <a:sym typeface="Arial"/>
              </a:rPr>
              <a:t>Week-1 outlooks call for an increased chance for above-average rainfall across much of the Sahel region and Gulf of Guinea coast, southern Chad, South Sudan, CAR, western and northern DRC, western Ethiopia, northern Uganda, western Kenya, and Congo. In contrast, there is an increased chance for below-average rainfall near the Lake Victoria region, Rwanda, southern Ethiopia, central Somalia, southern Kenya, eastern Tanzania, eastern Madagascar, parts of central Mozambique, southern and northern South Africa, Swaziland, and Lesotho. Week-2 outlooks call for an increased chance for above-average rainfall across the Gulf of Guinea coast extending from Cote D’Ivoire to Nigeria, Senegal, CAR, DRC, Uganda, Rwanda, Burundi, South Sudan, and western Ethiopia. In contrast, there is an increased chance for below-average rainfall near  eastern Ethiopia, Somalia, southeastern Madagascar, southern Kenya, and southern Tanzania. </a:t>
            </a:r>
            <a:endParaRPr b="1" sz="1200">
              <a:solidFill>
                <a:schemeClr val="lt1"/>
              </a:solidFill>
              <a:latin typeface="Arial"/>
              <a:ea typeface="Arial"/>
              <a:cs typeface="Arial"/>
              <a:sym typeface="Arial"/>
            </a:endParaRPr>
          </a:p>
          <a:p>
            <a:pPr indent="0" lvl="0" marL="342900" rtl="0" algn="just">
              <a:spcBef>
                <a:spcPts val="220"/>
              </a:spcBef>
              <a:spcAft>
                <a:spcPts val="0"/>
              </a:spcAft>
              <a:buNone/>
            </a:pPr>
            <a:r>
              <a:t/>
            </a:r>
            <a:endParaRPr b="1" sz="1200">
              <a:solidFill>
                <a:schemeClr val="lt1"/>
              </a:solidFill>
              <a:latin typeface="Arial"/>
              <a:ea typeface="Arial"/>
              <a:cs typeface="Arial"/>
              <a:sym typeface="Arial"/>
            </a:endParaRPr>
          </a:p>
        </p:txBody>
      </p:sp>
      <p:sp>
        <p:nvSpPr>
          <p:cNvPr id="203" name="Google Shape;203;p12"/>
          <p:cNvSpPr txBox="1"/>
          <p:nvPr>
            <p:ph idx="4294967295" type="title"/>
          </p:nvPr>
        </p:nvSpPr>
        <p:spPr>
          <a:xfrm>
            <a:off x="1219200" y="0"/>
            <a:ext cx="7239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1600200" y="0"/>
            <a:ext cx="6324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anchorCtr="0" anchor="t" bIns="45700" lIns="91425" spcFirstLastPara="1" rIns="91425" wrap="square" tIns="45700">
            <a:spAutoFit/>
          </a:bodyPr>
          <a:lstStyle/>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Highlights</a:t>
            </a:r>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Recent Evolution and Current Conditions</a:t>
            </a:r>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NCEP GEFS Forecasts</a:t>
            </a:r>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Summary</a:t>
            </a:r>
            <a:endParaRPr/>
          </a:p>
          <a:p>
            <a:pPr indent="0" lvl="0" marL="0" marR="0" rtl="0" algn="l">
              <a:lnSpc>
                <a:spcPct val="15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838200" y="533400"/>
            <a:ext cx="7239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FFFF00"/>
                </a:solidFill>
                <a:latin typeface="Arial"/>
                <a:ea typeface="Arial"/>
                <a:cs typeface="Arial"/>
                <a:sym typeface="Arial"/>
              </a:rPr>
              <a:t>Highlights:</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05" name="Google Shape;105;p3"/>
          <p:cNvSpPr/>
          <p:nvPr/>
        </p:nvSpPr>
        <p:spPr>
          <a:xfrm>
            <a:off x="123850" y="1752600"/>
            <a:ext cx="8896200" cy="4953000"/>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90000"/>
              </a:lnSpc>
              <a:spcBef>
                <a:spcPts val="0"/>
              </a:spcBef>
              <a:spcAft>
                <a:spcPts val="0"/>
              </a:spcAft>
              <a:buClr>
                <a:schemeClr val="lt1"/>
              </a:buClr>
              <a:buSzPts val="1400"/>
              <a:buFont typeface="Arial"/>
              <a:buChar char="•"/>
            </a:pPr>
            <a:r>
              <a:rPr b="1" i="0" lang="en-US" sz="1400" u="none" cap="none" strike="noStrike">
                <a:solidFill>
                  <a:schemeClr val="lt1"/>
                </a:solidFill>
                <a:latin typeface="Arial"/>
                <a:ea typeface="Arial"/>
                <a:cs typeface="Arial"/>
                <a:sym typeface="Arial"/>
              </a:rPr>
              <a:t>During the past 7 days, in East Africa, rainfall was above-average over much of southeastern Eritr</a:t>
            </a:r>
            <a:r>
              <a:rPr b="1" lang="en-US">
                <a:solidFill>
                  <a:schemeClr val="lt1"/>
                </a:solidFill>
              </a:rPr>
              <a:t>ea, northern and central Ethiopia, eastern and western South Sudan, southern portions of Sudan, </a:t>
            </a:r>
            <a:r>
              <a:rPr b="1" i="0" lang="en-US" sz="1400" u="none" cap="none" strike="noStrike">
                <a:solidFill>
                  <a:schemeClr val="lt1"/>
                </a:solidFill>
                <a:latin typeface="Arial"/>
                <a:ea typeface="Arial"/>
                <a:cs typeface="Arial"/>
                <a:sym typeface="Arial"/>
              </a:rPr>
              <a:t>and </a:t>
            </a:r>
            <a:r>
              <a:rPr b="1" lang="en-US">
                <a:solidFill>
                  <a:schemeClr val="lt1"/>
                </a:solidFill>
              </a:rPr>
              <a:t>near the Lake Victoria region</a:t>
            </a:r>
            <a:r>
              <a:rPr b="1" i="0" lang="en-US" sz="1400" u="none" cap="none" strike="noStrike">
                <a:solidFill>
                  <a:schemeClr val="lt1"/>
                </a:solidFill>
                <a:latin typeface="Arial"/>
                <a:ea typeface="Arial"/>
                <a:cs typeface="Arial"/>
                <a:sym typeface="Arial"/>
              </a:rPr>
              <a:t>. Below-average rainfall was observed over pockets of </a:t>
            </a:r>
            <a:r>
              <a:rPr b="1" lang="en-US">
                <a:solidFill>
                  <a:schemeClr val="lt1"/>
                </a:solidFill>
              </a:rPr>
              <a:t>southern</a:t>
            </a:r>
            <a:r>
              <a:rPr b="1" lang="en-US">
                <a:solidFill>
                  <a:schemeClr val="lt1"/>
                </a:solidFill>
              </a:rPr>
              <a:t> </a:t>
            </a:r>
            <a:r>
              <a:rPr b="1" i="0" lang="en-US" sz="1400" u="none" cap="none" strike="noStrike">
                <a:solidFill>
                  <a:schemeClr val="lt1"/>
                </a:solidFill>
                <a:latin typeface="Arial"/>
                <a:ea typeface="Arial"/>
                <a:cs typeface="Arial"/>
                <a:sym typeface="Arial"/>
              </a:rPr>
              <a:t>Ethiopia, southern South Sudan, south</a:t>
            </a:r>
            <a:r>
              <a:rPr b="1" lang="en-US">
                <a:solidFill>
                  <a:schemeClr val="lt1"/>
                </a:solidFill>
              </a:rPr>
              <a:t>western Sudan, northern Uganda, Burundi, and western Tanzania</a:t>
            </a:r>
            <a:r>
              <a:rPr b="1" i="0" lang="en-US" sz="1400" u="none" cap="none" strike="noStrike">
                <a:solidFill>
                  <a:schemeClr val="lt1"/>
                </a:solidFill>
                <a:latin typeface="Arial"/>
                <a:ea typeface="Arial"/>
                <a:cs typeface="Arial"/>
                <a:sym typeface="Arial"/>
              </a:rPr>
              <a:t>. In Central Africa, rainfall was above-average over </a:t>
            </a:r>
            <a:r>
              <a:rPr b="1" lang="en-US">
                <a:solidFill>
                  <a:schemeClr val="lt1"/>
                </a:solidFill>
              </a:rPr>
              <a:t>central and southeastern </a:t>
            </a:r>
            <a:r>
              <a:rPr b="1" i="0" lang="en-US" sz="1400" u="none" cap="none" strike="noStrike">
                <a:solidFill>
                  <a:schemeClr val="lt1"/>
                </a:solidFill>
                <a:latin typeface="Arial"/>
                <a:ea typeface="Arial"/>
                <a:cs typeface="Arial"/>
                <a:sym typeface="Arial"/>
              </a:rPr>
              <a:t>Cameroon, central and southwestern Chad, western CAR, Equatorial Guinea, Gabon, centr</a:t>
            </a:r>
            <a:r>
              <a:rPr b="1" lang="en-US">
                <a:solidFill>
                  <a:schemeClr val="lt1"/>
                </a:solidFill>
              </a:rPr>
              <a:t>al and western Congo, </a:t>
            </a:r>
            <a:r>
              <a:rPr b="1" i="0" lang="en-US" sz="1400" u="none" cap="none" strike="noStrike">
                <a:solidFill>
                  <a:schemeClr val="lt1"/>
                </a:solidFill>
                <a:latin typeface="Arial"/>
                <a:ea typeface="Arial"/>
                <a:cs typeface="Arial"/>
                <a:sym typeface="Arial"/>
              </a:rPr>
              <a:t>western and northeastern DRC, and pockets o</a:t>
            </a:r>
            <a:r>
              <a:rPr b="1" lang="en-US">
                <a:solidFill>
                  <a:schemeClr val="lt1"/>
                </a:solidFill>
              </a:rPr>
              <a:t>f central Angola</a:t>
            </a:r>
            <a:r>
              <a:rPr b="1" i="0" lang="en-US" sz="1400" u="none" cap="none" strike="noStrike">
                <a:solidFill>
                  <a:schemeClr val="lt1"/>
                </a:solidFill>
                <a:latin typeface="Arial"/>
                <a:ea typeface="Arial"/>
                <a:cs typeface="Arial"/>
                <a:sym typeface="Arial"/>
              </a:rPr>
              <a:t>. Below-average rainfall was observed over central and eastern CAR, </a:t>
            </a:r>
            <a:r>
              <a:rPr b="1" lang="en-US">
                <a:solidFill>
                  <a:schemeClr val="lt1"/>
                </a:solidFill>
              </a:rPr>
              <a:t>central and northern</a:t>
            </a:r>
            <a:r>
              <a:rPr b="1" i="0" lang="en-US" sz="1400" u="none" cap="none" strike="noStrike">
                <a:solidFill>
                  <a:schemeClr val="lt1"/>
                </a:solidFill>
                <a:latin typeface="Arial"/>
                <a:ea typeface="Arial"/>
                <a:cs typeface="Arial"/>
                <a:sym typeface="Arial"/>
              </a:rPr>
              <a:t> Cameroon, south</a:t>
            </a:r>
            <a:r>
              <a:rPr b="1" lang="en-US">
                <a:solidFill>
                  <a:schemeClr val="lt1"/>
                </a:solidFill>
              </a:rPr>
              <a:t>western</a:t>
            </a:r>
            <a:r>
              <a:rPr b="1" i="0" lang="en-US" sz="1400" u="none" cap="none" strike="noStrike">
                <a:solidFill>
                  <a:schemeClr val="lt1"/>
                </a:solidFill>
                <a:latin typeface="Arial"/>
                <a:ea typeface="Arial"/>
                <a:cs typeface="Arial"/>
                <a:sym typeface="Arial"/>
              </a:rPr>
              <a:t> Chad,  and </a:t>
            </a:r>
            <a:r>
              <a:rPr b="1" lang="en-US">
                <a:solidFill>
                  <a:schemeClr val="lt1"/>
                </a:solidFill>
              </a:rPr>
              <a:t>much</a:t>
            </a:r>
            <a:r>
              <a:rPr b="1" i="0" lang="en-US" sz="1400" u="none" cap="none" strike="noStrike">
                <a:solidFill>
                  <a:schemeClr val="lt1"/>
                </a:solidFill>
                <a:latin typeface="Arial"/>
                <a:ea typeface="Arial"/>
                <a:cs typeface="Arial"/>
                <a:sym typeface="Arial"/>
              </a:rPr>
              <a:t> </a:t>
            </a:r>
            <a:r>
              <a:rPr b="1" lang="en-US">
                <a:solidFill>
                  <a:schemeClr val="lt1"/>
                </a:solidFill>
              </a:rPr>
              <a:t>central and southern</a:t>
            </a:r>
            <a:r>
              <a:rPr b="1" i="0" lang="en-US" sz="1400" u="none" cap="none" strike="noStrike">
                <a:solidFill>
                  <a:schemeClr val="lt1"/>
                </a:solidFill>
                <a:latin typeface="Arial"/>
                <a:ea typeface="Arial"/>
                <a:cs typeface="Arial"/>
                <a:sym typeface="Arial"/>
              </a:rPr>
              <a:t> DRC. In West Africa, above-average rainfall was observed over Nigeria, Benin, </a:t>
            </a:r>
            <a:r>
              <a:rPr b="1" lang="en-US">
                <a:solidFill>
                  <a:schemeClr val="lt1"/>
                </a:solidFill>
              </a:rPr>
              <a:t>Togo, Ghana, Cote D’Ivoire, Liberia, northeastern and western Guinea, Guinea-Bissau, southwestern Niger, southern and eastern Mali, and western and eastern Burkina Faso. </a:t>
            </a:r>
            <a:r>
              <a:rPr b="1" i="0" lang="en-US" sz="1400" u="none" cap="none" strike="noStrike">
                <a:solidFill>
                  <a:schemeClr val="lt1"/>
                </a:solidFill>
                <a:latin typeface="Arial"/>
                <a:ea typeface="Arial"/>
                <a:cs typeface="Arial"/>
                <a:sym typeface="Arial"/>
              </a:rPr>
              <a:t>In contrast, parts of western and eastern Senega</a:t>
            </a:r>
            <a:r>
              <a:rPr b="1" lang="en-US">
                <a:solidFill>
                  <a:schemeClr val="lt1"/>
                </a:solidFill>
              </a:rPr>
              <a:t>l</a:t>
            </a:r>
            <a:r>
              <a:rPr b="1" i="0" lang="en-US" sz="1400" u="none" cap="none" strike="noStrike">
                <a:solidFill>
                  <a:schemeClr val="lt1"/>
                </a:solidFill>
                <a:latin typeface="Arial"/>
                <a:ea typeface="Arial"/>
                <a:cs typeface="Arial"/>
                <a:sym typeface="Arial"/>
              </a:rPr>
              <a:t>, northern Guinea, and western Mali</a:t>
            </a:r>
            <a:r>
              <a:rPr b="1" lang="en-US">
                <a:solidFill>
                  <a:schemeClr val="lt1"/>
                </a:solidFill>
              </a:rPr>
              <a:t> re</a:t>
            </a:r>
            <a:r>
              <a:rPr b="1" i="0" lang="en-US" sz="1400" u="none" cap="none" strike="noStrike">
                <a:solidFill>
                  <a:schemeClr val="lt1"/>
                </a:solidFill>
                <a:latin typeface="Arial"/>
                <a:ea typeface="Arial"/>
                <a:cs typeface="Arial"/>
                <a:sym typeface="Arial"/>
              </a:rPr>
              <a:t>ceived below-average rainfall. In </a:t>
            </a:r>
            <a:r>
              <a:rPr b="1" lang="en-US">
                <a:solidFill>
                  <a:schemeClr val="lt1"/>
                </a:solidFill>
              </a:rPr>
              <a:t>southern Africa, rainfall was above-average in southern portions of South Africa and below average in pockets of northern and eastern South Africa. </a:t>
            </a:r>
            <a:endParaRPr/>
          </a:p>
          <a:p>
            <a:pPr indent="-196850" lvl="0" marL="285750" marR="0" rtl="0" algn="just">
              <a:lnSpc>
                <a:spcPct val="90000"/>
              </a:lnSpc>
              <a:spcBef>
                <a:spcPts val="700"/>
              </a:spcBef>
              <a:spcAft>
                <a:spcPts val="0"/>
              </a:spcAft>
              <a:buClr>
                <a:schemeClr val="dk1"/>
              </a:buClr>
              <a:buSzPts val="1400"/>
              <a:buFont typeface="Arial"/>
              <a:buNone/>
            </a:pPr>
            <a:r>
              <a:t/>
            </a:r>
            <a:endParaRPr b="1" i="0" sz="1400" u="none" cap="none" strike="noStrike">
              <a:solidFill>
                <a:schemeClr val="lt1"/>
              </a:solidFill>
              <a:latin typeface="Arial"/>
              <a:ea typeface="Arial"/>
              <a:cs typeface="Arial"/>
              <a:sym typeface="Arial"/>
            </a:endParaRPr>
          </a:p>
          <a:p>
            <a:pPr indent="-285750" lvl="0" marL="285750" marR="0" rtl="0" algn="just">
              <a:lnSpc>
                <a:spcPct val="90000"/>
              </a:lnSpc>
              <a:spcBef>
                <a:spcPts val="700"/>
              </a:spcBef>
              <a:spcAft>
                <a:spcPts val="0"/>
              </a:spcAft>
              <a:buClr>
                <a:schemeClr val="lt1"/>
              </a:buClr>
              <a:buSzPts val="1400"/>
              <a:buFont typeface="Arial"/>
              <a:buChar char="•"/>
            </a:pPr>
            <a:r>
              <a:rPr b="1" i="0" lang="en-US" sz="1400" u="none" cap="none" strike="noStrike">
                <a:solidFill>
                  <a:schemeClr val="lt1"/>
                </a:solidFill>
                <a:latin typeface="Arial"/>
                <a:ea typeface="Arial"/>
                <a:cs typeface="Arial"/>
                <a:sym typeface="Arial"/>
              </a:rPr>
              <a:t>Week-1 outlooks c</a:t>
            </a:r>
            <a:r>
              <a:rPr b="1" i="0" lang="en-US" sz="1400" u="none" cap="none" strike="noStrike">
                <a:solidFill>
                  <a:schemeClr val="lt1"/>
                </a:solidFill>
                <a:latin typeface="Arial"/>
                <a:ea typeface="Arial"/>
                <a:cs typeface="Arial"/>
                <a:sym typeface="Arial"/>
              </a:rPr>
              <a:t>all for an increased chance for above-average rainfall across much of the </a:t>
            </a:r>
            <a:r>
              <a:rPr b="1" i="0" lang="en-US" sz="1400" u="none" cap="none" strike="noStrike">
                <a:solidFill>
                  <a:schemeClr val="lt1"/>
                </a:solidFill>
                <a:latin typeface="Arial"/>
                <a:ea typeface="Arial"/>
                <a:cs typeface="Arial"/>
                <a:sym typeface="Arial"/>
              </a:rPr>
              <a:t>Sahel region and Gulf of Guinea coast, southern Chad, South Sudan, CAR, western and northern DRC, </a:t>
            </a:r>
            <a:r>
              <a:rPr b="1" lang="en-US">
                <a:solidFill>
                  <a:schemeClr val="lt1"/>
                </a:solidFill>
              </a:rPr>
              <a:t>western</a:t>
            </a:r>
            <a:r>
              <a:rPr b="1" i="0" lang="en-US" sz="1400" u="none" cap="none" strike="noStrike">
                <a:solidFill>
                  <a:schemeClr val="lt1"/>
                </a:solidFill>
                <a:latin typeface="Arial"/>
                <a:ea typeface="Arial"/>
                <a:cs typeface="Arial"/>
                <a:sym typeface="Arial"/>
              </a:rPr>
              <a:t> Ethiopia, </a:t>
            </a:r>
            <a:r>
              <a:rPr b="1" lang="en-US">
                <a:solidFill>
                  <a:schemeClr val="lt1"/>
                </a:solidFill>
              </a:rPr>
              <a:t>northern Uganda, western Kenya, and Congo</a:t>
            </a:r>
            <a:r>
              <a:rPr b="1" i="0" lang="en-US" sz="1400" u="none" cap="none" strike="noStrike">
                <a:solidFill>
                  <a:schemeClr val="lt1"/>
                </a:solidFill>
                <a:latin typeface="Arial"/>
                <a:ea typeface="Arial"/>
                <a:cs typeface="Arial"/>
                <a:sym typeface="Arial"/>
              </a:rPr>
              <a:t>. In contrast, there is an increased chance for below-average rainfall near the Lake Victoria region, Rwanda, sout</a:t>
            </a:r>
            <a:r>
              <a:rPr b="1" lang="en-US">
                <a:solidFill>
                  <a:schemeClr val="lt1"/>
                </a:solidFill>
              </a:rPr>
              <a:t>hern Ethiopia, central Somalia, southern Kenya, eastern Tanzania, eastern Madagascar, parts of central Mozambique, southern and northern South Africa, Swaziland, and Lesotho. </a:t>
            </a:r>
            <a:r>
              <a:rPr b="1" lang="en-US">
                <a:solidFill>
                  <a:schemeClr val="lt1"/>
                </a:solidFill>
              </a:rPr>
              <a:t>Week-2 outlooks call for an increased chance for above-average rainfall across the Gulf of Guinea coast extending from Cote D’Ivoire to Nigeria, Senegal, CAR, DRC, Uganda, Rwanda, Burundi, South Sudan, and western Ethiopia. In contrast, there is an increased chance for below-average rainfall near  eastern Ethiopia, Somalia, southeastern Madagascar, southern Kenya, and southern Tanzania. </a:t>
            </a:r>
            <a:endParaRPr b="1">
              <a:solidFill>
                <a:schemeClr val="lt1"/>
              </a:solidFill>
            </a:endParaRPr>
          </a:p>
          <a:p>
            <a:pPr indent="0" lvl="0" marL="457200" marR="0" rtl="0" algn="just">
              <a:lnSpc>
                <a:spcPct val="90000"/>
              </a:lnSpc>
              <a:spcBef>
                <a:spcPts val="700"/>
              </a:spcBef>
              <a:spcAft>
                <a:spcPts val="0"/>
              </a:spcAft>
              <a:buNone/>
            </a:pPr>
            <a:r>
              <a:t/>
            </a:r>
            <a:endParaRPr b="1">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idx="4294967295"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79248" y="5029200"/>
            <a:ext cx="8991600" cy="1987500"/>
          </a:xfrm>
          <a:prstGeom prst="rect">
            <a:avLst/>
          </a:prstGeom>
          <a:noFill/>
          <a:ln>
            <a:noFill/>
          </a:ln>
        </p:spPr>
        <p:txBody>
          <a:bodyPr anchorCtr="0" anchor="t" bIns="45700" lIns="91425" spcFirstLastPara="1" rIns="91425" wrap="square" tIns="45700">
            <a:spAutoFit/>
          </a:bodyPr>
          <a:lstStyle/>
          <a:p>
            <a:pPr indent="0" lvl="0" marL="0" rtl="0" algn="just">
              <a:lnSpc>
                <a:spcPct val="90000"/>
              </a:lnSpc>
              <a:spcBef>
                <a:spcPts val="0"/>
              </a:spcBef>
              <a:spcAft>
                <a:spcPts val="0"/>
              </a:spcAft>
              <a:buClr>
                <a:schemeClr val="dk1"/>
              </a:buClr>
              <a:buFont typeface="Arial"/>
              <a:buNone/>
            </a:pPr>
            <a:r>
              <a:rPr b="1" lang="en-US" sz="1050">
                <a:solidFill>
                  <a:schemeClr val="lt1"/>
                </a:solidFill>
              </a:rPr>
              <a:t>Over the past 90 days, in East Africa, above-average rainfall was observed over southern and central parts of Sudan, much of South Sudan, northern Ethiopia, Eritrea, Djibouti, parts of southern Somalia, Uganda, Rwanda, Burundi, pockets of northwest and eastern Tanzania, and western Kenya. Rainfall was below-average over pockets of southern and central Ethiopia, and parts of northern Somalia. In southern Africa, above-average rainfall was observed over pockets of southern South Africa, </a:t>
            </a:r>
            <a:r>
              <a:rPr b="1" lang="en-US" sz="1050">
                <a:solidFill>
                  <a:schemeClr val="lt1"/>
                </a:solidFill>
              </a:rPr>
              <a:t>central</a:t>
            </a:r>
            <a:r>
              <a:rPr b="1" lang="en-US" sz="1050">
                <a:solidFill>
                  <a:schemeClr val="lt1"/>
                </a:solidFill>
              </a:rPr>
              <a:t> Mozambique, southern Malawi, and eastern Zimbabwe. Below-average rainfall was observed over pockets of southwestern and northeastern South Africa, Lesotho, and southern, central, and northern Madagascar. In Central Africa, rainfall was above-average over northern and eastern Cameroon, southern and central Chad, CAR, northern Congo, and northern, western and northeast parts of DRC. Rainfall was below-average over western Cameroon, pockets of northern and central Gabon, Equatorial Guinea, parts of southeast DRC, and northern Angola. In West Africa, rainfall was above-average over southern Mauritania, Senegal, Gambia, Guinea-Bissau, Guinea, Sierra Leone, western and central Liberia, much of Cote D’Ivoire, western and northern Ghana, central and northern parts of Togo and Benin, Burkina Faso, eastern Mali, and parts of southern Niger and western and northern Nigeria. In contrast, below-average rainfall was observed over eastern Mauritania, western and northern parts of  Mali, eastern Liberia, and parts of central and southeastern Nigeria.</a:t>
            </a:r>
            <a:endParaRPr b="1" sz="1050">
              <a:solidFill>
                <a:schemeClr val="lt1"/>
              </a:solidFill>
            </a:endParaRPr>
          </a:p>
          <a:p>
            <a:pPr indent="0" lvl="0" marL="0" marR="0" rtl="0" algn="just">
              <a:lnSpc>
                <a:spcPct val="90000"/>
              </a:lnSpc>
              <a:spcBef>
                <a:spcPts val="0"/>
              </a:spcBef>
              <a:spcAft>
                <a:spcPts val="0"/>
              </a:spcAft>
              <a:buNone/>
            </a:pPr>
            <a:r>
              <a:t/>
            </a:r>
            <a:endParaRPr b="1" sz="1080">
              <a:solidFill>
                <a:schemeClr val="lt1"/>
              </a:solidFill>
            </a:endParaRPr>
          </a:p>
        </p:txBody>
      </p:sp>
      <p:pic>
        <p:nvPicPr>
          <p:cNvPr id="113" name="Google Shape;113;p4"/>
          <p:cNvPicPr preferRelativeResize="0"/>
          <p:nvPr/>
        </p:nvPicPr>
        <p:blipFill>
          <a:blip r:embed="rId3">
            <a:alphaModFix/>
          </a:blip>
          <a:stretch>
            <a:fillRect/>
          </a:stretch>
        </p:blipFill>
        <p:spPr>
          <a:xfrm>
            <a:off x="762000" y="1219200"/>
            <a:ext cx="3813049" cy="3813049"/>
          </a:xfrm>
          <a:prstGeom prst="rect">
            <a:avLst/>
          </a:prstGeom>
          <a:noFill/>
          <a:ln>
            <a:noFill/>
          </a:ln>
        </p:spPr>
      </p:pic>
      <p:pic>
        <p:nvPicPr>
          <p:cNvPr id="114" name="Google Shape;114;p4"/>
          <p:cNvPicPr preferRelativeResize="0"/>
          <p:nvPr/>
        </p:nvPicPr>
        <p:blipFill>
          <a:blip r:embed="rId4">
            <a:alphaModFix/>
          </a:blip>
          <a:stretch>
            <a:fillRect/>
          </a:stretch>
        </p:blipFill>
        <p:spPr>
          <a:xfrm>
            <a:off x="4727449" y="1219200"/>
            <a:ext cx="3813049" cy="3813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idx="4294967295"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FFFF00"/>
                </a:solidFill>
                <a:latin typeface="Arial"/>
                <a:ea typeface="Arial"/>
                <a:cs typeface="Arial"/>
                <a:sym typeface="Arial"/>
              </a:rPr>
              <a:t>Rainfall Patterns: Last 30 Days</a:t>
            </a:r>
            <a:endParaRPr/>
          </a:p>
        </p:txBody>
      </p:sp>
      <p:sp>
        <p:nvSpPr>
          <p:cNvPr id="121" name="Google Shape;121;p5"/>
          <p:cNvSpPr txBox="1"/>
          <p:nvPr/>
        </p:nvSpPr>
        <p:spPr>
          <a:xfrm>
            <a:off x="0" y="5110825"/>
            <a:ext cx="9144000" cy="16716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lang="en-US" sz="1140">
                <a:solidFill>
                  <a:schemeClr val="lt1"/>
                </a:solidFill>
                <a:latin typeface="Arial"/>
                <a:ea typeface="Arial"/>
                <a:cs typeface="Arial"/>
                <a:sym typeface="Arial"/>
              </a:rPr>
              <a:t>During the past 30 days, in East Africa, above-average rainfall was observed over southern and </a:t>
            </a:r>
            <a:r>
              <a:rPr b="1" lang="en-US" sz="1140">
                <a:solidFill>
                  <a:schemeClr val="lt1"/>
                </a:solidFill>
              </a:rPr>
              <a:t>central </a:t>
            </a:r>
            <a:r>
              <a:rPr b="1" lang="en-US" sz="1140">
                <a:solidFill>
                  <a:schemeClr val="lt1"/>
                </a:solidFill>
                <a:latin typeface="Arial"/>
                <a:ea typeface="Arial"/>
                <a:cs typeface="Arial"/>
                <a:sym typeface="Arial"/>
              </a:rPr>
              <a:t>Sudan, the western and </a:t>
            </a:r>
            <a:r>
              <a:rPr b="1" lang="en-US" sz="1140">
                <a:solidFill>
                  <a:schemeClr val="lt1"/>
                </a:solidFill>
              </a:rPr>
              <a:t>central </a:t>
            </a:r>
            <a:r>
              <a:rPr b="1" lang="en-US" sz="1140">
                <a:solidFill>
                  <a:schemeClr val="lt1"/>
                </a:solidFill>
                <a:latin typeface="Arial"/>
                <a:ea typeface="Arial"/>
                <a:cs typeface="Arial"/>
                <a:sym typeface="Arial"/>
              </a:rPr>
              <a:t>parts of South Sudan, Eritrea, and northern Ethiopia. Rainfall was below-average over pockets of central Ethiopia and northern Somalia. In Central Africa, rainfall was above-average over parts of northern and </a:t>
            </a:r>
            <a:r>
              <a:rPr b="1" lang="en-US" sz="1140">
                <a:solidFill>
                  <a:schemeClr val="lt1"/>
                </a:solidFill>
              </a:rPr>
              <a:t>central </a:t>
            </a:r>
            <a:r>
              <a:rPr b="1" lang="en-US" sz="1140">
                <a:solidFill>
                  <a:schemeClr val="lt1"/>
                </a:solidFill>
                <a:latin typeface="Arial"/>
                <a:ea typeface="Arial"/>
                <a:cs typeface="Arial"/>
                <a:sym typeface="Arial"/>
              </a:rPr>
              <a:t>Cameroon, northern and central Congo, </a:t>
            </a:r>
            <a:r>
              <a:rPr b="1" lang="en-US" sz="1140">
                <a:solidFill>
                  <a:schemeClr val="lt1"/>
                </a:solidFill>
              </a:rPr>
              <a:t>western and northern </a:t>
            </a:r>
            <a:r>
              <a:rPr b="1" lang="en-US" sz="1140">
                <a:solidFill>
                  <a:schemeClr val="lt1"/>
                </a:solidFill>
                <a:latin typeface="Arial"/>
                <a:ea typeface="Arial"/>
                <a:cs typeface="Arial"/>
                <a:sym typeface="Arial"/>
              </a:rPr>
              <a:t>CAR, southern a</a:t>
            </a:r>
            <a:r>
              <a:rPr b="1" lang="en-US" sz="1140">
                <a:solidFill>
                  <a:schemeClr val="lt1"/>
                </a:solidFill>
              </a:rPr>
              <a:t>nd central </a:t>
            </a:r>
            <a:r>
              <a:rPr b="1" lang="en-US" sz="1140">
                <a:solidFill>
                  <a:schemeClr val="lt1"/>
                </a:solidFill>
                <a:latin typeface="Arial"/>
                <a:ea typeface="Arial"/>
                <a:cs typeface="Arial"/>
                <a:sym typeface="Arial"/>
              </a:rPr>
              <a:t>Chad and northern and western DRC. Rainfall was below-average over Equatorial Guinea, southern Cameroon, northern Angola, and pockets of central a</a:t>
            </a:r>
            <a:r>
              <a:rPr b="1" lang="en-US" sz="1140">
                <a:solidFill>
                  <a:schemeClr val="lt1"/>
                </a:solidFill>
              </a:rPr>
              <a:t>nd southern </a:t>
            </a:r>
            <a:r>
              <a:rPr b="1" lang="en-US" sz="1140">
                <a:solidFill>
                  <a:schemeClr val="lt1"/>
                </a:solidFill>
                <a:latin typeface="Arial"/>
                <a:ea typeface="Arial"/>
                <a:cs typeface="Arial"/>
                <a:sym typeface="Arial"/>
              </a:rPr>
              <a:t>DRC. In West Africa, rainfall was above-average over Senegal, Guinea-Bissau, Guinea, central and e</a:t>
            </a:r>
            <a:r>
              <a:rPr b="1" lang="en-US" sz="1140">
                <a:solidFill>
                  <a:schemeClr val="lt1"/>
                </a:solidFill>
              </a:rPr>
              <a:t>astern </a:t>
            </a:r>
            <a:r>
              <a:rPr b="1" lang="en-US" sz="1140">
                <a:solidFill>
                  <a:schemeClr val="lt1"/>
                </a:solidFill>
                <a:latin typeface="Arial"/>
                <a:ea typeface="Arial"/>
                <a:cs typeface="Arial"/>
                <a:sym typeface="Arial"/>
              </a:rPr>
              <a:t>Sierra Leone, Liberia, Burkina Faso, </a:t>
            </a:r>
            <a:r>
              <a:rPr b="1" lang="en-US" sz="1140">
                <a:solidFill>
                  <a:schemeClr val="lt1"/>
                </a:solidFill>
              </a:rPr>
              <a:t>most of </a:t>
            </a:r>
            <a:r>
              <a:rPr b="1" lang="en-US" sz="1140">
                <a:solidFill>
                  <a:schemeClr val="lt1"/>
                </a:solidFill>
                <a:latin typeface="Arial"/>
                <a:ea typeface="Arial"/>
                <a:cs typeface="Arial"/>
                <a:sym typeface="Arial"/>
              </a:rPr>
              <a:t>Ghana, parts of southern Niger, southern Togo, northern Benin, and northern, western, and eastern Nigeria. In contrast, central and </a:t>
            </a:r>
            <a:r>
              <a:rPr b="1" lang="en-US" sz="1140">
                <a:solidFill>
                  <a:schemeClr val="lt1"/>
                </a:solidFill>
              </a:rPr>
              <a:t>northern </a:t>
            </a:r>
            <a:r>
              <a:rPr b="1" lang="en-US" sz="1140">
                <a:solidFill>
                  <a:schemeClr val="lt1"/>
                </a:solidFill>
                <a:latin typeface="Arial"/>
                <a:ea typeface="Arial"/>
                <a:cs typeface="Arial"/>
                <a:sym typeface="Arial"/>
              </a:rPr>
              <a:t>Mali, </a:t>
            </a:r>
            <a:r>
              <a:rPr b="1" lang="en-US" sz="1140">
                <a:solidFill>
                  <a:schemeClr val="lt1"/>
                </a:solidFill>
              </a:rPr>
              <a:t>coastal Sierra Leone</a:t>
            </a:r>
            <a:r>
              <a:rPr b="1" lang="en-US" sz="1140">
                <a:solidFill>
                  <a:schemeClr val="lt1"/>
                </a:solidFill>
                <a:latin typeface="Arial"/>
                <a:ea typeface="Arial"/>
                <a:cs typeface="Arial"/>
                <a:sym typeface="Arial"/>
              </a:rPr>
              <a:t>, Ghana, </a:t>
            </a:r>
            <a:r>
              <a:rPr b="1" lang="en-US" sz="1140">
                <a:solidFill>
                  <a:schemeClr val="lt1"/>
                </a:solidFill>
              </a:rPr>
              <a:t>southern </a:t>
            </a:r>
            <a:r>
              <a:rPr b="1" lang="en-US" sz="1140">
                <a:solidFill>
                  <a:schemeClr val="lt1"/>
                </a:solidFill>
                <a:latin typeface="Arial"/>
                <a:ea typeface="Arial"/>
                <a:cs typeface="Arial"/>
                <a:sym typeface="Arial"/>
              </a:rPr>
              <a:t>Benin, and southern Nigeria received below-average rainfall. </a:t>
            </a:r>
            <a:r>
              <a:rPr b="1" lang="en-US" sz="1140">
                <a:solidFill>
                  <a:schemeClr val="lt1"/>
                </a:solidFill>
              </a:rPr>
              <a:t>In southern Africa, above-average rainfall was observed over parts of southern South Africa, southern Lesotho, and eastern Madagascar. Below normal precipitation was observed in northern and eastern South Africa, northern Lesotho, and central Madagascar.</a:t>
            </a:r>
            <a:endParaRPr b="1" sz="1140">
              <a:solidFill>
                <a:schemeClr val="lt1"/>
              </a:solidFill>
              <a:latin typeface="Arial"/>
              <a:ea typeface="Arial"/>
              <a:cs typeface="Arial"/>
              <a:sym typeface="Arial"/>
            </a:endParaRPr>
          </a:p>
        </p:txBody>
      </p:sp>
      <p:pic>
        <p:nvPicPr>
          <p:cNvPr id="122" name="Google Shape;122;p5"/>
          <p:cNvPicPr preferRelativeResize="0"/>
          <p:nvPr/>
        </p:nvPicPr>
        <p:blipFill>
          <a:blip r:embed="rId3">
            <a:alphaModFix/>
          </a:blip>
          <a:stretch>
            <a:fillRect/>
          </a:stretch>
        </p:blipFill>
        <p:spPr>
          <a:xfrm>
            <a:off x="4575048" y="1219200"/>
            <a:ext cx="3813049" cy="3813049"/>
          </a:xfrm>
          <a:prstGeom prst="rect">
            <a:avLst/>
          </a:prstGeom>
          <a:noFill/>
          <a:ln>
            <a:noFill/>
          </a:ln>
        </p:spPr>
      </p:pic>
      <p:pic>
        <p:nvPicPr>
          <p:cNvPr id="123" name="Google Shape;123;p5"/>
          <p:cNvPicPr preferRelativeResize="0"/>
          <p:nvPr/>
        </p:nvPicPr>
        <p:blipFill>
          <a:blip r:embed="rId4">
            <a:alphaModFix/>
          </a:blip>
          <a:stretch>
            <a:fillRect/>
          </a:stretch>
        </p:blipFill>
        <p:spPr>
          <a:xfrm>
            <a:off x="457200" y="1231824"/>
            <a:ext cx="3813049" cy="3813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FFFF00"/>
                </a:solidFill>
                <a:latin typeface="Arial"/>
                <a:ea typeface="Arial"/>
                <a:cs typeface="Arial"/>
                <a:sym typeface="Arial"/>
              </a:rPr>
              <a:t>Rainfall Patterns: Last 7 Days</a:t>
            </a:r>
            <a:endParaRPr/>
          </a:p>
        </p:txBody>
      </p:sp>
      <p:sp>
        <p:nvSpPr>
          <p:cNvPr descr="http://www.cpc.ncep.noaa.gov/products/international/africa_arc/africa_arc_7day_af_obs.gif" id="130" name="Google Shape;130;p6"/>
          <p:cNvSpPr/>
          <p:nvPr/>
        </p:nvSpPr>
        <p:spPr>
          <a:xfrm>
            <a:off x="1492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descr="http://www.cpc.ncep.noaa.gov/products/international/africa_arc/africa_arc_7day_af_obs.gif" id="131" name="Google Shape;131;p6"/>
          <p:cNvSpPr/>
          <p:nvPr/>
        </p:nvSpPr>
        <p:spPr>
          <a:xfrm>
            <a:off x="30162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descr="http://www.cpc.ncep.noaa.gov/products/international/africa_arc/africa_arc_7day_af_obs.gif" id="132" name="Google Shape;132;p6"/>
          <p:cNvSpPr/>
          <p:nvPr/>
        </p:nvSpPr>
        <p:spPr>
          <a:xfrm>
            <a:off x="45402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descr="http://www.cpc.ncep.noaa.gov/products/international/africa_arc/africa_arc_7day_af_anom.gif" id="133" name="Google Shape;133;p6"/>
          <p:cNvSpPr/>
          <p:nvPr/>
        </p:nvSpPr>
        <p:spPr>
          <a:xfrm>
            <a:off x="60642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descr="https://www.cpc.ncep.noaa.gov/products/international/africa_arc/africa_arc_7day_af_obs.gif" id="134" name="Google Shape;134;p6"/>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descr="https://www.cpc.ncep.noaa.gov/products/international/africa_arc/africa_arc_7day_af_obs.gif" id="135" name="Google Shape;135;p6"/>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descr="https://www.cpc.ncep.noaa.gov/products/international/africa_arc/africa_arc_7day_af_obs.gif" id="136" name="Google Shape;136;p6"/>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137" name="Google Shape;137;p6"/>
          <p:cNvSpPr txBox="1"/>
          <p:nvPr/>
        </p:nvSpPr>
        <p:spPr>
          <a:xfrm>
            <a:off x="79248" y="5105400"/>
            <a:ext cx="8991600" cy="1920900"/>
          </a:xfrm>
          <a:prstGeom prst="rect">
            <a:avLst/>
          </a:prstGeom>
          <a:noFill/>
          <a:ln>
            <a:noFill/>
          </a:ln>
        </p:spPr>
        <p:txBody>
          <a:bodyPr anchorCtr="0" anchor="t" bIns="45700" lIns="91425" spcFirstLastPara="1" rIns="91425" wrap="square" tIns="45700">
            <a:spAutoFit/>
          </a:bodyPr>
          <a:lstStyle/>
          <a:p>
            <a:pPr indent="0" lvl="0" marL="0" rtl="0" algn="just">
              <a:lnSpc>
                <a:spcPct val="90000"/>
              </a:lnSpc>
              <a:spcBef>
                <a:spcPts val="0"/>
              </a:spcBef>
              <a:spcAft>
                <a:spcPts val="0"/>
              </a:spcAft>
              <a:buClr>
                <a:schemeClr val="dk1"/>
              </a:buClr>
              <a:buFont typeface="Arial"/>
              <a:buNone/>
            </a:pPr>
            <a:r>
              <a:rPr b="1" lang="en-US" sz="1100">
                <a:solidFill>
                  <a:schemeClr val="lt1"/>
                </a:solidFill>
              </a:rPr>
              <a:t>During the past 7 days, in East Africa, rainfall was above-average over southern Sudan, northeastern and western parts of South Sudan, northwest and northern Ethiopia, eastern Eritrea, and pockets of southern Uganda around the Lake Victoria region. Below-average rainfall was observed over pockets of southwest Ethiopia, northern Uganda, and pockets of southwestern South Sudan and western Kenya. In Central Africa, rainfall was above-average over western CAR, central and eastern Chad, pockets of western and northern DRC, central Congo, most of Gabon, and central Angola. Below-average rainfall was observed over pockets of western and central Cameroon, eastern CAR, pockets of southern and central DRC, and pockets of northeastern Angola. In southern Africa, above-average rainfall was observed over southern South Africa and below average rainfall was observed in eastern South Africa. In West Africa, above-average rainfall was observed over southwestern Senegal, Guinea Bissau, western Guinea, southern Mauritania, southern and central Mali, Liberia, Cote D’Ivoire, southern Ghana, eastern and western Burkina Faso, pockets of southern Togo and northern Benin, pockets of southern Niger, and central Nigeria. In contrast, parts of eastern Guinea, northwestern and southeastern Senegal, southern Benin, and southwestern Nigeria received below-average rainfall.</a:t>
            </a:r>
            <a:endParaRPr b="1" sz="1100">
              <a:solidFill>
                <a:schemeClr val="lt1"/>
              </a:solidFill>
            </a:endParaRPr>
          </a:p>
          <a:p>
            <a:pPr indent="0" lvl="0" marL="0" marR="0" rtl="0" algn="just">
              <a:lnSpc>
                <a:spcPct val="90000"/>
              </a:lnSpc>
              <a:spcBef>
                <a:spcPts val="0"/>
              </a:spcBef>
              <a:spcAft>
                <a:spcPts val="0"/>
              </a:spcAft>
              <a:buNone/>
            </a:pPr>
            <a:r>
              <a:t/>
            </a:r>
            <a:endParaRPr b="1" sz="1100">
              <a:solidFill>
                <a:schemeClr val="lt1"/>
              </a:solidFill>
            </a:endParaRPr>
          </a:p>
        </p:txBody>
      </p:sp>
      <p:pic>
        <p:nvPicPr>
          <p:cNvPr id="138" name="Google Shape;138;p6"/>
          <p:cNvPicPr preferRelativeResize="0"/>
          <p:nvPr/>
        </p:nvPicPr>
        <p:blipFill>
          <a:blip r:embed="rId3">
            <a:alphaModFix/>
          </a:blip>
          <a:stretch>
            <a:fillRect/>
          </a:stretch>
        </p:blipFill>
        <p:spPr>
          <a:xfrm>
            <a:off x="762000" y="1231824"/>
            <a:ext cx="3813049" cy="3813049"/>
          </a:xfrm>
          <a:prstGeom prst="rect">
            <a:avLst/>
          </a:prstGeom>
          <a:noFill/>
          <a:ln>
            <a:noFill/>
          </a:ln>
        </p:spPr>
      </p:pic>
      <p:pic>
        <p:nvPicPr>
          <p:cNvPr id="139" name="Google Shape;139;p6"/>
          <p:cNvPicPr preferRelativeResize="0"/>
          <p:nvPr/>
        </p:nvPicPr>
        <p:blipFill>
          <a:blip r:embed="rId4">
            <a:alphaModFix/>
          </a:blip>
          <a:stretch>
            <a:fillRect/>
          </a:stretch>
        </p:blipFill>
        <p:spPr>
          <a:xfrm>
            <a:off x="4727449" y="1219200"/>
            <a:ext cx="3813049" cy="38130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7"/>
          <p:cNvPicPr preferRelativeResize="0"/>
          <p:nvPr/>
        </p:nvPicPr>
        <p:blipFill>
          <a:blip r:embed="rId3">
            <a:alphaModFix/>
          </a:blip>
          <a:stretch>
            <a:fillRect/>
          </a:stretch>
        </p:blipFill>
        <p:spPr>
          <a:xfrm>
            <a:off x="784725" y="1522475"/>
            <a:ext cx="3813049" cy="3813049"/>
          </a:xfrm>
          <a:prstGeom prst="rect">
            <a:avLst/>
          </a:prstGeom>
          <a:noFill/>
          <a:ln>
            <a:noFill/>
          </a:ln>
        </p:spPr>
      </p:pic>
      <p:sp>
        <p:nvSpPr>
          <p:cNvPr id="146" name="Google Shape;146;p7"/>
          <p:cNvSpPr txBox="1"/>
          <p:nvPr>
            <p:ph type="title"/>
          </p:nvPr>
        </p:nvSpPr>
        <p:spPr>
          <a:xfrm>
            <a:off x="1066800" y="228600"/>
            <a:ext cx="76962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FFFF00"/>
                </a:solidFill>
                <a:latin typeface="Arial"/>
                <a:ea typeface="Arial"/>
                <a:cs typeface="Arial"/>
                <a:sym typeface="Arial"/>
              </a:rPr>
              <a:t>Atmospheric Circulation:</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47" name="Google Shape;147;p7"/>
          <p:cNvSpPr txBox="1"/>
          <p:nvPr/>
        </p:nvSpPr>
        <p:spPr>
          <a:xfrm>
            <a:off x="79248" y="5678503"/>
            <a:ext cx="8991600" cy="4617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Font typeface="Arial"/>
              <a:buNone/>
            </a:pPr>
            <a:r>
              <a:rPr b="1" lang="en-US" sz="1200">
                <a:solidFill>
                  <a:schemeClr val="lt1"/>
                </a:solidFill>
              </a:rPr>
              <a:t>At 700-hPa level (left panel), anomalous westerly flow was observed across much of the Sahel region and Gulf of Guinea  regions. </a:t>
            </a:r>
            <a:endParaRPr b="1" sz="1200">
              <a:solidFill>
                <a:schemeClr val="lt1"/>
              </a:solidFill>
              <a:latin typeface="Arial"/>
              <a:ea typeface="Arial"/>
              <a:cs typeface="Arial"/>
              <a:sym typeface="Arial"/>
            </a:endParaRPr>
          </a:p>
        </p:txBody>
      </p:sp>
      <p:sp>
        <p:nvSpPr>
          <p:cNvPr id="148" name="Google Shape;148;p7"/>
          <p:cNvSpPr/>
          <p:nvPr/>
        </p:nvSpPr>
        <p:spPr>
          <a:xfrm>
            <a:off x="963424" y="3048000"/>
            <a:ext cx="1513800" cy="381000"/>
          </a:xfrm>
          <a:prstGeom prst="ellipse">
            <a:avLst/>
          </a:prstGeom>
          <a:noFill/>
          <a:ln cap="flat" cmpd="sng" w="38100">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pic>
        <p:nvPicPr>
          <p:cNvPr id="149" name="Google Shape;149;p7"/>
          <p:cNvPicPr preferRelativeResize="0"/>
          <p:nvPr/>
        </p:nvPicPr>
        <p:blipFill>
          <a:blip r:embed="rId4">
            <a:alphaModFix/>
          </a:blip>
          <a:stretch>
            <a:fillRect/>
          </a:stretch>
        </p:blipFill>
        <p:spPr>
          <a:xfrm>
            <a:off x="4901046" y="1486609"/>
            <a:ext cx="3810893" cy="38108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p:nvPr/>
        </p:nvSpPr>
        <p:spPr>
          <a:xfrm>
            <a:off x="1752600" y="0"/>
            <a:ext cx="60198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2800"/>
              <a:buFont typeface="Arial"/>
              <a:buNone/>
            </a:pPr>
            <a:r>
              <a:rPr b="1" lang="en-US" sz="2800">
                <a:solidFill>
                  <a:srgbClr val="FFFF00"/>
                </a:solidFill>
                <a:latin typeface="Arial"/>
                <a:ea typeface="Arial"/>
                <a:cs typeface="Arial"/>
                <a:sym typeface="Arial"/>
              </a:rPr>
              <a:t>Rainfall Evolution</a:t>
            </a:r>
            <a:endParaRPr/>
          </a:p>
        </p:txBody>
      </p:sp>
      <p:cxnSp>
        <p:nvCxnSpPr>
          <p:cNvPr id="155" name="Google Shape;155;p8"/>
          <p:cNvCxnSpPr/>
          <p:nvPr/>
        </p:nvCxnSpPr>
        <p:spPr>
          <a:xfrm>
            <a:off x="3352800" y="2057400"/>
            <a:ext cx="0" cy="0"/>
          </a:xfrm>
          <a:prstGeom prst="straightConnector1">
            <a:avLst/>
          </a:prstGeom>
          <a:noFill/>
          <a:ln cap="flat" cmpd="sng" w="50800">
            <a:solidFill>
              <a:srgbClr val="FF0000"/>
            </a:solidFill>
            <a:prstDash val="solid"/>
            <a:round/>
            <a:headEnd len="med" w="med" type="none"/>
            <a:tailEnd len="med" w="med" type="triangle"/>
          </a:ln>
        </p:spPr>
      </p:cxnSp>
      <p:pic>
        <p:nvPicPr>
          <p:cNvPr descr="Clickable Image" id="156" name="Google Shape;156;p8"/>
          <p:cNvPicPr preferRelativeResize="0"/>
          <p:nvPr/>
        </p:nvPicPr>
        <p:blipFill rotWithShape="1">
          <a:blip r:embed="rId3">
            <a:alphaModFix/>
          </a:blip>
          <a:srcRect b="0" l="0" r="0" t="0"/>
          <a:stretch/>
        </p:blipFill>
        <p:spPr>
          <a:xfrm>
            <a:off x="1544249" y="664149"/>
            <a:ext cx="2743200" cy="2628900"/>
          </a:xfrm>
          <a:prstGeom prst="rect">
            <a:avLst/>
          </a:prstGeom>
          <a:noFill/>
          <a:ln cap="flat" cmpd="sng" w="38100">
            <a:solidFill>
              <a:srgbClr val="FFFF00"/>
            </a:solidFill>
            <a:prstDash val="solid"/>
            <a:miter lim="800000"/>
            <a:headEnd len="sm" w="sm" type="none"/>
            <a:tailEnd len="sm" w="sm" type="none"/>
          </a:ln>
        </p:spPr>
      </p:pic>
      <p:cxnSp>
        <p:nvCxnSpPr>
          <p:cNvPr id="157" name="Google Shape;157;p8"/>
          <p:cNvCxnSpPr/>
          <p:nvPr/>
        </p:nvCxnSpPr>
        <p:spPr>
          <a:xfrm flipH="1" rot="10800000">
            <a:off x="1828800" y="1630557"/>
            <a:ext cx="834000" cy="2278500"/>
          </a:xfrm>
          <a:prstGeom prst="straightConnector1">
            <a:avLst/>
          </a:prstGeom>
          <a:noFill/>
          <a:ln cap="flat" cmpd="sng" w="50800">
            <a:solidFill>
              <a:srgbClr val="FF0000"/>
            </a:solidFill>
            <a:prstDash val="solid"/>
            <a:round/>
            <a:headEnd len="med" w="med" type="none"/>
            <a:tailEnd len="med" w="med" type="triangle"/>
          </a:ln>
        </p:spPr>
      </p:cxnSp>
      <p:cxnSp>
        <p:nvCxnSpPr>
          <p:cNvPr id="158" name="Google Shape;158;p8"/>
          <p:cNvCxnSpPr/>
          <p:nvPr/>
        </p:nvCxnSpPr>
        <p:spPr>
          <a:xfrm rot="10800000">
            <a:off x="3230400" y="2249765"/>
            <a:ext cx="1722600" cy="1298100"/>
          </a:xfrm>
          <a:prstGeom prst="straightConnector1">
            <a:avLst/>
          </a:prstGeom>
          <a:noFill/>
          <a:ln cap="flat" cmpd="sng" w="50800">
            <a:solidFill>
              <a:srgbClr val="FF0000"/>
            </a:solidFill>
            <a:prstDash val="solid"/>
            <a:round/>
            <a:headEnd len="med" w="med" type="none"/>
            <a:tailEnd len="med" w="med" type="triangle"/>
          </a:ln>
        </p:spPr>
      </p:cxnSp>
      <p:cxnSp>
        <p:nvCxnSpPr>
          <p:cNvPr id="159" name="Google Shape;159;p8"/>
          <p:cNvCxnSpPr/>
          <p:nvPr/>
        </p:nvCxnSpPr>
        <p:spPr>
          <a:xfrm flipH="1">
            <a:off x="3044700" y="779079"/>
            <a:ext cx="1908300" cy="810300"/>
          </a:xfrm>
          <a:prstGeom prst="straightConnector1">
            <a:avLst/>
          </a:prstGeom>
          <a:noFill/>
          <a:ln cap="flat" cmpd="sng" w="50800">
            <a:solidFill>
              <a:srgbClr val="FF0000"/>
            </a:solidFill>
            <a:prstDash val="solid"/>
            <a:round/>
            <a:headEnd len="med" w="med" type="none"/>
            <a:tailEnd len="med" w="med" type="triangle"/>
          </a:ln>
        </p:spPr>
      </p:cxnSp>
      <p:sp>
        <p:nvSpPr>
          <p:cNvPr id="160" name="Google Shape;160;p8"/>
          <p:cNvSpPr txBox="1"/>
          <p:nvPr/>
        </p:nvSpPr>
        <p:spPr>
          <a:xfrm>
            <a:off x="85725" y="6073775"/>
            <a:ext cx="8924925" cy="590931"/>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Daily evolution of rainfall over the last 90 days at selected locations shows </a:t>
            </a:r>
            <a:r>
              <a:rPr b="1" lang="en-US" sz="1200">
                <a:solidFill>
                  <a:schemeClr val="lt1"/>
                </a:solidFill>
              </a:rPr>
              <a:t>continuing </a:t>
            </a:r>
            <a:r>
              <a:rPr b="1" lang="en-US" sz="1200">
                <a:solidFill>
                  <a:schemeClr val="lt1"/>
                </a:solidFill>
                <a:latin typeface="Arial"/>
                <a:ea typeface="Arial"/>
                <a:cs typeface="Arial"/>
                <a:sym typeface="Arial"/>
              </a:rPr>
              <a:t>moisture deficits over parts of </a:t>
            </a:r>
            <a:r>
              <a:rPr b="1" lang="en-US" sz="1200">
                <a:solidFill>
                  <a:schemeClr val="lt1"/>
                </a:solidFill>
              </a:rPr>
              <a:t>eastern Nigeria</a:t>
            </a:r>
            <a:r>
              <a:rPr b="1" lang="en-US" sz="1200">
                <a:solidFill>
                  <a:schemeClr val="lt1"/>
                </a:solidFill>
                <a:latin typeface="Arial"/>
                <a:ea typeface="Arial"/>
                <a:cs typeface="Arial"/>
                <a:sym typeface="Arial"/>
              </a:rPr>
              <a:t> (bottom left) and southern South </a:t>
            </a:r>
            <a:r>
              <a:rPr b="1" lang="en-US" sz="1200">
                <a:solidFill>
                  <a:schemeClr val="lt1"/>
                </a:solidFill>
              </a:rPr>
              <a:t>DRC </a:t>
            </a:r>
            <a:r>
              <a:rPr b="1" lang="en-US" sz="1200">
                <a:solidFill>
                  <a:schemeClr val="lt1"/>
                </a:solidFill>
                <a:latin typeface="Arial"/>
                <a:ea typeface="Arial"/>
                <a:cs typeface="Arial"/>
                <a:sym typeface="Arial"/>
              </a:rPr>
              <a:t>(bottom right). Consistent heavy rains have kept significant moisture surpluses over parts of Chad (top right). </a:t>
            </a:r>
            <a:endParaRPr b="1" sz="1200">
              <a:solidFill>
                <a:schemeClr val="lt1"/>
              </a:solidFill>
              <a:latin typeface="Arial"/>
              <a:ea typeface="Arial"/>
              <a:cs typeface="Arial"/>
              <a:sym typeface="Arial"/>
            </a:endParaRPr>
          </a:p>
        </p:txBody>
      </p:sp>
      <p:pic>
        <p:nvPicPr>
          <p:cNvPr id="161" name="Google Shape;161;p8"/>
          <p:cNvPicPr preferRelativeResize="0"/>
          <p:nvPr/>
        </p:nvPicPr>
        <p:blipFill>
          <a:blip r:embed="rId4">
            <a:alphaModFix/>
          </a:blip>
          <a:stretch>
            <a:fillRect/>
          </a:stretch>
        </p:blipFill>
        <p:spPr>
          <a:xfrm>
            <a:off x="457200" y="3395465"/>
            <a:ext cx="3456432" cy="2688336"/>
          </a:xfrm>
          <a:prstGeom prst="rect">
            <a:avLst/>
          </a:prstGeom>
          <a:noFill/>
          <a:ln>
            <a:noFill/>
          </a:ln>
        </p:spPr>
      </p:pic>
      <p:pic>
        <p:nvPicPr>
          <p:cNvPr id="162" name="Google Shape;162;p8"/>
          <p:cNvPicPr preferRelativeResize="0"/>
          <p:nvPr/>
        </p:nvPicPr>
        <p:blipFill>
          <a:blip r:embed="rId5">
            <a:alphaModFix/>
          </a:blip>
          <a:stretch>
            <a:fillRect/>
          </a:stretch>
        </p:blipFill>
        <p:spPr>
          <a:xfrm>
            <a:off x="4953000" y="500950"/>
            <a:ext cx="3456432" cy="2688336"/>
          </a:xfrm>
          <a:prstGeom prst="rect">
            <a:avLst/>
          </a:prstGeom>
          <a:noFill/>
          <a:ln>
            <a:noFill/>
          </a:ln>
        </p:spPr>
      </p:pic>
      <p:pic>
        <p:nvPicPr>
          <p:cNvPr id="163" name="Google Shape;163;p8"/>
          <p:cNvPicPr preferRelativeResize="0"/>
          <p:nvPr/>
        </p:nvPicPr>
        <p:blipFill>
          <a:blip r:embed="rId6">
            <a:alphaModFix/>
          </a:blip>
          <a:stretch>
            <a:fillRect/>
          </a:stretch>
        </p:blipFill>
        <p:spPr>
          <a:xfrm>
            <a:off x="4891925" y="3341675"/>
            <a:ext cx="3530225" cy="2579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nvSpPr>
        <p:spPr>
          <a:xfrm>
            <a:off x="685800" y="177800"/>
            <a:ext cx="7924800" cy="149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Arial"/>
                <a:ea typeface="Arial"/>
                <a:cs typeface="Arial"/>
                <a:sym typeface="Arial"/>
              </a:rPr>
              <a:t>NCEP GEFS Model Forecasts</a:t>
            </a:r>
            <a:br>
              <a:rPr b="1" lang="en-US" sz="1200">
                <a:solidFill>
                  <a:srgbClr val="FFFF00"/>
                </a:solidFill>
                <a:latin typeface="Arial"/>
                <a:ea typeface="Arial"/>
                <a:cs typeface="Arial"/>
                <a:sym typeface="Arial"/>
              </a:rPr>
            </a:br>
            <a:r>
              <a:rPr b="1" lang="en-US" sz="2000">
                <a:solidFill>
                  <a:srgbClr val="FFFF00"/>
                </a:solidFill>
                <a:latin typeface="Arial"/>
                <a:ea typeface="Arial"/>
                <a:cs typeface="Arial"/>
                <a:sym typeface="Arial"/>
              </a:rPr>
              <a:t>Non-Bias Corrected Probability of </a:t>
            </a:r>
            <a:br>
              <a:rPr b="1" lang="en-US" sz="2000">
                <a:solidFill>
                  <a:srgbClr val="FFFF00"/>
                </a:solidFill>
                <a:latin typeface="Arial"/>
                <a:ea typeface="Arial"/>
                <a:cs typeface="Arial"/>
                <a:sym typeface="Arial"/>
              </a:rPr>
            </a:br>
            <a:r>
              <a:rPr b="1" lang="en-US" sz="2000">
                <a:solidFill>
                  <a:srgbClr val="FFFF00"/>
                </a:solidFill>
                <a:latin typeface="Arial"/>
                <a:ea typeface="Arial"/>
                <a:cs typeface="Arial"/>
                <a:sym typeface="Arial"/>
              </a:rPr>
              <a:t>precipitation exceedance </a:t>
            </a:r>
            <a:endParaRPr/>
          </a:p>
        </p:txBody>
      </p:sp>
      <p:sp>
        <p:nvSpPr>
          <p:cNvPr id="170" name="Google Shape;170;p9"/>
          <p:cNvSpPr txBox="1"/>
          <p:nvPr/>
        </p:nvSpPr>
        <p:spPr>
          <a:xfrm>
            <a:off x="5078325" y="1501150"/>
            <a:ext cx="37710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FFFF00"/>
                </a:solidFill>
                <a:latin typeface="Arial"/>
                <a:ea typeface="Arial"/>
                <a:cs typeface="Arial"/>
                <a:sym typeface="Arial"/>
              </a:rPr>
              <a:t>Week-2, Valid: </a:t>
            </a:r>
            <a:r>
              <a:rPr b="1" lang="en-US" sz="1600">
                <a:solidFill>
                  <a:srgbClr val="FFFF00"/>
                </a:solidFill>
              </a:rPr>
              <a:t>11</a:t>
            </a:r>
            <a:r>
              <a:rPr b="1" lang="en-US" sz="1600">
                <a:solidFill>
                  <a:srgbClr val="FFFF00"/>
                </a:solidFill>
                <a:latin typeface="Arial"/>
                <a:ea typeface="Arial"/>
                <a:cs typeface="Arial"/>
                <a:sym typeface="Arial"/>
              </a:rPr>
              <a:t> – </a:t>
            </a:r>
            <a:r>
              <a:rPr b="1" lang="en-US" sz="1600">
                <a:solidFill>
                  <a:srgbClr val="FFFF00"/>
                </a:solidFill>
              </a:rPr>
              <a:t>17</a:t>
            </a:r>
            <a:r>
              <a:rPr b="1" lang="en-US" sz="1600">
                <a:solidFill>
                  <a:srgbClr val="FFFF00"/>
                </a:solidFill>
                <a:latin typeface="Arial"/>
                <a:ea typeface="Arial"/>
                <a:cs typeface="Arial"/>
                <a:sym typeface="Arial"/>
              </a:rPr>
              <a:t> </a:t>
            </a:r>
            <a:r>
              <a:rPr b="1" lang="en-US" sz="1600">
                <a:solidFill>
                  <a:srgbClr val="FFFF00"/>
                </a:solidFill>
              </a:rPr>
              <a:t>October</a:t>
            </a:r>
            <a:r>
              <a:rPr b="1" lang="en-US" sz="1600">
                <a:solidFill>
                  <a:srgbClr val="FFFF00"/>
                </a:solidFill>
                <a:latin typeface="Arial"/>
                <a:ea typeface="Arial"/>
                <a:cs typeface="Arial"/>
                <a:sym typeface="Arial"/>
              </a:rPr>
              <a:t>, 2022</a:t>
            </a:r>
            <a:endParaRPr sz="1600">
              <a:solidFill>
                <a:schemeClr val="dk1"/>
              </a:solidFill>
              <a:latin typeface="Arial"/>
              <a:ea typeface="Arial"/>
              <a:cs typeface="Arial"/>
              <a:sym typeface="Arial"/>
            </a:endParaRPr>
          </a:p>
        </p:txBody>
      </p:sp>
      <p:sp>
        <p:nvSpPr>
          <p:cNvPr id="171" name="Google Shape;171;p9"/>
          <p:cNvSpPr txBox="1"/>
          <p:nvPr/>
        </p:nvSpPr>
        <p:spPr>
          <a:xfrm>
            <a:off x="79248" y="5366468"/>
            <a:ext cx="8991600" cy="12006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Font typeface="Arial"/>
              <a:buNone/>
            </a:pPr>
            <a:r>
              <a:rPr b="1" lang="en-US" sz="1200">
                <a:solidFill>
                  <a:schemeClr val="lt1"/>
                </a:solidFill>
              </a:rPr>
              <a:t>For week-1 (left panel) the NCEP GEFS indicates a moderate to high chance (over 70%) for rainfall to exceed 50 mm over much of western Guinea, Sierra Leone, Liberia, southern Nigeria, central, southern Cameroon, Equatorial Guinea, central and eastern parts of Gabon, Congo, CAR, northern DRC, and parts of western Ethiopia. For week-2 (right panel), NCEP GEFS indicates a moderate to high chance (over 70%) for rainfall to exceed 50 mm over Sierra Leone, Liberia, southern Nigeria, southern and western Cameroon, Equatorial Guinea, central and northern Gabon, and localized areas of western Ethiopia and eastern DRC.</a:t>
            </a:r>
            <a:endParaRPr b="1" sz="1200">
              <a:solidFill>
                <a:schemeClr val="lt1"/>
              </a:solidFill>
              <a:latin typeface="Arial"/>
              <a:ea typeface="Arial"/>
              <a:cs typeface="Arial"/>
              <a:sym typeface="Arial"/>
            </a:endParaRPr>
          </a:p>
        </p:txBody>
      </p:sp>
      <p:sp>
        <p:nvSpPr>
          <p:cNvPr id="172" name="Google Shape;172;p9"/>
          <p:cNvSpPr txBox="1"/>
          <p:nvPr/>
        </p:nvSpPr>
        <p:spPr>
          <a:xfrm>
            <a:off x="651550" y="1524000"/>
            <a:ext cx="37710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FFFF00"/>
                </a:solidFill>
                <a:latin typeface="Arial"/>
                <a:ea typeface="Arial"/>
                <a:cs typeface="Arial"/>
                <a:sym typeface="Arial"/>
              </a:rPr>
              <a:t>Week-1, Valid: </a:t>
            </a:r>
            <a:r>
              <a:rPr b="1" lang="en-US" sz="1600">
                <a:solidFill>
                  <a:srgbClr val="FFFF00"/>
                </a:solidFill>
              </a:rPr>
              <a:t>04</a:t>
            </a:r>
            <a:r>
              <a:rPr b="1" lang="en-US" sz="1600">
                <a:solidFill>
                  <a:srgbClr val="FFFF00"/>
                </a:solidFill>
                <a:latin typeface="Arial"/>
                <a:ea typeface="Arial"/>
                <a:cs typeface="Arial"/>
                <a:sym typeface="Arial"/>
              </a:rPr>
              <a:t> – </a:t>
            </a:r>
            <a:r>
              <a:rPr b="1" lang="en-US" sz="1600">
                <a:solidFill>
                  <a:srgbClr val="FFFF00"/>
                </a:solidFill>
              </a:rPr>
              <a:t>10</a:t>
            </a:r>
            <a:r>
              <a:rPr b="1" lang="en-US" sz="1600">
                <a:solidFill>
                  <a:srgbClr val="FFFF00"/>
                </a:solidFill>
                <a:latin typeface="Arial"/>
                <a:ea typeface="Arial"/>
                <a:cs typeface="Arial"/>
                <a:sym typeface="Arial"/>
              </a:rPr>
              <a:t> </a:t>
            </a:r>
            <a:r>
              <a:rPr b="1" lang="en-US" sz="1600">
                <a:solidFill>
                  <a:srgbClr val="FFFF00"/>
                </a:solidFill>
              </a:rPr>
              <a:t>October</a:t>
            </a:r>
            <a:r>
              <a:rPr b="1" lang="en-US" sz="1600">
                <a:solidFill>
                  <a:srgbClr val="FFFF00"/>
                </a:solidFill>
                <a:latin typeface="Arial"/>
                <a:ea typeface="Arial"/>
                <a:cs typeface="Arial"/>
                <a:sym typeface="Arial"/>
              </a:rPr>
              <a:t>, 2022</a:t>
            </a:r>
            <a:endParaRPr sz="1600">
              <a:solidFill>
                <a:schemeClr val="dk1"/>
              </a:solidFill>
              <a:latin typeface="Arial"/>
              <a:ea typeface="Arial"/>
              <a:cs typeface="Arial"/>
              <a:sym typeface="Arial"/>
            </a:endParaRPr>
          </a:p>
        </p:txBody>
      </p:sp>
      <p:pic>
        <p:nvPicPr>
          <p:cNvPr descr="GEFS Prec Prob: wk1 prec &gt; 50mm" id="173" name="Google Shape;173;p9"/>
          <p:cNvPicPr preferRelativeResize="0"/>
          <p:nvPr/>
        </p:nvPicPr>
        <p:blipFill>
          <a:blip r:embed="rId3">
            <a:alphaModFix/>
          </a:blip>
          <a:stretch>
            <a:fillRect/>
          </a:stretch>
        </p:blipFill>
        <p:spPr>
          <a:xfrm>
            <a:off x="152400" y="1862554"/>
            <a:ext cx="4270248" cy="3200400"/>
          </a:xfrm>
          <a:prstGeom prst="rect">
            <a:avLst/>
          </a:prstGeom>
          <a:noFill/>
          <a:ln>
            <a:noFill/>
          </a:ln>
        </p:spPr>
      </p:pic>
      <p:pic>
        <p:nvPicPr>
          <p:cNvPr descr="GEFS Prec Prob: wk2 prec &gt; 50mm" id="174" name="Google Shape;174;p9"/>
          <p:cNvPicPr preferRelativeResize="0"/>
          <p:nvPr/>
        </p:nvPicPr>
        <p:blipFill>
          <a:blip r:embed="rId4">
            <a:alphaModFix/>
          </a:blip>
          <a:stretch>
            <a:fillRect/>
          </a:stretch>
        </p:blipFill>
        <p:spPr>
          <a:xfrm>
            <a:off x="4651248" y="1839694"/>
            <a:ext cx="4270248" cy="3200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2001-08-31T10:39:36Z</dcterms:created>
  <dc:creator>Vernon E. Kousky</dc:creator>
</cp:coreProperties>
</file>