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6" r:id="rId11"/>
    <p:sldId id="517"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varScale="1">
        <p:scale>
          <a:sx n="114" d="100"/>
          <a:sy n="114" d="100"/>
        </p:scale>
        <p:origin x="55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9/19/2022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367359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11099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7003"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19 September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04800" y="1447800"/>
            <a:ext cx="33528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20 </a:t>
            </a:r>
            <a:r>
              <a:rPr lang="en-US" altLang="en-US" b="1" dirty="0" smtClean="0">
                <a:solidFill>
                  <a:srgbClr val="FFFF00"/>
                </a:solidFill>
              </a:rPr>
              <a:t>- </a:t>
            </a:r>
            <a:r>
              <a:rPr lang="en-US" altLang="en-US" b="1" dirty="0" smtClean="0">
                <a:solidFill>
                  <a:srgbClr val="FFFF00"/>
                </a:solidFill>
              </a:rPr>
              <a:t>26</a:t>
            </a:r>
            <a:r>
              <a:rPr lang="en-US" altLang="en-US" b="1" dirty="0" smtClean="0">
                <a:solidFill>
                  <a:srgbClr val="FFFF00"/>
                </a:solidFill>
              </a:rPr>
              <a:t> </a:t>
            </a:r>
            <a:r>
              <a:rPr lang="en-US" altLang="en-US" b="1" dirty="0" smtClean="0">
                <a:solidFill>
                  <a:srgbClr val="FFFF00"/>
                </a:solidFill>
              </a:rPr>
              <a:t>September, </a:t>
            </a:r>
            <a:r>
              <a:rPr lang="en-US" altLang="en-US" b="1" dirty="0">
                <a:solidFill>
                  <a:srgbClr val="FFFF00"/>
                </a:solidFill>
              </a:rPr>
              <a:t>2022</a:t>
            </a:r>
          </a:p>
        </p:txBody>
      </p:sp>
      <p:sp>
        <p:nvSpPr>
          <p:cNvPr id="10" name="Text Box 8"/>
          <p:cNvSpPr txBox="1">
            <a:spLocks noChangeArrowheads="1"/>
          </p:cNvSpPr>
          <p:nvPr/>
        </p:nvSpPr>
        <p:spPr bwMode="auto">
          <a:xfrm>
            <a:off x="3733800" y="2286000"/>
            <a:ext cx="5157307" cy="3207032"/>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Font typeface="+mj-lt"/>
              <a:buAutoNum type="arabicPeriod"/>
            </a:pPr>
            <a:r>
              <a:rPr lang="en-US" sz="1100" b="1" dirty="0">
                <a:solidFill>
                  <a:schemeClr val="bg1"/>
                </a:solidFill>
                <a:latin typeface="Arial" charset="0"/>
              </a:rPr>
              <a:t>The consolidated probabilistic forecasts suggest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southeastern Sierra Leone, much of Liberia and Equatorial Guinea, southern portions of Cote d’Ivoire, Ghana, Togo, Benin, Nigeria, northwestern Gabon, southeastern South Sudan, southern parts of Ethiopia, northern Uganda and western Kenya. The forecast suggest above 65% chance for the weekly total rainfall to be below-normal over southern parts of Cote d’Ivoire and Ghana.</a:t>
            </a:r>
          </a:p>
          <a:p>
            <a:pPr marL="285750" indent="-285750" algn="just">
              <a:buFont typeface="+mj-lt"/>
              <a:buAutoNum type="arabicPeriod"/>
            </a:pPr>
            <a:endParaRPr lang="en-US" sz="1100" b="1" dirty="0">
              <a:solidFill>
                <a:schemeClr val="bg1"/>
              </a:solidFill>
              <a:latin typeface="Arial" charset="0"/>
            </a:endParaRPr>
          </a:p>
          <a:p>
            <a:pPr marL="285750" indent="-285750" algn="just">
              <a:buFont typeface="+mj-lt"/>
              <a:buAutoNum type="arabicPeriod"/>
            </a:pPr>
            <a:r>
              <a:rPr lang="en-US" sz="1100" b="1" dirty="0">
                <a:solidFill>
                  <a:schemeClr val="bg1"/>
                </a:solidFill>
                <a:latin typeface="Arial" charset="0"/>
              </a:rPr>
              <a:t>The forecast suggests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much of Senegal, The Gambia, Guinea-Bissau, Guinea and Burkina Faso, southern parts of Mali, northern parts of Cote d’Ivoire, Ghana, Togo, Benin, southeastern Sudan and northwestern Ethiopia. In particular, there is above 80% chance for rainfall to be above-normal over northern Nigeria and Cameroon, southern parts of Chad, southwestern Sudan, central and southern portions of DR Congo.</a:t>
            </a:r>
          </a:p>
          <a:p>
            <a:pPr marL="0" indent="0" algn="just">
              <a:spcBef>
                <a:spcPct val="0"/>
              </a:spcBef>
              <a:buNone/>
              <a:defRPr/>
            </a:pPr>
            <a:endParaRPr lang="en-US" sz="1100" b="1" dirty="0">
              <a:solidFill>
                <a:schemeClr val="bg1"/>
              </a:solidFill>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25" y="1839913"/>
            <a:ext cx="3423175" cy="4429992"/>
          </a:xfrm>
          <a:prstGeom prst="rect">
            <a:avLst/>
          </a:prstGeom>
        </p:spPr>
      </p:pic>
    </p:spTree>
    <p:extLst>
      <p:ext uri="{BB962C8B-B14F-4D97-AF65-F5344CB8AC3E}">
        <p14:creationId xmlns:p14="http://schemas.microsoft.com/office/powerpoint/2010/main" val="124694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2004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27 Sep  </a:t>
            </a:r>
            <a:r>
              <a:rPr lang="en-US" altLang="en-US" b="1" dirty="0" smtClean="0">
                <a:solidFill>
                  <a:srgbClr val="FFFF00"/>
                </a:solidFill>
              </a:rPr>
              <a:t>- </a:t>
            </a:r>
            <a:r>
              <a:rPr lang="en-US" altLang="en-US" b="1" dirty="0" smtClean="0">
                <a:solidFill>
                  <a:srgbClr val="FFFF00"/>
                </a:solidFill>
              </a:rPr>
              <a:t>03</a:t>
            </a:r>
            <a:r>
              <a:rPr lang="en-US" altLang="en-US" b="1" dirty="0" smtClean="0">
                <a:solidFill>
                  <a:srgbClr val="FFFF00"/>
                </a:solidFill>
              </a:rPr>
              <a:t> October, </a:t>
            </a:r>
            <a:r>
              <a:rPr lang="en-US" altLang="en-US" b="1" dirty="0" smtClean="0">
                <a:solidFill>
                  <a:srgbClr val="FFFF00"/>
                </a:solidFill>
              </a:rPr>
              <a:t>2022</a:t>
            </a:r>
            <a:endParaRPr lang="en-US" altLang="en-US" b="1" dirty="0">
              <a:solidFill>
                <a:srgbClr val="FFFF00"/>
              </a:solidFill>
            </a:endParaRPr>
          </a:p>
        </p:txBody>
      </p:sp>
      <p:sp>
        <p:nvSpPr>
          <p:cNvPr id="10" name="Text Box 8"/>
          <p:cNvSpPr txBox="1">
            <a:spLocks noChangeArrowheads="1"/>
          </p:cNvSpPr>
          <p:nvPr/>
        </p:nvSpPr>
        <p:spPr bwMode="auto">
          <a:xfrm>
            <a:off x="3591887" y="2550110"/>
            <a:ext cx="5349875" cy="252992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Font typeface="+mj-lt"/>
              <a:buAutoNum type="arabicPeriod"/>
            </a:pPr>
            <a:r>
              <a:rPr lang="en-US" sz="1100" b="1" dirty="0">
                <a:solidFill>
                  <a:schemeClr val="bg1"/>
                </a:solidFill>
                <a:latin typeface="Arial" charset="0"/>
              </a:rPr>
              <a:t>The consolidated probabilistic forecasts suggest above 50% chance for weekly rainfall to be below-normal (below the lower </a:t>
            </a:r>
            <a:r>
              <a:rPr lang="en-US" sz="1100" b="1" dirty="0" err="1">
                <a:solidFill>
                  <a:schemeClr val="bg1"/>
                </a:solidFill>
                <a:latin typeface="Arial" charset="0"/>
              </a:rPr>
              <a:t>tercile</a:t>
            </a:r>
            <a:r>
              <a:rPr lang="en-US" sz="1100" b="1" dirty="0">
                <a:solidFill>
                  <a:schemeClr val="bg1"/>
                </a:solidFill>
                <a:latin typeface="Arial" charset="0"/>
              </a:rPr>
              <a:t>) over northeastern Nigeria, northern Cameroon and western parts of Chad.</a:t>
            </a:r>
          </a:p>
          <a:p>
            <a:pPr marL="285750" indent="-285750" algn="just">
              <a:buFont typeface="+mj-lt"/>
              <a:buAutoNum type="arabicPeriod"/>
            </a:pPr>
            <a:endParaRPr lang="en-US" sz="1100" b="1" dirty="0">
              <a:solidFill>
                <a:schemeClr val="bg1"/>
              </a:solidFill>
              <a:latin typeface="Arial" charset="0"/>
            </a:endParaRPr>
          </a:p>
          <a:p>
            <a:pPr marL="285750" indent="-285750" algn="just">
              <a:buFont typeface="+mj-lt"/>
              <a:buAutoNum type="arabicPeriod"/>
            </a:pPr>
            <a:r>
              <a:rPr lang="en-US" sz="1100" b="1" dirty="0">
                <a:solidFill>
                  <a:schemeClr val="bg1"/>
                </a:solidFill>
                <a:latin typeface="Arial" charset="0"/>
              </a:rPr>
              <a:t>The forecast suggests above 50% chance for weekly total rainfall to be above-normal (above the upper </a:t>
            </a:r>
            <a:r>
              <a:rPr lang="en-US" sz="1100" b="1" dirty="0" err="1">
                <a:solidFill>
                  <a:schemeClr val="bg1"/>
                </a:solidFill>
                <a:latin typeface="Arial" charset="0"/>
              </a:rPr>
              <a:t>tercile</a:t>
            </a:r>
            <a:r>
              <a:rPr lang="en-US" sz="1100" b="1" dirty="0">
                <a:solidFill>
                  <a:schemeClr val="bg1"/>
                </a:solidFill>
                <a:latin typeface="Arial" charset="0"/>
              </a:rPr>
              <a:t>) over much of Senegal, The Gambia, Guinea-Bissau and Cote d’Ivoire, southern parts of Mauritania and Mali, northern parts of Guinea, northwestern Burkina Faso, southeastern Nigeria, middle and southern parts of Cameroon, much of Equatorial Guinea, Gabon, Congo, and western Ethiopia. In particular, there is above 80% chance for rainfall to be above-normal over portions of much of CAR and South Sudan, southern Sudan, central and eastern portions of DR Congo.</a:t>
            </a:r>
          </a:p>
          <a:p>
            <a:pPr marL="0" indent="0" algn="just">
              <a:spcBef>
                <a:spcPct val="0"/>
              </a:spcBef>
              <a:buNone/>
              <a:defRPr/>
            </a:pPr>
            <a:endParaRPr lang="en-US" sz="1100" b="1" dirty="0" smtClean="0">
              <a:solidFill>
                <a:schemeClr val="bg1"/>
              </a:solidFill>
              <a:latin typeface="Arial"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49867"/>
            <a:ext cx="3381468" cy="4376018"/>
          </a:xfrm>
          <a:prstGeom prst="rect">
            <a:avLst/>
          </a:prstGeom>
        </p:spPr>
      </p:pic>
    </p:spTree>
    <p:extLst>
      <p:ext uri="{BB962C8B-B14F-4D97-AF65-F5344CB8AC3E}">
        <p14:creationId xmlns:p14="http://schemas.microsoft.com/office/powerpoint/2010/main" val="184722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0600" cy="5410200"/>
          </a:xfrm>
        </p:spPr>
        <p:txBody>
          <a:bodyPr/>
          <a:lstStyle/>
          <a:p>
            <a:pPr algn="just" eaLnBrk="1" hangingPunct="1">
              <a:lnSpc>
                <a:spcPct val="90000"/>
              </a:lnSpc>
              <a:spcBef>
                <a:spcPct val="50000"/>
              </a:spcBef>
            </a:pPr>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central, and eastern Sudan, South Sudan, Eritrea, Djibouti, Uganda, western and northern Ethiopia, pockets of western Kenya, Rwanda, Burundi, parts of southern Somalia, and pockets of northwest Tanzania. Rainfall was below-average over pockets of central Ethiopia and northern Somalia.</a:t>
            </a:r>
            <a:r>
              <a:rPr lang="en-US" sz="1100" b="1" dirty="0">
                <a:solidFill>
                  <a:schemeClr val="bg1"/>
                </a:solidFill>
                <a:latin typeface="Arial" panose="020B0604020202020204" pitchFamily="34" charset="0"/>
                <a:cs typeface="Arial" panose="020B0604020202020204" pitchFamily="34" charset="0"/>
              </a:rPr>
              <a:t> In southern Africa, below-average rainfall was observed over eastern South Africa, Lesotho, and pockets of southern and northern Madagascar. </a:t>
            </a:r>
            <a:r>
              <a:rPr lang="en-US" altLang="en-US" sz="1100" b="1" dirty="0">
                <a:solidFill>
                  <a:schemeClr val="bg1"/>
                </a:solidFill>
                <a:latin typeface="Arial" panose="020B0604020202020204" pitchFamily="34" charset="0"/>
                <a:cs typeface="Arial" panose="020B0604020202020204" pitchFamily="34" charset="0"/>
              </a:rPr>
              <a:t>In Central Africa, rainfall was above-average over parts of northern and eastern Cameroon, western, southern, and eastern CAR, western, central and eastern parts of  Chad, pockets of western, central, and northeast DRC, and eastern and northern Congo. Rainfall was below-average over Equatorial Guinea, northern Gabon, western Cameroon, and pockets of central DRC and central CAR. In West Africa, rainfall was above-average over southern Mauritania, Senegal, Gambia, Guinea-Bissau, Guinea, Sierra Leone, Liberia, much of Cote D’Ivoire, parts central Ghana and central Togo, central and northern Benin, Burkina Faso, parts of western and southern Mali, southern Niger, and northern and western Nigeria. In contrast, pockets of eastern Mali and parts of central and southeast Nigeria received below-average rainfall</a:t>
            </a:r>
            <a:r>
              <a:rPr lang="en-US" altLang="en-US" sz="1100" b="1" dirty="0" smtClean="0">
                <a:solidFill>
                  <a:schemeClr val="bg1"/>
                </a:solidFill>
                <a:latin typeface="Arial" panose="020B0604020202020204" pitchFamily="34" charset="0"/>
                <a:cs typeface="Arial" panose="020B0604020202020204" pitchFamily="34" charset="0"/>
              </a:rPr>
              <a:t>.</a:t>
            </a:r>
          </a:p>
          <a:p>
            <a:pPr marL="0" indent="0" algn="just" eaLnBrk="1" hangingPunct="1">
              <a:lnSpc>
                <a:spcPct val="90000"/>
              </a:lnSpc>
              <a:spcBef>
                <a:spcPct val="50000"/>
              </a:spcBef>
              <a:buNone/>
            </a:pPr>
            <a:endParaRPr lang="en-US" altLang="en-US" sz="1100" b="1" dirty="0" smtClean="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buFont typeface="Arial" panose="020B0604020202020204" pitchFamily="34" charset="0"/>
              <a:buChar char="•"/>
            </a:pPr>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much of South Sudan, southern and southeast Sudan, western and northern Ethiopia, pockets of central Eritrea, Uganda, southwest Kenya, and pockets of  northwest Tanzania. Below-average rainfall was observed over pockets of central Ethiopia. In Central Africa, rainfall was above-average over CAR, central and southern Chad, pockets of western, southern, and northeast DRC, and central and northern Cameroon. Below-average rainfall was observed over pockets of western and southern Cameroon, northern Gabon, Equatorial Guinea, central Congo, pockets of northwest and central DRC. </a:t>
            </a:r>
            <a:r>
              <a:rPr lang="en-US" sz="1100" b="1" dirty="0">
                <a:solidFill>
                  <a:schemeClr val="bg1"/>
                </a:solidFill>
                <a:latin typeface="Arial" panose="020B0604020202020204" pitchFamily="34" charset="0"/>
                <a:cs typeface="Arial" panose="020B0604020202020204" pitchFamily="34" charset="0"/>
              </a:rPr>
              <a:t>In southern Africa, below-average rainfall was observed over pockets of northeast South Africa. </a:t>
            </a:r>
            <a:r>
              <a:rPr lang="en-US" altLang="en-US" sz="1100" b="1" dirty="0">
                <a:solidFill>
                  <a:schemeClr val="bg1"/>
                </a:solidFill>
                <a:latin typeface="Arial" panose="020B0604020202020204" pitchFamily="34" charset="0"/>
                <a:cs typeface="Arial" panose="020B0604020202020204" pitchFamily="34" charset="0"/>
              </a:rPr>
              <a:t>In West Africa, above-average rainfall was observed over pockets of northeast Senegal, much of Guinea, northern Sierra Leone, northern and central parts of  Cote D’Ivoire and Ghana, pockets of southern Mauritania and western Mali, Burkina Faso, Toga, Benin, pockets of southern Niger, and western, northern and eastern Nigeria. In contrast, parts of Guinea Bissau, western Liberia, pockets of southwest Senegal, southern Mali, and southeast regions of Nigeria received below-average rainfall</a:t>
            </a:r>
            <a:r>
              <a:rPr lang="en-US" altLang="en-US" sz="1100" b="1" dirty="0" smtClean="0">
                <a:solidFill>
                  <a:schemeClr val="bg1"/>
                </a:solidFill>
                <a:latin typeface="Arial" panose="020B0604020202020204" pitchFamily="34" charset="0"/>
                <a:cs typeface="Arial" panose="020B0604020202020204" pitchFamily="34" charset="0"/>
              </a:rPr>
              <a:t>.</a:t>
            </a:r>
          </a:p>
          <a:p>
            <a:pPr marL="0" indent="0" algn="just" eaLnBrk="1" hangingPunct="1">
              <a:lnSpc>
                <a:spcPct val="90000"/>
              </a:lnSpc>
              <a:spcBef>
                <a:spcPct val="50000"/>
              </a:spcBef>
              <a:buNone/>
            </a:pPr>
            <a:endParaRPr lang="en-US" altLang="en-US" sz="1100" b="1" dirty="0">
              <a:solidFill>
                <a:schemeClr val="bg1"/>
              </a:solidFill>
              <a:latin typeface="Arial" panose="020B0604020202020204" pitchFamily="34" charset="0"/>
              <a:cs typeface="Arial" panose="020B0604020202020204" pitchFamily="34" charset="0"/>
            </a:endParaRPr>
          </a:p>
          <a:p>
            <a:pPr algn="just" eaLnBrk="1" hangingPunct="1">
              <a:lnSpc>
                <a:spcPct val="90000"/>
              </a:lnSpc>
              <a:spcBef>
                <a:spcPct val="50000"/>
              </a:spcBef>
              <a:buFont typeface="Arial" panose="020B0604020202020204" pitchFamily="34" charset="0"/>
              <a:buChar char="•"/>
            </a:pPr>
            <a:r>
              <a:rPr lang="en-US" sz="1100" b="1" dirty="0">
                <a:solidFill>
                  <a:schemeClr val="bg1"/>
                </a:solidFill>
                <a:latin typeface="Arial" panose="020B0604020202020204" pitchFamily="34" charset="0"/>
                <a:cs typeface="Arial" panose="020B0604020202020204" pitchFamily="34" charset="0"/>
              </a:rPr>
              <a:t>Week-1 outlook calls for an increased chance for above-average rainfall over Senegal, Gambia, Guinea Bissau, Guinea, southern Mali, Burkina Faso, northern and eastern Nigeria, northern Cameroon, southern Chad, western and central DRC and eastern South Africa. In contrast, there is an increased chance for below-average rainfall over eastern Sierra Leone, Liberia, southern parts of Cote D’Ivoire and Ghana, southeast part of South Sudan, central Ethiopia, and eastern Uganda. Week-2 outlook suggests an increased chance for above-average rainfall over western and southern parts of Senegal, Gambia, Guinea Bissau, southern Mali, southern Cameroon, parts of northern Gabon and central Congo, western and southern CAR, South Sudan, western Ethiopia, and central, northern, and eastern DRC, while below-average rainfall is likely along Sierra Leone, western Liberia, Equatorial Guinea, and parts of western Gabon.  </a:t>
            </a:r>
          </a:p>
        </p:txBody>
      </p:sp>
      <p:sp>
        <p:nvSpPr>
          <p:cNvPr id="4" name="Rectangle 2"/>
          <p:cNvSpPr>
            <a:spLocks noGrp="1" noChangeArrowheads="1"/>
          </p:cNvSpPr>
          <p:nvPr>
            <p:ph type="title" idx="4294967295"/>
          </p:nvPr>
        </p:nvSpPr>
        <p:spPr>
          <a:xfrm>
            <a:off x="1219200" y="2286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7800" y="381000"/>
            <a:ext cx="61722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152400" y="1752600"/>
            <a:ext cx="8534400" cy="4800600"/>
          </a:xfrm>
          <a:prstGeom prst="rect">
            <a:avLst/>
          </a:prstGeom>
          <a:noFill/>
          <a:ln w="9525">
            <a:noFill/>
            <a:miter lim="800000"/>
            <a:headEnd/>
            <a:tailEnd/>
          </a:ln>
        </p:spPr>
        <p:txBody>
          <a:bodyPr/>
          <a:lstStyle/>
          <a:p>
            <a:pPr marL="285750" indent="-285750" algn="just" eaLnBrk="1" hangingPunct="1">
              <a:spcBef>
                <a:spcPct val="50000"/>
              </a:spcBef>
              <a:buFont typeface="Arial" panose="020B0604020202020204" pitchFamily="34" charset="0"/>
              <a:buChar char="•"/>
            </a:pPr>
            <a:r>
              <a:rPr lang="en-US" altLang="en-US" sz="1300" b="1" dirty="0">
                <a:solidFill>
                  <a:schemeClr val="bg1"/>
                </a:solidFill>
              </a:rPr>
              <a:t>During the past 7 days, in East Africa, rainfall was above-average over much of South Sudan, southern and southeast Sudan, western and northern Ethiopia, pockets of central Eritrea, Uganda, southwest Kenya, and pockets of  northwest Tanzania. Below-average rainfall was observed over pockets of central Ethiopia. In Central Africa, rainfall was above-average over CAR, central and southern Chad, pockets of western, southern, and northeast DRC, and central and northern Cameroon. Below-average rainfall was observed over pockets of western and southern Cameroon, northern Gabon, Equatorial Guinea, central Congo, pockets of northwest and central DRC. </a:t>
            </a:r>
            <a:r>
              <a:rPr lang="en-US" sz="1300" b="1" dirty="0">
                <a:solidFill>
                  <a:schemeClr val="bg1"/>
                </a:solidFill>
              </a:rPr>
              <a:t>In southern Africa, below-average rainfall was observed over pockets of northeast South Africa. </a:t>
            </a:r>
            <a:r>
              <a:rPr lang="en-US" altLang="en-US" sz="1300" b="1" dirty="0">
                <a:solidFill>
                  <a:schemeClr val="bg1"/>
                </a:solidFill>
              </a:rPr>
              <a:t>In West Africa, above-average rainfall was observed over pockets of northeast Senegal, much of Guinea, northern Sierra Leone, northern and central parts of  Cote D’Ivoire and Ghana, pockets of southern Mauritania and western Mali, Burkina Faso, Toga, Benin, pockets of southern Niger, and western, northern and eastern Nigeria. In contrast, parts of Guinea Bissau, western Liberia, pockets of southwest Senegal, southern Mali, and southeast regions of </a:t>
            </a:r>
            <a:r>
              <a:rPr lang="en-US" altLang="en-US" sz="1300" b="1" dirty="0" smtClean="0">
                <a:solidFill>
                  <a:schemeClr val="bg1"/>
                </a:solidFill>
              </a:rPr>
              <a:t>Nigeria </a:t>
            </a:r>
            <a:r>
              <a:rPr lang="en-US" altLang="en-US" sz="1300" b="1" dirty="0">
                <a:solidFill>
                  <a:schemeClr val="bg1"/>
                </a:solidFill>
              </a:rPr>
              <a:t>received below-average rainfall.</a:t>
            </a:r>
          </a:p>
          <a:p>
            <a:pPr marL="285750" indent="-285750">
              <a:buFont typeface="Arial" panose="020B0604020202020204" pitchFamily="34" charset="0"/>
              <a:buChar char="•"/>
            </a:pPr>
            <a:endParaRPr lang="en-US" sz="1300" dirty="0">
              <a:solidFill>
                <a:schemeClr val="bg1"/>
              </a:solidFill>
            </a:endParaRPr>
          </a:p>
          <a:p>
            <a:pPr marL="285750" indent="-285750" algn="just">
              <a:buFont typeface="Arial" panose="020B0604020202020204" pitchFamily="34" charset="0"/>
              <a:buChar char="•"/>
            </a:pPr>
            <a:r>
              <a:rPr lang="en-US" sz="1300" b="1" dirty="0">
                <a:solidFill>
                  <a:schemeClr val="bg1"/>
                </a:solidFill>
              </a:rPr>
              <a:t>Week-1 outlook calls for an increased chance for above-average rainfall over Senegal, Gambia, Guinea Bissau, Guinea, southern Mali, Burkina Faso, northern and eastern Nigeria, northern Cameroon, southern Chad, western and central DRC and eastern South Africa. In contrast, there is an increased chance for below-average rainfall over eastern Sierra Leone, Liberia, southern parts of Cote D’Ivoire and Ghana, southeast part of South Sudan, central Ethiopia, and eastern Uganda. Week-2 outlook suggests an increased chance for above-average rainfall over western and southern parts of Senegal, Gambia, Guinea Bissau, southern Mali, southern Cameroon, parts of northern Gabon and central Congo, western and southern CAR, South Sudan, western Ethiopia, and central, northern, and eastern DRC, while below-average rainfall is likely along Sierra Leone, western Liberia, Equatorial Guinea, and parts of western Gabon.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4876800"/>
            <a:ext cx="8991600" cy="198285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50" b="1" dirty="0">
                <a:solidFill>
                  <a:schemeClr val="bg1"/>
                </a:solidFill>
              </a:rPr>
              <a:t>Over the past 90 days, </a:t>
            </a:r>
            <a:r>
              <a:rPr lang="en-US" altLang="en-US" sz="1050" b="1" dirty="0" smtClean="0">
                <a:solidFill>
                  <a:schemeClr val="bg1"/>
                </a:solidFill>
              </a:rPr>
              <a:t>in </a:t>
            </a:r>
            <a:r>
              <a:rPr lang="en-US" altLang="en-US" sz="1050" b="1" dirty="0">
                <a:solidFill>
                  <a:schemeClr val="bg1"/>
                </a:solidFill>
              </a:rPr>
              <a:t>East Africa, </a:t>
            </a:r>
            <a:r>
              <a:rPr lang="en-US" altLang="en-US" sz="1050" b="1" dirty="0" smtClean="0">
                <a:solidFill>
                  <a:schemeClr val="bg1"/>
                </a:solidFill>
              </a:rPr>
              <a:t>above-average </a:t>
            </a:r>
            <a:r>
              <a:rPr lang="en-US" altLang="en-US" sz="1050" b="1" dirty="0">
                <a:solidFill>
                  <a:schemeClr val="bg1"/>
                </a:solidFill>
              </a:rPr>
              <a:t>rainfall was observed over </a:t>
            </a:r>
            <a:r>
              <a:rPr lang="en-US" altLang="en-US" sz="1050" b="1" dirty="0" smtClean="0">
                <a:solidFill>
                  <a:schemeClr val="bg1"/>
                </a:solidFill>
              </a:rPr>
              <a:t>southern, central, and eastern parts of Sudan, western, northern,  and eastern parts of South Sudan, western and northern Ethiopia, Eritrea, Djibouti, parts of southern Somalia, Uganda, Rwanda, Burundi, pockets of northwest and eastern Tanzania, and western Kenya. Rainfall </a:t>
            </a:r>
            <a:r>
              <a:rPr lang="en-US" altLang="en-US" sz="1050" b="1" dirty="0">
                <a:solidFill>
                  <a:schemeClr val="bg1"/>
                </a:solidFill>
              </a:rPr>
              <a:t>was below-average over </a:t>
            </a:r>
            <a:r>
              <a:rPr lang="en-US" altLang="en-US" sz="1050" b="1" dirty="0" smtClean="0">
                <a:solidFill>
                  <a:schemeClr val="bg1"/>
                </a:solidFill>
              </a:rPr>
              <a:t>pockets of southern and central Ethiopia, pockets of central South Sudan, and parts of northern Somalia. In southern Africa, above-average rainfall was observed over parts of western South Africa, central Mozambique, southern Malawi, and pockets of southern Botswana and southeast Namibia. Below-average rainfall was observed over pockets of coastal South Africa, Lesotho, and southern, central, and northern Madagascar. In Central Africa, rainfall was above-average over northern and eastern Cameroon, southern, central, and eastern Chad, much of CAR, northern Congo, and northern, northwest, and northeast parts of DRC. Rainfall was below-average over western Cameroon, pockets of northern and central Gabon, Equatorial Guinea, and parts of central DRC. In West Africa, rainfall was above-average over southern Mauritania, Senegal, Gambia, Guinea-Bissau, Guinea, Sierra Leone, western and central Liberia, much of Cote D’Ivoire, parts of southwest Ghana, central and northern parts of Togo</a:t>
            </a:r>
            <a:r>
              <a:rPr lang="en-US" altLang="en-US" sz="1050" b="1" dirty="0">
                <a:solidFill>
                  <a:schemeClr val="bg1"/>
                </a:solidFill>
              </a:rPr>
              <a:t> </a:t>
            </a:r>
            <a:r>
              <a:rPr lang="en-US" altLang="en-US" sz="1050" b="1" dirty="0" smtClean="0">
                <a:solidFill>
                  <a:schemeClr val="bg1"/>
                </a:solidFill>
              </a:rPr>
              <a:t>and Benin, Burkina </a:t>
            </a:r>
            <a:r>
              <a:rPr lang="en-US" altLang="en-US" sz="1050" b="1" dirty="0">
                <a:solidFill>
                  <a:schemeClr val="bg1"/>
                </a:solidFill>
              </a:rPr>
              <a:t>Faso, northeastern Mali, </a:t>
            </a:r>
            <a:r>
              <a:rPr lang="en-US" altLang="en-US" sz="1050" b="1" dirty="0" smtClean="0">
                <a:solidFill>
                  <a:schemeClr val="bg1"/>
                </a:solidFill>
              </a:rPr>
              <a:t>and parts of southern Niger and western and northern Nigeria. In contrast, below-average rainfall was observed over southeast Mauritania, western and southern parts of  Mali, eastern Liberia, and parts of central and southeast Nigeria.</a:t>
            </a:r>
            <a:endParaRPr lang="en-US" altLang="en-US" sz="105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15" y="1190717"/>
            <a:ext cx="3581400" cy="3581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190718"/>
            <a:ext cx="3581400" cy="3581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029200"/>
            <a:ext cx="8991600" cy="1768176"/>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30 days, </a:t>
            </a:r>
            <a:r>
              <a:rPr lang="en-US" altLang="en-US" sz="1100" b="1" dirty="0" smtClean="0">
                <a:solidFill>
                  <a:schemeClr val="bg1"/>
                </a:solidFill>
              </a:rPr>
              <a:t>in </a:t>
            </a:r>
            <a:r>
              <a:rPr lang="en-US" altLang="en-US" sz="1100" b="1" dirty="0">
                <a:solidFill>
                  <a:schemeClr val="bg1"/>
                </a:solidFill>
              </a:rPr>
              <a:t>East Africa, </a:t>
            </a:r>
            <a:r>
              <a:rPr lang="en-US" altLang="en-US" sz="1100" b="1" dirty="0" smtClean="0">
                <a:solidFill>
                  <a:schemeClr val="bg1"/>
                </a:solidFill>
              </a:rPr>
              <a:t>above-average </a:t>
            </a:r>
            <a:r>
              <a:rPr lang="en-US" altLang="en-US" sz="1100" b="1" dirty="0">
                <a:solidFill>
                  <a:schemeClr val="bg1"/>
                </a:solidFill>
              </a:rPr>
              <a:t>rainfall was observed </a:t>
            </a:r>
            <a:r>
              <a:rPr lang="en-US" altLang="en-US" sz="1100" b="1" dirty="0" smtClean="0">
                <a:solidFill>
                  <a:schemeClr val="bg1"/>
                </a:solidFill>
              </a:rPr>
              <a:t>over southern, central, and eastern Sudan, South Sudan, Eritrea, Djibouti, Uganda, western and northern Ethiopia, pockets of western Kenya, Rwanda, Burundi, </a:t>
            </a:r>
            <a:r>
              <a:rPr lang="en-US" altLang="en-US" sz="1100" b="1" dirty="0">
                <a:solidFill>
                  <a:schemeClr val="bg1"/>
                </a:solidFill>
              </a:rPr>
              <a:t>parts of southern </a:t>
            </a:r>
            <a:r>
              <a:rPr lang="en-US" altLang="en-US" sz="1100" b="1" dirty="0" smtClean="0">
                <a:solidFill>
                  <a:schemeClr val="bg1"/>
                </a:solidFill>
              </a:rPr>
              <a:t>Somalia, </a:t>
            </a:r>
            <a:r>
              <a:rPr lang="en-US" altLang="en-US" sz="1100" b="1" dirty="0">
                <a:solidFill>
                  <a:schemeClr val="bg1"/>
                </a:solidFill>
              </a:rPr>
              <a:t>and </a:t>
            </a:r>
            <a:r>
              <a:rPr lang="en-US" altLang="en-US" sz="1100" b="1" dirty="0" smtClean="0">
                <a:solidFill>
                  <a:schemeClr val="bg1"/>
                </a:solidFill>
              </a:rPr>
              <a:t>pockets of northwest Tanzania. Rainfall was below-average over pockets of central Ethiopia and northern Somalia.</a:t>
            </a:r>
            <a:r>
              <a:rPr lang="en-US" sz="1100" b="1" dirty="0" smtClean="0">
                <a:solidFill>
                  <a:schemeClr val="bg1"/>
                </a:solidFill>
              </a:rPr>
              <a:t> In southern Africa, below-average rainfall was observed over eastern South Africa, Lesotho, and pockets of southern and northern Madagascar. </a:t>
            </a:r>
            <a:r>
              <a:rPr lang="en-US" altLang="en-US" sz="1100" b="1" dirty="0" smtClean="0">
                <a:solidFill>
                  <a:schemeClr val="bg1"/>
                </a:solidFill>
              </a:rPr>
              <a:t>In </a:t>
            </a:r>
            <a:r>
              <a:rPr lang="en-US" altLang="en-US" sz="1100" b="1" dirty="0">
                <a:solidFill>
                  <a:schemeClr val="bg1"/>
                </a:solidFill>
              </a:rPr>
              <a:t>Central Africa, rainfall was </a:t>
            </a:r>
            <a:r>
              <a:rPr lang="en-US" altLang="en-US" sz="1100" b="1" dirty="0" smtClean="0">
                <a:solidFill>
                  <a:schemeClr val="bg1"/>
                </a:solidFill>
              </a:rPr>
              <a:t>above-average over parts of northern and eastern Cameroon, western, southern, and eastern CAR, western, central and eastern parts of  Chad, pockets of western, central, and northeast DRC, and eastern and northern Congo. Rainfall was below-average over Equatorial Guinea, northern Gabon, western Cameroon, and pockets of central DRC and central CAR. In West Africa, rainfall was above-average over southern </a:t>
            </a:r>
            <a:r>
              <a:rPr lang="en-US" altLang="en-US" sz="1100" b="1" dirty="0">
                <a:solidFill>
                  <a:schemeClr val="bg1"/>
                </a:solidFill>
              </a:rPr>
              <a:t>Mauritania, Senegal, </a:t>
            </a:r>
            <a:r>
              <a:rPr lang="en-US" altLang="en-US" sz="1100" b="1" dirty="0" smtClean="0">
                <a:solidFill>
                  <a:schemeClr val="bg1"/>
                </a:solidFill>
              </a:rPr>
              <a:t>Gambia</a:t>
            </a:r>
            <a:r>
              <a:rPr lang="en-US" altLang="en-US" sz="1100" b="1" dirty="0">
                <a:solidFill>
                  <a:schemeClr val="bg1"/>
                </a:solidFill>
              </a:rPr>
              <a:t>, Guinea-Bissau, Guinea, Sierra Leone, </a:t>
            </a:r>
            <a:r>
              <a:rPr lang="en-US" altLang="en-US" sz="1100" b="1" dirty="0" smtClean="0">
                <a:solidFill>
                  <a:schemeClr val="bg1"/>
                </a:solidFill>
              </a:rPr>
              <a:t>Liberia</a:t>
            </a:r>
            <a:r>
              <a:rPr lang="en-US" altLang="en-US" sz="1100" b="1" dirty="0">
                <a:solidFill>
                  <a:schemeClr val="bg1"/>
                </a:solidFill>
              </a:rPr>
              <a:t>, </a:t>
            </a:r>
            <a:r>
              <a:rPr lang="en-US" altLang="en-US" sz="1100" b="1" dirty="0" smtClean="0">
                <a:solidFill>
                  <a:schemeClr val="bg1"/>
                </a:solidFill>
              </a:rPr>
              <a:t>much of Cote </a:t>
            </a:r>
            <a:r>
              <a:rPr lang="en-US" altLang="en-US" sz="1100" b="1" dirty="0">
                <a:solidFill>
                  <a:schemeClr val="bg1"/>
                </a:solidFill>
              </a:rPr>
              <a:t>D’Ivoire, parts </a:t>
            </a:r>
            <a:r>
              <a:rPr lang="en-US" altLang="en-US" sz="1100" b="1" dirty="0" smtClean="0">
                <a:solidFill>
                  <a:schemeClr val="bg1"/>
                </a:solidFill>
              </a:rPr>
              <a:t>central Ghana and </a:t>
            </a:r>
            <a:r>
              <a:rPr lang="en-US" altLang="en-US" sz="1100" b="1" dirty="0">
                <a:solidFill>
                  <a:schemeClr val="bg1"/>
                </a:solidFill>
              </a:rPr>
              <a:t>central </a:t>
            </a:r>
            <a:r>
              <a:rPr lang="en-US" altLang="en-US" sz="1100" b="1" dirty="0" smtClean="0">
                <a:solidFill>
                  <a:schemeClr val="bg1"/>
                </a:solidFill>
              </a:rPr>
              <a:t>Togo, central and northern Benin</a:t>
            </a:r>
            <a:r>
              <a:rPr lang="en-US" altLang="en-US" sz="1100" b="1" dirty="0">
                <a:solidFill>
                  <a:schemeClr val="bg1"/>
                </a:solidFill>
              </a:rPr>
              <a:t>, </a:t>
            </a:r>
            <a:r>
              <a:rPr lang="en-US" altLang="en-US" sz="1100" b="1" dirty="0" smtClean="0">
                <a:solidFill>
                  <a:schemeClr val="bg1"/>
                </a:solidFill>
              </a:rPr>
              <a:t>Burkina Faso, </a:t>
            </a:r>
            <a:r>
              <a:rPr lang="en-US" altLang="en-US" sz="1100" b="1" dirty="0">
                <a:solidFill>
                  <a:schemeClr val="bg1"/>
                </a:solidFill>
              </a:rPr>
              <a:t>parts of </a:t>
            </a:r>
            <a:r>
              <a:rPr lang="en-US" altLang="en-US" sz="1100" b="1" dirty="0" smtClean="0">
                <a:solidFill>
                  <a:schemeClr val="bg1"/>
                </a:solidFill>
              </a:rPr>
              <a:t>western and southern Mali, southern </a:t>
            </a:r>
            <a:r>
              <a:rPr lang="en-US" altLang="en-US" sz="1100" b="1" dirty="0">
                <a:solidFill>
                  <a:schemeClr val="bg1"/>
                </a:solidFill>
              </a:rPr>
              <a:t>Niger, and northern </a:t>
            </a:r>
            <a:r>
              <a:rPr lang="en-US" altLang="en-US" sz="1100" b="1" dirty="0" smtClean="0">
                <a:solidFill>
                  <a:schemeClr val="bg1"/>
                </a:solidFill>
              </a:rPr>
              <a:t>and western Nigeria</a:t>
            </a:r>
            <a:r>
              <a:rPr lang="en-US" altLang="en-US" sz="1100" b="1" dirty="0">
                <a:solidFill>
                  <a:schemeClr val="bg1"/>
                </a:solidFill>
              </a:rPr>
              <a:t>. In contrast, </a:t>
            </a:r>
            <a:r>
              <a:rPr lang="en-US" altLang="en-US" sz="1100" b="1" dirty="0" smtClean="0">
                <a:solidFill>
                  <a:schemeClr val="bg1"/>
                </a:solidFill>
              </a:rPr>
              <a:t>pockets of eastern Mali </a:t>
            </a:r>
            <a:r>
              <a:rPr lang="en-US" altLang="en-US" sz="1100" b="1" dirty="0">
                <a:solidFill>
                  <a:schemeClr val="bg1"/>
                </a:solidFill>
              </a:rPr>
              <a:t>and parts of central and southeast Nigeria received below-average rainfall.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56" y="1274378"/>
            <a:ext cx="3681444" cy="36814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0692" y="1274378"/>
            <a:ext cx="3681444" cy="36814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6200" y="5105400"/>
            <a:ext cx="8991600" cy="161582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smtClean="0">
                <a:solidFill>
                  <a:schemeClr val="bg1"/>
                </a:solidFill>
              </a:rPr>
              <a:t>During the past 7 days, in East Africa, rainfall was above-average over much of South Sudan, southern and southeast Sudan, western and northern Ethiopia, pockets of central Eritrea, Uganda, southwest Kenya, and pockets of  northwest Tanzania. Below-average rainfall was observed over pockets of central Ethiopia. In Central Africa, rainfall was above-average over CAR, central and southern Chad, pockets of western, southern, and northeast DRC, and central and northern Cameroon. </a:t>
            </a:r>
            <a:r>
              <a:rPr lang="en-US" altLang="en-US" sz="1100" b="1" dirty="0">
                <a:solidFill>
                  <a:schemeClr val="bg1"/>
                </a:solidFill>
              </a:rPr>
              <a:t>Below-average rainfall was observed over </a:t>
            </a:r>
            <a:r>
              <a:rPr lang="en-US" altLang="en-US" sz="1100" b="1" dirty="0" smtClean="0">
                <a:solidFill>
                  <a:schemeClr val="bg1"/>
                </a:solidFill>
              </a:rPr>
              <a:t>pockets of western and southern Cameroon</a:t>
            </a:r>
            <a:r>
              <a:rPr lang="en-US" altLang="en-US" sz="1100" b="1" dirty="0">
                <a:solidFill>
                  <a:schemeClr val="bg1"/>
                </a:solidFill>
              </a:rPr>
              <a:t>, </a:t>
            </a:r>
            <a:r>
              <a:rPr lang="en-US" altLang="en-US" sz="1100" b="1" dirty="0" smtClean="0">
                <a:solidFill>
                  <a:schemeClr val="bg1"/>
                </a:solidFill>
              </a:rPr>
              <a:t>northern Gabon, Equatorial Guinea, central Congo, pockets of northwest and central DRC. </a:t>
            </a:r>
            <a:r>
              <a:rPr lang="en-US" sz="1100" b="1" dirty="0">
                <a:solidFill>
                  <a:schemeClr val="bg1"/>
                </a:solidFill>
              </a:rPr>
              <a:t>In southern Africa, below-average rainfall was observed over pockets of </a:t>
            </a:r>
            <a:r>
              <a:rPr lang="en-US" sz="1100" b="1" dirty="0" smtClean="0">
                <a:solidFill>
                  <a:schemeClr val="bg1"/>
                </a:solidFill>
              </a:rPr>
              <a:t>northeast </a:t>
            </a:r>
            <a:r>
              <a:rPr lang="en-US" sz="1100" b="1" dirty="0">
                <a:solidFill>
                  <a:schemeClr val="bg1"/>
                </a:solidFill>
              </a:rPr>
              <a:t>South </a:t>
            </a:r>
            <a:r>
              <a:rPr lang="en-US" sz="1100" b="1" dirty="0" smtClean="0">
                <a:solidFill>
                  <a:schemeClr val="bg1"/>
                </a:solidFill>
              </a:rPr>
              <a:t>Africa.</a:t>
            </a:r>
            <a:r>
              <a:rPr lang="en-US" sz="1100" b="1" dirty="0">
                <a:solidFill>
                  <a:schemeClr val="bg1"/>
                </a:solidFill>
              </a:rPr>
              <a:t> </a:t>
            </a:r>
            <a:r>
              <a:rPr lang="en-US" altLang="en-US" sz="1100" b="1" dirty="0" smtClean="0">
                <a:solidFill>
                  <a:schemeClr val="bg1"/>
                </a:solidFill>
              </a:rPr>
              <a:t>In </a:t>
            </a:r>
            <a:r>
              <a:rPr lang="en-US" altLang="en-US" sz="1100" b="1" dirty="0">
                <a:solidFill>
                  <a:schemeClr val="bg1"/>
                </a:solidFill>
              </a:rPr>
              <a:t>West Africa, above-average rainfall was observed over </a:t>
            </a:r>
            <a:r>
              <a:rPr lang="en-US" altLang="en-US" sz="1100" b="1" dirty="0" smtClean="0">
                <a:solidFill>
                  <a:schemeClr val="bg1"/>
                </a:solidFill>
              </a:rPr>
              <a:t>pockets of northeast Senegal, much of Guinea, northern Sierra Leone, northern and central parts of  Cote D’Ivoire and Ghana, pockets of southern Mauritania and western Mali, Burkina Faso, Toga, Benin, pockets of southern Niger, and western, northern and eastern Nigeria. In contrast, parts of Guinea Bissau, western Liberia, pockets of southwest Senegal, southern Mali, and southeast regions of  Nigeria received below-average rainfall.</a:t>
            </a:r>
            <a:endParaRPr lang="en-US" altLang="en-US" sz="11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819" y="1207382"/>
            <a:ext cx="3821875" cy="38218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23169"/>
            <a:ext cx="3806088" cy="380608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152400" y="5688938"/>
            <a:ext cx="8717180" cy="646331"/>
          </a:xfrm>
          <a:prstGeom prst="rect">
            <a:avLst/>
          </a:prstGeom>
          <a:noFill/>
          <a:ln w="9525">
            <a:noFill/>
            <a:miter lim="800000"/>
            <a:headEnd/>
            <a:tailEnd/>
          </a:ln>
        </p:spPr>
        <p:txBody>
          <a:bodyPr wrap="square">
            <a:spAutoFit/>
          </a:bodyPr>
          <a:lstStyle/>
          <a:p>
            <a:pPr algn="just"/>
            <a:r>
              <a:rPr lang="en-US" sz="1200" b="1" dirty="0">
                <a:solidFill>
                  <a:schemeClr val="bg1"/>
                </a:solidFill>
              </a:rPr>
              <a:t>At 700-hPa level (left panel), anomalous westerly flow was observed across much of the Sahel region and Gulf of Guinea  regions . Anomalous wind </a:t>
            </a:r>
            <a:r>
              <a:rPr lang="en-US" sz="1200" b="1" dirty="0" smtClean="0">
                <a:solidFill>
                  <a:schemeClr val="bg1"/>
                </a:solidFill>
              </a:rPr>
              <a:t>convergence at 700-hPa level </a:t>
            </a:r>
            <a:r>
              <a:rPr lang="en-US" sz="1200" b="1" dirty="0">
                <a:solidFill>
                  <a:schemeClr val="bg1"/>
                </a:solidFill>
              </a:rPr>
              <a:t>may have contributed to the observed above-average  rainfall near </a:t>
            </a:r>
            <a:r>
              <a:rPr lang="en-US" sz="1200" b="1" dirty="0" smtClean="0">
                <a:solidFill>
                  <a:schemeClr val="bg1"/>
                </a:solidFill>
              </a:rPr>
              <a:t>Chad/Sudan border. </a:t>
            </a:r>
            <a:endParaRPr lang="en-US" sz="120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383961"/>
            <a:ext cx="3957152" cy="39571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383961"/>
            <a:ext cx="3957152" cy="3957152"/>
          </a:xfrm>
          <a:prstGeom prst="rect">
            <a:avLst/>
          </a:prstGeom>
        </p:spPr>
      </p:pic>
      <p:sp>
        <p:nvSpPr>
          <p:cNvPr id="11" name="Oval 10"/>
          <p:cNvSpPr/>
          <p:nvPr/>
        </p:nvSpPr>
        <p:spPr bwMode="auto">
          <a:xfrm>
            <a:off x="1066800" y="2819400"/>
            <a:ext cx="2209800" cy="5334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14" name="Oval 13"/>
          <p:cNvSpPr/>
          <p:nvPr/>
        </p:nvSpPr>
        <p:spPr bwMode="auto">
          <a:xfrm rot="20504311">
            <a:off x="2711206" y="2696755"/>
            <a:ext cx="521187" cy="365917"/>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752600" y="1524000"/>
            <a:ext cx="180338" cy="2057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2667002" y="1828802"/>
            <a:ext cx="2285998" cy="205739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flipV="1">
            <a:off x="3733800" y="1524000"/>
            <a:ext cx="1676400" cy="6096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rPr>
              <a:t>Daily evolution of rainfall over the last 90 days at selected locations shows increasing moisture deficits over parts of </a:t>
            </a:r>
            <a:r>
              <a:rPr lang="en-US" altLang="en-US" sz="1200" b="1" dirty="0" smtClean="0">
                <a:solidFill>
                  <a:schemeClr val="bg1"/>
                </a:solidFill>
                <a:latin typeface="Arial" charset="0"/>
              </a:rPr>
              <a:t>southern </a:t>
            </a:r>
            <a:r>
              <a:rPr lang="en-US" altLang="en-US" sz="1200" b="1" dirty="0">
                <a:solidFill>
                  <a:schemeClr val="bg1"/>
                </a:solidFill>
                <a:latin typeface="Arial" charset="0"/>
              </a:rPr>
              <a:t>Mali (bottom left) and western Cameroon (bottom right). Consistent heavy rains have kept significant moisture surpluses over parts of </a:t>
            </a:r>
            <a:r>
              <a:rPr lang="en-US" altLang="en-US" sz="1200" b="1" dirty="0" smtClean="0">
                <a:solidFill>
                  <a:schemeClr val="bg1"/>
                </a:solidFill>
                <a:latin typeface="Arial" charset="0"/>
              </a:rPr>
              <a:t>northern Ethiopia </a:t>
            </a:r>
            <a:r>
              <a:rPr lang="en-US" altLang="en-US" sz="1200" b="1" dirty="0">
                <a:solidFill>
                  <a:schemeClr val="bg1"/>
                </a:solidFill>
                <a:latin typeface="Arial" charset="0"/>
              </a:rPr>
              <a:t>(top right).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033" y="3597851"/>
            <a:ext cx="3161570" cy="245899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536135"/>
            <a:ext cx="3208564" cy="249555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0200" y="651547"/>
            <a:ext cx="3378898" cy="2628032"/>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42989" y="171017"/>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568050" y="1718846"/>
            <a:ext cx="414171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27 Sep – 03</a:t>
            </a:r>
            <a:r>
              <a:rPr lang="en-US" altLang="en-US" b="1" dirty="0">
                <a:solidFill>
                  <a:srgbClr val="FFFF00"/>
                </a:solidFill>
              </a:rPr>
              <a:t> </a:t>
            </a:r>
            <a:r>
              <a:rPr lang="en-US" altLang="en-US" b="1" dirty="0" smtClean="0">
                <a:solidFill>
                  <a:srgbClr val="FFFF00"/>
                </a:solidFill>
              </a:rPr>
              <a:t>October, 2022</a:t>
            </a:r>
            <a:endParaRPr lang="en-US" altLang="en-US" dirty="0"/>
          </a:p>
        </p:txBody>
      </p:sp>
      <p:sp>
        <p:nvSpPr>
          <p:cNvPr id="7" name="Text Box 8"/>
          <p:cNvSpPr txBox="1">
            <a:spLocks noChangeArrowheads="1"/>
          </p:cNvSpPr>
          <p:nvPr/>
        </p:nvSpPr>
        <p:spPr bwMode="auto">
          <a:xfrm>
            <a:off x="237144" y="5215199"/>
            <a:ext cx="8689848" cy="1569660"/>
          </a:xfrm>
          <a:prstGeom prst="rect">
            <a:avLst/>
          </a:prstGeom>
          <a:noFill/>
          <a:ln w="9525">
            <a:noFill/>
            <a:miter lim="800000"/>
            <a:headEnd/>
            <a:tailEnd/>
          </a:ln>
        </p:spPr>
        <p:txBody>
          <a:bodyPr wrap="square">
            <a:spAutoFit/>
          </a:bodyPr>
          <a:lstStyle/>
          <a:p>
            <a:pPr algn="just"/>
            <a:r>
              <a:rPr lang="en-US" sz="1200" b="1" dirty="0">
                <a:solidFill>
                  <a:schemeClr val="bg1"/>
                </a:solidFill>
              </a:rPr>
              <a:t>For week-1 (left panel) the NCEP GEFS indicates a moderate to high chance (over 70%) for rainfall to exceed 50 mm over </a:t>
            </a:r>
            <a:r>
              <a:rPr lang="en-US" sz="1200" b="1" dirty="0" smtClean="0">
                <a:solidFill>
                  <a:schemeClr val="bg1"/>
                </a:solidFill>
              </a:rPr>
              <a:t>southern Senegal, Gambia, Guinea </a:t>
            </a:r>
            <a:r>
              <a:rPr lang="en-US" sz="1200" b="1" dirty="0">
                <a:solidFill>
                  <a:schemeClr val="bg1"/>
                </a:solidFill>
              </a:rPr>
              <a:t>Bissau, Guinea, Sierra Leone</a:t>
            </a:r>
            <a:r>
              <a:rPr lang="en-US" sz="1200" b="1" dirty="0" smtClean="0">
                <a:solidFill>
                  <a:schemeClr val="bg1"/>
                </a:solidFill>
              </a:rPr>
              <a:t>, western Liberia, northern parts of Cote D’Ivoire and Ghana, southern Mali, western Burkina Faso, Toga</a:t>
            </a:r>
            <a:r>
              <a:rPr lang="en-US" sz="1200" b="1" dirty="0">
                <a:solidFill>
                  <a:schemeClr val="bg1"/>
                </a:solidFill>
              </a:rPr>
              <a:t>, </a:t>
            </a:r>
            <a:r>
              <a:rPr lang="en-US" sz="1200" b="1" dirty="0" smtClean="0">
                <a:solidFill>
                  <a:schemeClr val="bg1"/>
                </a:solidFill>
              </a:rPr>
              <a:t>Benin</a:t>
            </a:r>
            <a:r>
              <a:rPr lang="en-US" sz="1200" b="1" dirty="0">
                <a:solidFill>
                  <a:schemeClr val="bg1"/>
                </a:solidFill>
              </a:rPr>
              <a:t>, </a:t>
            </a:r>
            <a:r>
              <a:rPr lang="en-US" sz="1200" b="1" dirty="0" smtClean="0">
                <a:solidFill>
                  <a:schemeClr val="bg1"/>
                </a:solidFill>
              </a:rPr>
              <a:t>central and southern Nigeria</a:t>
            </a:r>
            <a:r>
              <a:rPr lang="en-US" sz="1200" b="1" dirty="0">
                <a:solidFill>
                  <a:schemeClr val="bg1"/>
                </a:solidFill>
              </a:rPr>
              <a:t>, </a:t>
            </a:r>
            <a:r>
              <a:rPr lang="en-US" sz="1200" b="1" dirty="0" smtClean="0">
                <a:solidFill>
                  <a:schemeClr val="bg1"/>
                </a:solidFill>
              </a:rPr>
              <a:t>much of Cameroon, Equatorial Guinea, central and northern parts of Gabon and Congo</a:t>
            </a:r>
            <a:r>
              <a:rPr lang="en-US" sz="1200" b="1" smtClean="0">
                <a:solidFill>
                  <a:schemeClr val="bg1"/>
                </a:solidFill>
              </a:rPr>
              <a:t>, </a:t>
            </a:r>
            <a:r>
              <a:rPr lang="en-US" sz="1200" b="1" smtClean="0">
                <a:solidFill>
                  <a:schemeClr val="bg1"/>
                </a:solidFill>
              </a:rPr>
              <a:t>western </a:t>
            </a:r>
            <a:r>
              <a:rPr lang="en-US" sz="1200" b="1" dirty="0" smtClean="0">
                <a:solidFill>
                  <a:schemeClr val="bg1"/>
                </a:solidFill>
              </a:rPr>
              <a:t>and central CAR, western  and eastern DRC, western Ethiopia and pockets of eastern South Africa. </a:t>
            </a:r>
            <a:r>
              <a:rPr lang="en-US" sz="1200" b="1" dirty="0">
                <a:solidFill>
                  <a:schemeClr val="bg1"/>
                </a:solidFill>
              </a:rPr>
              <a:t>For week-2 (right panel), NCEP GEFS indicates a moderate to high chance (over 70%) for rainfall to exceed 50 mm over </a:t>
            </a:r>
            <a:r>
              <a:rPr lang="en-US" sz="1200" b="1" dirty="0" smtClean="0">
                <a:solidFill>
                  <a:schemeClr val="bg1"/>
                </a:solidFill>
              </a:rPr>
              <a:t>western and southern Guinea</a:t>
            </a:r>
            <a:r>
              <a:rPr lang="en-US" sz="1200" b="1" dirty="0">
                <a:solidFill>
                  <a:schemeClr val="bg1"/>
                </a:solidFill>
              </a:rPr>
              <a:t>, Sierra Leone, </a:t>
            </a:r>
            <a:r>
              <a:rPr lang="en-US" sz="1200" b="1" dirty="0" smtClean="0">
                <a:solidFill>
                  <a:schemeClr val="bg1"/>
                </a:solidFill>
              </a:rPr>
              <a:t>Liberia, southeast Nigeria, western, southern and eastern Cameroon, Equatorial Guinea, northern parts of Gabon and Congo, eastern DRC, and </a:t>
            </a:r>
            <a:r>
              <a:rPr lang="en-US" sz="1200" b="1" dirty="0">
                <a:solidFill>
                  <a:schemeClr val="bg1"/>
                </a:solidFill>
              </a:rPr>
              <a:t>western Ethiopia.</a:t>
            </a:r>
            <a:endParaRPr lang="en-US" sz="1200" dirty="0">
              <a:solidFill>
                <a:schemeClr val="bg1"/>
              </a:solidFill>
            </a:endParaRPr>
          </a:p>
        </p:txBody>
      </p:sp>
      <p:sp>
        <p:nvSpPr>
          <p:cNvPr id="9" name="TextBox 10"/>
          <p:cNvSpPr txBox="1">
            <a:spLocks noChangeArrowheads="1"/>
          </p:cNvSpPr>
          <p:nvPr/>
        </p:nvSpPr>
        <p:spPr bwMode="auto">
          <a:xfrm>
            <a:off x="514389" y="1718846"/>
            <a:ext cx="3981411"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20 – 26 September, 2022</a:t>
            </a:r>
            <a:endParaRPr lang="en-US" altLang="en-US" b="1" dirty="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82" y="2106629"/>
            <a:ext cx="3870306" cy="29027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5064" y="2106629"/>
            <a:ext cx="3863490" cy="289761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223917</TotalTime>
  <Words>2472</Words>
  <Application>Microsoft Office PowerPoint</Application>
  <PresentationFormat>On-screen Show (4:3)</PresentationFormat>
  <Paragraphs>55</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Ravi Shukla</cp:lastModifiedBy>
  <cp:revision>10447</cp:revision>
  <cp:lastPrinted>2018-07-09T15:13:07Z</cp:lastPrinted>
  <dcterms:created xsi:type="dcterms:W3CDTF">2001-08-31T10:39:36Z</dcterms:created>
  <dcterms:modified xsi:type="dcterms:W3CDTF">2022-09-19T18:01:02Z</dcterms:modified>
</cp:coreProperties>
</file>