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8/14/2022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723"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15 </a:t>
            </a:r>
            <a:r>
              <a:rPr lang="en-US" altLang="en-US" sz="2800" b="1" dirty="0" smtClean="0">
                <a:solidFill>
                  <a:schemeClr val="bg1"/>
                </a:solidFill>
              </a:rPr>
              <a:t>August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16 - 22 August, 2022</a:t>
            </a:r>
            <a:endParaRPr lang="en-US" altLang="en-US" b="1"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9"/>
            <a:ext cx="2980940" cy="3857687"/>
          </a:xfrm>
          <a:prstGeom prst="rect">
            <a:avLst/>
          </a:prstGeom>
        </p:spPr>
      </p:pic>
      <p:sp>
        <p:nvSpPr>
          <p:cNvPr id="10" name="Text Box 8"/>
          <p:cNvSpPr txBox="1">
            <a:spLocks noChangeArrowheads="1"/>
          </p:cNvSpPr>
          <p:nvPr/>
        </p:nvSpPr>
        <p:spPr bwMode="auto">
          <a:xfrm>
            <a:off x="3581400" y="1661279"/>
            <a:ext cx="5349875" cy="297004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much of the Sahel region: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the eastern portion of the Gulf of Guinea and the neighboring areas of Central Africa: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and southern portions of Sudan, central and eastern parts of South Sudan, northeastern DR Congo, much of Uganda, Eritrea and Djibouti, western Kenya, and western and northern parts of Ethiopia: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23 </a:t>
            </a:r>
            <a:r>
              <a:rPr lang="en-US" altLang="en-US" b="1" dirty="0" smtClean="0">
                <a:solidFill>
                  <a:srgbClr val="FFFF00"/>
                </a:solidFill>
              </a:rPr>
              <a:t>- </a:t>
            </a:r>
            <a:r>
              <a:rPr lang="en-US" altLang="en-US" b="1" dirty="0" smtClean="0">
                <a:solidFill>
                  <a:srgbClr val="FFFF00"/>
                </a:solidFill>
              </a:rPr>
              <a:t>29 </a:t>
            </a:r>
            <a:r>
              <a:rPr lang="en-US" altLang="en-US" b="1" dirty="0" smtClean="0">
                <a:solidFill>
                  <a:srgbClr val="FFFF00"/>
                </a:solidFill>
              </a:rPr>
              <a:t>August,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195438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is an increased chance for above-average rainfall across much of </a:t>
            </a:r>
            <a:r>
              <a:rPr lang="en-US" altLang="en-US" sz="1100" b="1" dirty="0" err="1" smtClean="0">
                <a:solidFill>
                  <a:srgbClr val="FFFF00"/>
                </a:solidFill>
                <a:latin typeface="Arial" charset="0"/>
              </a:rPr>
              <a:t>Sudano-Sahelian</a:t>
            </a:r>
            <a:r>
              <a:rPr lang="en-US" altLang="en-US" sz="1100" b="1" dirty="0" smtClean="0">
                <a:solidFill>
                  <a:srgbClr val="FFFF00"/>
                </a:solidFill>
                <a:latin typeface="Arial" charset="0"/>
              </a:rPr>
              <a:t> region, including northern Ethiopia and Eritrea, and parts of Central Africa and the Lake Victoria region: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the eastern portion of the Gulf of Guinea coast: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5"/>
            <a:ext cx="2980940" cy="3857687"/>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and eastern Sudan, the western and eastern parts of South Sudan, Eritrea, and western and northern Ethiopia. Rainfall was below-average over pockets of central Ethiopia. In Central Africa, rainfall was above-average over parts of northern and eastern Cameroon, northern Congo, much of CAR, southern Chad and northern DRC. Rainfall was below-average over Equatorial Guinea, southern Cameroon, and pockets of central DRC. In West Africa, rainfall was above-average over Senegal, Guinea-Bissau, Guinea, Sierra Leone, western Liberia, Burkina Faso, northern Ghana, parts of Niger and northern Nigeria. In contrast, central and southern Mali, eastern Liberia, Cote d’Ivoire, Ghana, Togo, Benin, and southern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much of South Sudan, southern and eastern Sudan, Eritrea, many parts of Ethiopia and northern Uganda. Below-average rainfall was observed over pockets of northwestern Ethiopia. In Central Africa, rainfall was above-average over northern Cameroon, central Chad, and pockets of northeastern DRC. Below-average rainfall was observed over southern Cameroon, CAR, southern Chad,  and parts of northwestern DRC. In West Africa, above-average rainfall was observed over eastern Guinea and Ghana, and southern Nigeria. In contrast, parts of Senegal, central and southern Mali, and pocket areas along the Gulf of Guinea coast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rainfall across much of the Sahel region, eastern South Sudan, northern Ethiopia, Eritrea, and the Lake Victoria region. In </a:t>
            </a:r>
            <a:r>
              <a:rPr lang="en-US" altLang="en-US" sz="1100" b="1" dirty="0">
                <a:solidFill>
                  <a:schemeClr val="bg1"/>
                </a:solidFill>
                <a:latin typeface="Arial" panose="020B0604020202020204" pitchFamily="34" charset="0"/>
                <a:cs typeface="Arial" panose="020B0604020202020204" pitchFamily="34" charset="0"/>
              </a:rPr>
              <a:t>contrast, there is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rainfall along the Gulf Guinea coast, and the neighboring areas of Central Africa.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much of South Sudan, southern and eastern Sudan, Eritrea, many parts of Ethiopia and northern Uganda. Below-average rainfall was observed over pockets of northwestern Ethiopia. In Central Africa, rainfall was above-average over northern Cameroon, central Chad, and pockets of northeastern DRC. Below-average rainfall was observed over southern Cameroon, CAR, southern Chad,  and parts of northwestern DRC. In West Africa, above-average rainfall was observed over eastern Guinea and Ghana, and southern Nigeria. In contrast, parts of Senegal, central and southern Mali, and pocket areas along the Gulf of Guinea coast received below-average rainfall.</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and week-2 outlooks call for an increased chance for above-average rainfall across much of the Sahel region, eastern South Sudan, northern Ethiopia, Eritrea, and the Lake Victoria region. In contrast, there is an increased chance for below-average rainfall along the Gulf Guinea coast, and the neighboring areas of Central Africa.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and eastern Sudan, the western and eastern portions of South Sudan, western </a:t>
            </a:r>
            <a:r>
              <a:rPr lang="en-US" altLang="en-US" sz="1080" b="1" dirty="0" smtClean="0">
                <a:solidFill>
                  <a:schemeClr val="bg1"/>
                </a:solidFill>
              </a:rPr>
              <a:t>and northern Ethiopia</a:t>
            </a:r>
            <a:r>
              <a:rPr lang="en-US" altLang="en-US" sz="1080" b="1" dirty="0" smtClean="0">
                <a:solidFill>
                  <a:schemeClr val="bg1"/>
                </a:solidFill>
              </a:rPr>
              <a:t>, and Eritrea. Rainfall </a:t>
            </a:r>
            <a:r>
              <a:rPr lang="en-US" altLang="en-US" sz="1080" b="1" dirty="0">
                <a:solidFill>
                  <a:schemeClr val="bg1"/>
                </a:solidFill>
              </a:rPr>
              <a:t>was below-average over </a:t>
            </a:r>
            <a:r>
              <a:rPr lang="en-US" altLang="en-US" sz="1080" b="1" dirty="0" smtClean="0">
                <a:solidFill>
                  <a:schemeClr val="bg1"/>
                </a:solidFill>
              </a:rPr>
              <a:t>southern and eastern Ethiopia, central and southern South Sudan, parts of Kenya, much of Somalia, Uganda, as well as coastal Tanzania. In southern Africa, above-average rainfall was observed over parts of South Africa and Mozambique. Below-average rainfall was observed over pockets of coastal South Africa and much of Madagascar. In Central Africa, rainfall was above-average over </a:t>
            </a:r>
            <a:r>
              <a:rPr lang="en-US" altLang="en-US" sz="1080" b="1" dirty="0" smtClean="0">
                <a:solidFill>
                  <a:schemeClr val="bg1"/>
                </a:solidFill>
              </a:rPr>
              <a:t>central and eastern </a:t>
            </a:r>
            <a:r>
              <a:rPr lang="en-US" altLang="en-US" sz="1080" b="1" dirty="0" smtClean="0">
                <a:solidFill>
                  <a:schemeClr val="bg1"/>
                </a:solidFill>
              </a:rPr>
              <a:t>Cameroon, much of CAR, eastern Gabon, Congo, and northern DRC. Rainfall was below-average over pockets of western Cameroon, parts of central DRC, and </a:t>
            </a:r>
            <a:r>
              <a:rPr lang="en-US" altLang="en-US" sz="1080" b="1" dirty="0" smtClean="0">
                <a:solidFill>
                  <a:schemeClr val="bg1"/>
                </a:solidFill>
              </a:rPr>
              <a:t>parts of western and southern Gabon</a:t>
            </a:r>
            <a:r>
              <a:rPr lang="en-US" altLang="en-US" sz="1080" b="1" dirty="0" smtClean="0">
                <a:solidFill>
                  <a:schemeClr val="bg1"/>
                </a:solidFill>
              </a:rPr>
              <a:t>. In West Africa, rainfall was above-average over southern Mauritania, Senegal, Guinea-Bissau, Guinea, Sierra Leone, western Liberia, eastern </a:t>
            </a:r>
            <a:r>
              <a:rPr lang="en-US" altLang="en-US" sz="1080" b="1" dirty="0" smtClean="0">
                <a:solidFill>
                  <a:schemeClr val="bg1"/>
                </a:solidFill>
              </a:rPr>
              <a:t>northeastern Mali</a:t>
            </a:r>
            <a:r>
              <a:rPr lang="en-US" altLang="en-US" sz="1080" b="1" dirty="0" smtClean="0">
                <a:solidFill>
                  <a:schemeClr val="bg1"/>
                </a:solidFill>
              </a:rPr>
              <a:t>, Burkina Faso, parts of Ghana, Togo, Benin, and parts of Niger and western and northern Nigeria. In contrast, below-average rainfall was observed over western and central Mali, eastern Liberia, parts of Cote D’Ivoire, </a:t>
            </a:r>
            <a:r>
              <a:rPr lang="en-US" altLang="en-US" sz="1080" b="1" dirty="0" smtClean="0">
                <a:solidFill>
                  <a:schemeClr val="bg1"/>
                </a:solidFill>
              </a:rPr>
              <a:t> </a:t>
            </a:r>
            <a:r>
              <a:rPr lang="en-US" altLang="en-US" sz="1080" b="1" dirty="0" smtClean="0">
                <a:solidFill>
                  <a:schemeClr val="bg1"/>
                </a:solidFill>
              </a:rPr>
              <a:t>and parts of central and southern Nigeria.</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southern and eastern Sudan, the western and eastern parts of South Sudan, Eritrea, and western and northern Ethiopia. Rainfall was below-average over </a:t>
            </a:r>
            <a:r>
              <a:rPr lang="en-US" altLang="en-US" sz="1140" b="1" dirty="0" smtClean="0">
                <a:solidFill>
                  <a:schemeClr val="bg1"/>
                </a:solidFill>
              </a:rPr>
              <a:t>pockets of central Ethiopia</a:t>
            </a:r>
            <a:r>
              <a:rPr lang="en-US" altLang="en-US" sz="1140" b="1" dirty="0" smtClean="0">
                <a:solidFill>
                  <a:schemeClr val="bg1"/>
                </a:solidFill>
              </a:rPr>
              <a:t>. </a:t>
            </a:r>
            <a:r>
              <a:rPr lang="en-US" altLang="en-US" sz="1140" b="1" dirty="0">
                <a:solidFill>
                  <a:schemeClr val="bg1"/>
                </a:solidFill>
              </a:rPr>
              <a:t>In Central Africa, rainfall was </a:t>
            </a:r>
            <a:r>
              <a:rPr lang="en-US" altLang="en-US" sz="1140" b="1" dirty="0" smtClean="0">
                <a:solidFill>
                  <a:schemeClr val="bg1"/>
                </a:solidFill>
              </a:rPr>
              <a:t>above-average over parts of northern and eastern Cameroon, northern Congo, much of CAR, southern Chad and northern DRC. Rainfall was below-average over Equatorial Guinea, southern Cameroon, and pockets of central DRC. In West Africa, rainfall was above-average over Senegal, Guinea-Bissau, Guinea, Sierra Leone, western Liberia, Burkina Faso, </a:t>
            </a:r>
            <a:r>
              <a:rPr lang="en-US" altLang="en-US" sz="1140" b="1" dirty="0" smtClean="0">
                <a:solidFill>
                  <a:schemeClr val="bg1"/>
                </a:solidFill>
              </a:rPr>
              <a:t>northern Ghana, parts </a:t>
            </a:r>
            <a:r>
              <a:rPr lang="en-US" altLang="en-US" sz="1140" b="1" dirty="0" smtClean="0">
                <a:solidFill>
                  <a:schemeClr val="bg1"/>
                </a:solidFill>
              </a:rPr>
              <a:t>of Niger </a:t>
            </a:r>
            <a:r>
              <a:rPr lang="en-US" altLang="en-US" sz="1140" b="1" dirty="0">
                <a:solidFill>
                  <a:schemeClr val="bg1"/>
                </a:solidFill>
              </a:rPr>
              <a:t>and </a:t>
            </a:r>
            <a:r>
              <a:rPr lang="en-US" altLang="en-US" sz="1140" b="1" dirty="0" smtClean="0">
                <a:solidFill>
                  <a:schemeClr val="bg1"/>
                </a:solidFill>
              </a:rPr>
              <a:t>northern Nigeria. In contrast, central and southern Mali, eastern Liberia, Cote d’Ivoire, Ghana, Togo, Benin, </a:t>
            </a:r>
            <a:r>
              <a:rPr lang="en-US" altLang="en-US" sz="1140" b="1" dirty="0" smtClean="0">
                <a:solidFill>
                  <a:schemeClr val="bg1"/>
                </a:solidFill>
              </a:rPr>
              <a:t>and </a:t>
            </a:r>
            <a:r>
              <a:rPr lang="en-US" altLang="en-US" sz="1140" b="1" dirty="0" smtClean="0">
                <a:solidFill>
                  <a:schemeClr val="bg1"/>
                </a:solidFill>
              </a:rPr>
              <a:t>southern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a:t>
            </a:r>
            <a:r>
              <a:rPr lang="en-US" altLang="en-US" sz="1100" b="1" dirty="0" smtClean="0">
                <a:solidFill>
                  <a:schemeClr val="bg1"/>
                </a:solidFill>
              </a:rPr>
              <a:t>much of </a:t>
            </a:r>
            <a:r>
              <a:rPr lang="en-US" altLang="en-US" sz="1100" b="1" dirty="0">
                <a:solidFill>
                  <a:schemeClr val="bg1"/>
                </a:solidFill>
              </a:rPr>
              <a:t>South Sudan, southern and eastern Sudan, Eritrea, </a:t>
            </a:r>
            <a:r>
              <a:rPr lang="en-US" altLang="en-US" sz="1100" b="1" dirty="0" smtClean="0">
                <a:solidFill>
                  <a:schemeClr val="bg1"/>
                </a:solidFill>
              </a:rPr>
              <a:t>many parts </a:t>
            </a:r>
            <a:r>
              <a:rPr lang="en-US" altLang="en-US" sz="1100" b="1" dirty="0">
                <a:solidFill>
                  <a:schemeClr val="bg1"/>
                </a:solidFill>
              </a:rPr>
              <a:t>of Ethiopia and </a:t>
            </a:r>
            <a:r>
              <a:rPr lang="en-US" altLang="en-US" sz="1100" b="1" dirty="0" smtClean="0">
                <a:solidFill>
                  <a:schemeClr val="bg1"/>
                </a:solidFill>
              </a:rPr>
              <a:t>northern Uganda. </a:t>
            </a:r>
            <a:r>
              <a:rPr lang="en-US" altLang="en-US" sz="1100" b="1" dirty="0">
                <a:solidFill>
                  <a:schemeClr val="bg1"/>
                </a:solidFill>
              </a:rPr>
              <a:t>Below-average rainfall was observed over pockets of </a:t>
            </a:r>
            <a:r>
              <a:rPr lang="en-US" altLang="en-US" sz="1100" b="1" dirty="0" smtClean="0">
                <a:solidFill>
                  <a:schemeClr val="bg1"/>
                </a:solidFill>
              </a:rPr>
              <a:t>northwestern </a:t>
            </a:r>
            <a:r>
              <a:rPr lang="en-US" altLang="en-US" sz="1100" b="1" dirty="0">
                <a:solidFill>
                  <a:schemeClr val="bg1"/>
                </a:solidFill>
              </a:rPr>
              <a:t>Ethiopia. In Central Africa, rainfall was above-average over northern Cameroon, central </a:t>
            </a:r>
            <a:r>
              <a:rPr lang="en-US" altLang="en-US" sz="1100" b="1" dirty="0" smtClean="0">
                <a:solidFill>
                  <a:schemeClr val="bg1"/>
                </a:solidFill>
              </a:rPr>
              <a:t>Chad</a:t>
            </a:r>
            <a:r>
              <a:rPr lang="en-US" altLang="en-US" sz="1100" b="1" dirty="0">
                <a:solidFill>
                  <a:schemeClr val="bg1"/>
                </a:solidFill>
              </a:rPr>
              <a:t>, </a:t>
            </a:r>
            <a:r>
              <a:rPr lang="en-US" altLang="en-US" sz="1100" b="1" dirty="0" smtClean="0">
                <a:solidFill>
                  <a:schemeClr val="bg1"/>
                </a:solidFill>
              </a:rPr>
              <a:t>and pockets </a:t>
            </a:r>
            <a:r>
              <a:rPr lang="en-US" altLang="en-US" sz="1100" b="1" dirty="0">
                <a:solidFill>
                  <a:schemeClr val="bg1"/>
                </a:solidFill>
              </a:rPr>
              <a:t>of </a:t>
            </a:r>
            <a:r>
              <a:rPr lang="en-US" altLang="en-US" sz="1100" b="1" dirty="0" smtClean="0">
                <a:solidFill>
                  <a:schemeClr val="bg1"/>
                </a:solidFill>
              </a:rPr>
              <a:t>northeastern DRC</a:t>
            </a:r>
            <a:r>
              <a:rPr lang="en-US" altLang="en-US" sz="1100" b="1" dirty="0">
                <a:solidFill>
                  <a:schemeClr val="bg1"/>
                </a:solidFill>
              </a:rPr>
              <a:t>. Below-average rainfall was observed over southern Cameroon, </a:t>
            </a:r>
            <a:r>
              <a:rPr lang="en-US" altLang="en-US" sz="1100" b="1" dirty="0" smtClean="0">
                <a:solidFill>
                  <a:schemeClr val="bg1"/>
                </a:solidFill>
              </a:rPr>
              <a:t>CAR, southern Chad,  </a:t>
            </a:r>
            <a:r>
              <a:rPr lang="en-US" altLang="en-US" sz="1100" b="1" dirty="0">
                <a:solidFill>
                  <a:schemeClr val="bg1"/>
                </a:solidFill>
              </a:rPr>
              <a:t>and parts of </a:t>
            </a:r>
            <a:r>
              <a:rPr lang="en-US" altLang="en-US" sz="1100" b="1" dirty="0" smtClean="0">
                <a:solidFill>
                  <a:schemeClr val="bg1"/>
                </a:solidFill>
              </a:rPr>
              <a:t>northwestern </a:t>
            </a:r>
            <a:r>
              <a:rPr lang="en-US" altLang="en-US" sz="1100" b="1" dirty="0">
                <a:solidFill>
                  <a:schemeClr val="bg1"/>
                </a:solidFill>
              </a:rPr>
              <a:t>DRC. In West Africa, above-average rainfall was observed over </a:t>
            </a:r>
            <a:r>
              <a:rPr lang="en-US" altLang="en-US" sz="1100" b="1" dirty="0" smtClean="0">
                <a:solidFill>
                  <a:schemeClr val="bg1"/>
                </a:solidFill>
              </a:rPr>
              <a:t>eastern Guinea and Ghana, and southern Nigeria. </a:t>
            </a:r>
            <a:r>
              <a:rPr lang="en-US" altLang="en-US" sz="1100" b="1" dirty="0">
                <a:solidFill>
                  <a:schemeClr val="bg1"/>
                </a:solidFill>
              </a:rPr>
              <a:t>In contrast, parts of </a:t>
            </a:r>
            <a:r>
              <a:rPr lang="en-US" altLang="en-US" sz="1100" b="1" dirty="0" smtClean="0">
                <a:solidFill>
                  <a:schemeClr val="bg1"/>
                </a:solidFill>
              </a:rPr>
              <a:t>Senegal, central </a:t>
            </a:r>
            <a:r>
              <a:rPr lang="en-US" altLang="en-US" sz="1100" b="1" dirty="0">
                <a:solidFill>
                  <a:schemeClr val="bg1"/>
                </a:solidFill>
              </a:rPr>
              <a:t>and southern Mali, </a:t>
            </a:r>
            <a:r>
              <a:rPr lang="en-US" altLang="en-US" sz="1100" b="1" dirty="0" smtClean="0">
                <a:solidFill>
                  <a:schemeClr val="bg1"/>
                </a:solidFill>
              </a:rPr>
              <a:t>and pocket areas along the Gulf of Guinea coast received </a:t>
            </a:r>
            <a:r>
              <a:rPr lang="en-US" altLang="en-US" sz="1100" b="1" dirty="0">
                <a:solidFill>
                  <a:schemeClr val="bg1"/>
                </a:solidFill>
              </a:rPr>
              <a:t>below-average rainfall.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 broad area of anomalous cyclonic flow was observed </a:t>
            </a:r>
            <a:r>
              <a:rPr lang="en-US" altLang="en-US" sz="1200" b="1" dirty="0" smtClean="0">
                <a:solidFill>
                  <a:schemeClr val="bg1"/>
                </a:solidFill>
              </a:rPr>
              <a:t>across the eastern portion of the Sahel, including Sudan.</a:t>
            </a:r>
            <a:endParaRPr lang="en-US" altLang="en-US" sz="1200" b="1" dirty="0">
              <a:solidFill>
                <a:schemeClr val="bg1"/>
              </a:solidFill>
            </a:endParaRPr>
          </a:p>
        </p:txBody>
      </p:sp>
      <p:sp>
        <p:nvSpPr>
          <p:cNvPr id="7" name="Oval 6"/>
          <p:cNvSpPr/>
          <p:nvPr/>
        </p:nvSpPr>
        <p:spPr bwMode="auto">
          <a:xfrm>
            <a:off x="2057399" y="2743200"/>
            <a:ext cx="1513663" cy="3810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828800" y="1600200"/>
            <a:ext cx="152400" cy="230885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505200" y="1814993"/>
            <a:ext cx="1447800" cy="1732872"/>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2971800" y="779079"/>
            <a:ext cx="1981200" cy="74492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a:t>
            </a:r>
            <a:r>
              <a:rPr lang="en-US" altLang="en-US" sz="1200" b="1" dirty="0" smtClean="0">
                <a:solidFill>
                  <a:schemeClr val="bg1"/>
                </a:solidFill>
                <a:latin typeface="Arial" charset="0"/>
                <a:cs typeface="+mn-cs"/>
              </a:rPr>
              <a:t>of southern Mali (bottom left) and southern South </a:t>
            </a:r>
            <a:r>
              <a:rPr lang="en-US" altLang="en-US" sz="1200" b="1" dirty="0" smtClean="0">
                <a:solidFill>
                  <a:schemeClr val="bg1"/>
                </a:solidFill>
                <a:latin typeface="Arial" charset="0"/>
                <a:cs typeface="+mn-cs"/>
              </a:rPr>
              <a:t>Sudan (</a:t>
            </a:r>
            <a:r>
              <a:rPr lang="en-US" altLang="en-US" sz="1200" b="1" dirty="0" smtClean="0">
                <a:solidFill>
                  <a:schemeClr val="bg1"/>
                </a:solidFill>
                <a:latin typeface="Arial" charset="0"/>
              </a:rPr>
              <a:t>bottom right). Consistent heavy rains have kept significant moisture surpluses over parts of </a:t>
            </a:r>
            <a:r>
              <a:rPr lang="en-US" altLang="en-US" sz="1200" b="1" dirty="0" smtClean="0">
                <a:solidFill>
                  <a:schemeClr val="bg1"/>
                </a:solidFill>
                <a:latin typeface="Arial" charset="0"/>
              </a:rPr>
              <a:t>Chad</a:t>
            </a:r>
            <a:r>
              <a:rPr lang="en-US" altLang="en-US" sz="1200" b="1" dirty="0" smtClean="0">
                <a:solidFill>
                  <a:schemeClr val="bg1"/>
                </a:solidFill>
                <a:latin typeface="Arial" charset="0"/>
              </a:rPr>
              <a:t> </a:t>
            </a:r>
            <a:r>
              <a:rPr lang="en-US" altLang="en-US" sz="1200" b="1" dirty="0" smtClean="0">
                <a:solidFill>
                  <a:schemeClr val="bg1"/>
                </a:solidFill>
                <a:latin typeface="Arial" charset="0"/>
              </a:rPr>
              <a:t>(top right).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78315" y="150114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16 – 22 August, 2022</a:t>
            </a:r>
            <a:endParaRPr lang="en-US" altLang="en-US" dirty="0"/>
          </a:p>
        </p:txBody>
      </p:sp>
      <p:sp>
        <p:nvSpPr>
          <p:cNvPr id="7" name="Text Box 8"/>
          <p:cNvSpPr txBox="1">
            <a:spLocks noChangeArrowheads="1"/>
          </p:cNvSpPr>
          <p:nvPr/>
        </p:nvSpPr>
        <p:spPr bwMode="auto">
          <a:xfrm>
            <a:off x="79248" y="5428869"/>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a:t>
            </a:r>
            <a:r>
              <a:rPr lang="en-US" altLang="en-US" sz="1200" b="1" dirty="0" smtClean="0">
                <a:solidFill>
                  <a:schemeClr val="bg1"/>
                </a:solidFill>
              </a:rPr>
              <a:t>across the Sahel region, South Sudan, western Ethiopia and the Lake Victoria region.</a:t>
            </a:r>
            <a:endParaRPr lang="en-US" altLang="en-US" sz="1200" b="1" dirty="0">
              <a:solidFill>
                <a:schemeClr val="bg1"/>
              </a:solidFill>
            </a:endParaRPr>
          </a:p>
        </p:txBody>
      </p:sp>
      <p:sp>
        <p:nvSpPr>
          <p:cNvPr id="9" name="TextBox 10"/>
          <p:cNvSpPr txBox="1">
            <a:spLocks noChangeArrowheads="1"/>
          </p:cNvSpPr>
          <p:nvPr/>
        </p:nvSpPr>
        <p:spPr bwMode="auto">
          <a:xfrm>
            <a:off x="651543"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16 – 22 August, 2022</a:t>
            </a:r>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221751</TotalTime>
  <Words>1527</Words>
  <Application>Microsoft Office PowerPoint</Application>
  <PresentationFormat>On-screen Show (4:3)</PresentationFormat>
  <Paragraphs>58</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10256</cp:revision>
  <cp:lastPrinted>2018-07-09T15:13:07Z</cp:lastPrinted>
  <dcterms:created xsi:type="dcterms:W3CDTF">2001-08-31T10:39:36Z</dcterms:created>
  <dcterms:modified xsi:type="dcterms:W3CDTF">2022-08-15T17:08:22Z</dcterms:modified>
</cp:coreProperties>
</file>