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88" autoAdjust="0"/>
    <p:restoredTop sz="90813" autoAdjust="0"/>
  </p:normalViewPr>
  <p:slideViewPr>
    <p:cSldViewPr>
      <p:cViewPr varScale="1">
        <p:scale>
          <a:sx n="69" d="100"/>
          <a:sy n="69" d="100"/>
        </p:scale>
        <p:origin x="1212"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dirty="0"/>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8/7/2022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dirty="0"/>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dirty="0"/>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dirty="0"/>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dirty="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dirty="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dirty="0"/>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dirty="0"/>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dirty="0"/>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dirty="0"/>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dirty="0"/>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710"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8 </a:t>
            </a:r>
            <a:r>
              <a:rPr lang="en-US" altLang="en-US" sz="2800" b="1" dirty="0" smtClean="0">
                <a:solidFill>
                  <a:schemeClr val="bg1"/>
                </a:solidFill>
              </a:rPr>
              <a:t>August 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9 - 15 August, 2022</a:t>
            </a:r>
            <a:endParaRPr lang="en-US" altLang="en-US" b="1" dirty="0">
              <a:solidFill>
                <a:srgbClr val="FFFF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728" y="1788759"/>
            <a:ext cx="2980940" cy="3857688"/>
          </a:xfrm>
          <a:prstGeom prst="rect">
            <a:avLst/>
          </a:prstGeom>
        </p:spPr>
      </p:pic>
      <p:sp>
        <p:nvSpPr>
          <p:cNvPr id="10" name="Text Box 8"/>
          <p:cNvSpPr txBox="1">
            <a:spLocks noChangeArrowheads="1"/>
          </p:cNvSpPr>
          <p:nvPr/>
        </p:nvSpPr>
        <p:spPr bwMode="auto">
          <a:xfrm>
            <a:off x="3581400" y="1661279"/>
            <a:ext cx="5349875" cy="4662815"/>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southern portions of Senegal and Mali, much of The Gambia, Guinea-Bissau and Guinea, northern Sierra Leone and Cote d’Ivoire, and western Burkina Faso: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eastern Sierra Leone, most parts of Liberia, central and southern portions of Cote d’Ivoire, Ghana, Togo, Benin, Nigeria and Cameroon, western CAR, much of Equatorial Guinea, northern and central portions of Gabon and Congo, and northwestern DR Congo: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southern portions of Chad, southern and eastern parts of Sudan, northeastern CAR, most parts of South Sudan, Eritrea, and Djibouti, and northern and central portions of Ethiopia: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eastern DR Congo, central and southern portions of Uganda, and western Kenya: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16 </a:t>
            </a:r>
            <a:r>
              <a:rPr lang="en-US" altLang="en-US" b="1" dirty="0" smtClean="0">
                <a:solidFill>
                  <a:srgbClr val="FFFF00"/>
                </a:solidFill>
              </a:rPr>
              <a:t>- </a:t>
            </a:r>
            <a:r>
              <a:rPr lang="en-US" altLang="en-US" b="1" dirty="0" smtClean="0">
                <a:solidFill>
                  <a:srgbClr val="FFFF00"/>
                </a:solidFill>
              </a:rPr>
              <a:t>22 </a:t>
            </a:r>
            <a:r>
              <a:rPr lang="en-US" altLang="en-US" b="1" dirty="0" smtClean="0">
                <a:solidFill>
                  <a:srgbClr val="FFFF00"/>
                </a:solidFill>
              </a:rPr>
              <a:t>August, 2022</a:t>
            </a:r>
            <a:endParaRPr lang="en-US" altLang="en-US" b="1" dirty="0">
              <a:solidFill>
                <a:srgbClr val="FFFF00"/>
              </a:solidFill>
            </a:endParaRPr>
          </a:p>
        </p:txBody>
      </p:sp>
      <p:sp>
        <p:nvSpPr>
          <p:cNvPr id="10" name="Text Box 8"/>
          <p:cNvSpPr txBox="1">
            <a:spLocks noChangeArrowheads="1"/>
          </p:cNvSpPr>
          <p:nvPr/>
        </p:nvSpPr>
        <p:spPr bwMode="auto">
          <a:xfrm>
            <a:off x="3581400" y="1661279"/>
            <a:ext cx="5349875" cy="1954381"/>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eastern Nigeria, much of Cameroon and Equatorial Guinea, southern Chad, central and western parts of CAR, northern and central portions of Gabon and Congo, and northwestern portions of DR Congo: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much of Eritrea and Djibouti, and northern and central portions of Ethiopia: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28" y="1786355"/>
            <a:ext cx="2980940" cy="3857688"/>
          </a:xfrm>
          <a:prstGeom prst="rect">
            <a:avLst/>
          </a:prstGeom>
        </p:spPr>
      </p:pic>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southern and eastern Sudan, the western and eastern parts of South Sudan, Eritrea, and western and northern Ethiopia. Rainfall was below-average over pockets of  central South Sudan, Uganda, and parts of central and southern Ethiopia. In Central Africa, rainfall was above-average over parts of northern and eastern Cameroon, northern Congo, much of CAR, southern Chad and northern DRC. Rainfall was below-average over Equatorial Guinea, southern Cameroon, and pockets of central DRC. In West Africa, rainfall was above-average over Senegal, Guinea-Bissau, Guinea, Sierra Leone, western Liberia, Burkina Faso, parts of Niger and northern Nigeria. In contrast, central and southern Mali, eastern Liberia, Cote d’Ivoire, Ghana, Togo, Benin, pockets of Niger, and southern Nigeria received below-average rainfall.</a:t>
            </a:r>
          </a:p>
          <a:p>
            <a:pPr algn="just"/>
            <a:endParaRPr lang="en-US" altLang="en-US" sz="1100" b="1" dirty="0" smtClean="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above-average over the northern part of South Sudan, </a:t>
            </a:r>
            <a:r>
              <a:rPr lang="en-US" altLang="en-US" sz="1100" b="1" dirty="0" smtClean="0">
                <a:solidFill>
                  <a:schemeClr val="bg1"/>
                </a:solidFill>
                <a:latin typeface="Arial" panose="020B0604020202020204" pitchFamily="34" charset="0"/>
                <a:cs typeface="Arial" panose="020B0604020202020204" pitchFamily="34" charset="0"/>
              </a:rPr>
              <a:t>southern </a:t>
            </a:r>
            <a:r>
              <a:rPr lang="en-US" altLang="en-US" sz="1100" b="1" dirty="0">
                <a:solidFill>
                  <a:schemeClr val="bg1"/>
                </a:solidFill>
                <a:latin typeface="Arial" panose="020B0604020202020204" pitchFamily="34" charset="0"/>
                <a:cs typeface="Arial" panose="020B0604020202020204" pitchFamily="34" charset="0"/>
              </a:rPr>
              <a:t>and eastern Sudan, Eritrea, parts of Ethiopia and western Kenya. Below-average rainfall was observed over pockets of South Sudan and Ethiopia. In Central Africa, rainfall was above-average over northern Cameroon, central and southern Chad, </a:t>
            </a:r>
            <a:r>
              <a:rPr lang="en-US" altLang="en-US" sz="1100" b="1" dirty="0" smtClean="0">
                <a:solidFill>
                  <a:schemeClr val="bg1"/>
                </a:solidFill>
                <a:latin typeface="Arial" panose="020B0604020202020204" pitchFamily="34" charset="0"/>
                <a:cs typeface="Arial" panose="020B0604020202020204" pitchFamily="34" charset="0"/>
              </a:rPr>
              <a:t>many parts of </a:t>
            </a:r>
            <a:r>
              <a:rPr lang="en-US" altLang="en-US" sz="1100" b="1" dirty="0">
                <a:solidFill>
                  <a:schemeClr val="bg1"/>
                </a:solidFill>
                <a:latin typeface="Arial" panose="020B0604020202020204" pitchFamily="34" charset="0"/>
                <a:cs typeface="Arial" panose="020B0604020202020204" pitchFamily="34" charset="0"/>
              </a:rPr>
              <a:t>CAR, and pockets of DRC. Below-average rainfall was observed over southern Cameroon, pockets of CAR and parts of northern DRC. In West Africa, above-average rainfall was observed over portions of Senegal, Guinea-Bissau, Guinea, and parts of Burkina Faso. In contrast, parts of central and southern Mali, Sierra Leone, Liberia, Cote d’Ivoire, parts of southern Niger, Togo, Benin, and much of Nigeria received below-average rainfall.</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smtClean="0">
                <a:solidFill>
                  <a:schemeClr val="bg1"/>
                </a:solidFill>
                <a:latin typeface="Arial" panose="020B0604020202020204" pitchFamily="34" charset="0"/>
                <a:cs typeface="Arial" panose="020B0604020202020204" pitchFamily="34" charset="0"/>
              </a:rPr>
              <a:t>Week-1 </a:t>
            </a:r>
            <a:r>
              <a:rPr lang="en-US" altLang="en-US" sz="1100" b="1" dirty="0">
                <a:solidFill>
                  <a:schemeClr val="bg1"/>
                </a:solidFill>
                <a:latin typeface="Arial" panose="020B0604020202020204" pitchFamily="34" charset="0"/>
                <a:cs typeface="Arial" panose="020B0604020202020204" pitchFamily="34" charset="0"/>
              </a:rPr>
              <a:t>and week-2 outlooks call for an increased chance for </a:t>
            </a:r>
            <a:r>
              <a:rPr lang="en-US" altLang="en-US" sz="1100" b="1" dirty="0" smtClean="0">
                <a:solidFill>
                  <a:schemeClr val="bg1"/>
                </a:solidFill>
                <a:latin typeface="Arial" panose="020B0604020202020204" pitchFamily="34" charset="0"/>
                <a:cs typeface="Arial" panose="020B0604020202020204" pitchFamily="34" charset="0"/>
              </a:rPr>
              <a:t>below-average </a:t>
            </a:r>
            <a:r>
              <a:rPr lang="en-US" altLang="en-US" sz="1100" b="1" dirty="0">
                <a:solidFill>
                  <a:schemeClr val="bg1"/>
                </a:solidFill>
                <a:latin typeface="Arial" panose="020B0604020202020204" pitchFamily="34" charset="0"/>
                <a:cs typeface="Arial" panose="020B0604020202020204" pitchFamily="34" charset="0"/>
              </a:rPr>
              <a:t>rainfall </a:t>
            </a:r>
            <a:r>
              <a:rPr lang="en-US" altLang="en-US" sz="1100" b="1" dirty="0" smtClean="0">
                <a:solidFill>
                  <a:schemeClr val="bg1"/>
                </a:solidFill>
                <a:latin typeface="Arial" panose="020B0604020202020204" pitchFamily="34" charset="0"/>
                <a:cs typeface="Arial" panose="020B0604020202020204" pitchFamily="34" charset="0"/>
              </a:rPr>
              <a:t>over the central and eastern portions of  </a:t>
            </a:r>
            <a:r>
              <a:rPr lang="en-US" altLang="en-US" sz="1100" b="1" dirty="0">
                <a:solidFill>
                  <a:schemeClr val="bg1"/>
                </a:solidFill>
                <a:latin typeface="Arial" panose="020B0604020202020204" pitchFamily="34" charset="0"/>
                <a:cs typeface="Arial" panose="020B0604020202020204" pitchFamily="34" charset="0"/>
              </a:rPr>
              <a:t>the Gulf of </a:t>
            </a:r>
            <a:r>
              <a:rPr lang="en-US" altLang="en-US" sz="1100" b="1" dirty="0" smtClean="0">
                <a:solidFill>
                  <a:schemeClr val="bg1"/>
                </a:solidFill>
                <a:latin typeface="Arial" panose="020B0604020202020204" pitchFamily="34" charset="0"/>
                <a:cs typeface="Arial" panose="020B0604020202020204" pitchFamily="34" charset="0"/>
              </a:rPr>
              <a:t>Guinea region and the neighboring areas of Central Africa. </a:t>
            </a:r>
            <a:r>
              <a:rPr lang="en-US" altLang="en-US" sz="1100" b="1" dirty="0">
                <a:solidFill>
                  <a:schemeClr val="bg1"/>
                </a:solidFill>
                <a:latin typeface="Arial" panose="020B0604020202020204" pitchFamily="34" charset="0"/>
                <a:cs typeface="Arial" panose="020B0604020202020204" pitchFamily="34" charset="0"/>
              </a:rPr>
              <a:t>In contrast, there is an increased chance for above-average </a:t>
            </a:r>
            <a:r>
              <a:rPr lang="en-US" altLang="en-US" sz="1100" b="1" dirty="0" smtClean="0">
                <a:solidFill>
                  <a:schemeClr val="bg1"/>
                </a:solidFill>
                <a:latin typeface="Arial" panose="020B0604020202020204" pitchFamily="34" charset="0"/>
                <a:cs typeface="Arial" panose="020B0604020202020204" pitchFamily="34" charset="0"/>
              </a:rPr>
              <a:t>rainfall over eastern Sudan</a:t>
            </a:r>
            <a:r>
              <a:rPr lang="en-US" altLang="en-US" sz="1100" b="1" dirty="0">
                <a:solidFill>
                  <a:schemeClr val="bg1"/>
                </a:solidFill>
                <a:latin typeface="Arial" panose="020B0604020202020204" pitchFamily="34" charset="0"/>
                <a:cs typeface="Arial" panose="020B0604020202020204" pitchFamily="34" charset="0"/>
              </a:rPr>
              <a:t>, </a:t>
            </a:r>
            <a:r>
              <a:rPr lang="en-US" altLang="en-US" sz="1100" b="1" dirty="0" smtClean="0">
                <a:solidFill>
                  <a:schemeClr val="bg1"/>
                </a:solidFill>
                <a:latin typeface="Arial" panose="020B0604020202020204" pitchFamily="34" charset="0"/>
                <a:cs typeface="Arial" panose="020B0604020202020204" pitchFamily="34" charset="0"/>
              </a:rPr>
              <a:t>eastern South </a:t>
            </a:r>
            <a:r>
              <a:rPr lang="en-US" altLang="en-US" sz="1100" b="1" dirty="0">
                <a:solidFill>
                  <a:schemeClr val="bg1"/>
                </a:solidFill>
                <a:latin typeface="Arial" panose="020B0604020202020204" pitchFamily="34" charset="0"/>
                <a:cs typeface="Arial" panose="020B0604020202020204" pitchFamily="34" charset="0"/>
              </a:rPr>
              <a:t>Sudan, </a:t>
            </a:r>
            <a:r>
              <a:rPr lang="en-US" altLang="en-US" sz="1100" b="1" dirty="0" smtClean="0">
                <a:solidFill>
                  <a:schemeClr val="bg1"/>
                </a:solidFill>
                <a:latin typeface="Arial" panose="020B0604020202020204" pitchFamily="34" charset="0"/>
                <a:cs typeface="Arial" panose="020B0604020202020204" pitchFamily="34" charset="0"/>
              </a:rPr>
              <a:t>northern </a:t>
            </a:r>
            <a:r>
              <a:rPr lang="en-US" altLang="en-US" sz="1100" b="1" dirty="0">
                <a:solidFill>
                  <a:schemeClr val="bg1"/>
                </a:solidFill>
                <a:latin typeface="Arial" panose="020B0604020202020204" pitchFamily="34" charset="0"/>
                <a:cs typeface="Arial" panose="020B0604020202020204" pitchFamily="34" charset="0"/>
              </a:rPr>
              <a:t>Ethiopia and </a:t>
            </a:r>
            <a:r>
              <a:rPr lang="en-US" altLang="en-US" sz="1100" b="1" dirty="0" smtClean="0">
                <a:solidFill>
                  <a:schemeClr val="bg1"/>
                </a:solidFill>
                <a:latin typeface="Arial" panose="020B0604020202020204" pitchFamily="34" charset="0"/>
                <a:cs typeface="Arial" panose="020B0604020202020204" pitchFamily="34" charset="0"/>
              </a:rPr>
              <a:t>much of Eritrea</a:t>
            </a:r>
            <a:r>
              <a:rPr lang="en-US" altLang="en-US" sz="1100" b="1" dirty="0">
                <a:solidFill>
                  <a:schemeClr val="bg1"/>
                </a:solidFill>
                <a:latin typeface="Arial" panose="020B0604020202020204" pitchFamily="34" charset="0"/>
                <a:cs typeface="Arial" panose="020B0604020202020204" pitchFamily="34" charset="0"/>
              </a:rPr>
              <a:t>.</a:t>
            </a: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dirty="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dirty="0">
                <a:solidFill>
                  <a:schemeClr val="bg1"/>
                </a:solidFill>
              </a:rPr>
              <a:t>  Highlights</a:t>
            </a:r>
          </a:p>
          <a:p>
            <a:pPr eaLnBrk="1" hangingPunct="1">
              <a:lnSpc>
                <a:spcPct val="150000"/>
              </a:lnSpc>
              <a:buFontTx/>
              <a:buChar char="•"/>
            </a:pPr>
            <a:r>
              <a:rPr lang="en-US" altLang="en-US" sz="2400" b="1" dirty="0">
                <a:solidFill>
                  <a:schemeClr val="bg1"/>
                </a:solidFill>
              </a:rPr>
              <a:t>  Recent Evolution and Current Conditions</a:t>
            </a:r>
          </a:p>
          <a:p>
            <a:pPr eaLnBrk="1" hangingPunct="1">
              <a:lnSpc>
                <a:spcPct val="150000"/>
              </a:lnSpc>
              <a:buFontTx/>
              <a:buChar char="•"/>
            </a:pPr>
            <a:r>
              <a:rPr lang="en-US" altLang="en-US" sz="2400" b="1" dirty="0">
                <a:solidFill>
                  <a:schemeClr val="bg1"/>
                </a:solidFill>
              </a:rPr>
              <a:t>  NCEP GEFS Forecasts</a:t>
            </a:r>
          </a:p>
          <a:p>
            <a:pPr eaLnBrk="1" hangingPunct="1">
              <a:lnSpc>
                <a:spcPct val="150000"/>
              </a:lnSpc>
              <a:buFontTx/>
              <a:buChar char="•"/>
            </a:pPr>
            <a:r>
              <a:rPr lang="en-US" altLang="en-US" sz="2400" b="1" dirty="0">
                <a:solidFill>
                  <a:schemeClr val="bg1"/>
                </a:solidFill>
              </a:rPr>
              <a:t>  Summary</a:t>
            </a:r>
          </a:p>
          <a:p>
            <a:pPr eaLnBrk="1" hangingPunct="1">
              <a:lnSpc>
                <a:spcPct val="150000"/>
              </a:lnSpc>
            </a:pPr>
            <a:endParaRPr lang="en-US" altLang="en-US"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285750" indent="-285750" algn="just" eaLnBrk="1" hangingPunct="1">
              <a:lnSpc>
                <a:spcPct val="90000"/>
              </a:lnSpc>
              <a:spcBef>
                <a:spcPct val="50000"/>
              </a:spcBef>
              <a:buFont typeface="Arial" panose="020B0604020202020204" pitchFamily="34" charset="0"/>
              <a:buChar char="•"/>
            </a:pPr>
            <a:r>
              <a:rPr lang="en-US" altLang="en-US" sz="1400" b="1" dirty="0">
                <a:solidFill>
                  <a:schemeClr val="bg1"/>
                </a:solidFill>
              </a:rPr>
              <a:t>During the past 7 days, in East Africa, rainfall was above-average over the northern part of South Sudan, southern and eastern Sudan, Eritrea, parts of Ethiopia and western Kenya. Below-average rainfall was observed over pockets of South Sudan and Ethiopia. In Central Africa, rainfall was above-average over northern Cameroon, central and southern Chad, many parts of CAR, and pockets of DRC. Below-average rainfall was observed over southern Cameroon, pockets of CAR and parts of northern DRC. In West Africa, above-average rainfall was observed over portions of Senegal, Guinea-Bissau, Guinea, and parts of Burkina Faso. In contrast, parts of central and southern Mali, Sierra Leone, Liberia, Cote d’Ivoire, parts of southern Niger, Togo, Benin, and much of Nigeria received below-average rainfall.</a:t>
            </a:r>
          </a:p>
          <a:p>
            <a:pPr marL="285750" indent="-285750" algn="just" eaLnBrk="1" hangingPunct="1">
              <a:lnSpc>
                <a:spcPct val="90000"/>
              </a:lnSpc>
              <a:spcBef>
                <a:spcPct val="50000"/>
              </a:spcBef>
              <a:buFont typeface="Arial" panose="020B0604020202020204" pitchFamily="34" charset="0"/>
              <a:buChar char="•"/>
            </a:pPr>
            <a:endParaRPr lang="en-US" altLang="en-US" sz="1400" b="1" dirty="0">
              <a:solidFill>
                <a:schemeClr val="bg1"/>
              </a:solidFill>
            </a:endParaRPr>
          </a:p>
          <a:p>
            <a:pPr marL="285750" indent="-285750" algn="just" eaLnBrk="1" hangingPunct="1">
              <a:lnSpc>
                <a:spcPct val="90000"/>
              </a:lnSpc>
              <a:spcBef>
                <a:spcPct val="50000"/>
              </a:spcBef>
              <a:buFont typeface="Arial" panose="020B0604020202020204" pitchFamily="34" charset="0"/>
              <a:buChar char="•"/>
            </a:pPr>
            <a:r>
              <a:rPr lang="en-US" altLang="en-US" sz="1400" b="1" dirty="0">
                <a:solidFill>
                  <a:schemeClr val="bg1"/>
                </a:solidFill>
              </a:rPr>
              <a:t>Week-1 and week-2 outlooks call for an increased chance for below-average rainfall over the central and eastern portions of  the Gulf of Guinea region and the neighboring areas of Central Africa. In contrast, there is an increased chance for above-average rainfall over eastern Sudan, eastern South Sudan, northern Ethiopia and much of Eritrea.</a:t>
            </a:r>
            <a:endParaRPr lang="en-US" altLang="en-US" sz="14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58825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southern and eastern Sudan, the western and eastern portions of South Sudan, western Ethiopia, and </a:t>
            </a:r>
            <a:r>
              <a:rPr lang="en-US" altLang="en-US" sz="1080" b="1" dirty="0" smtClean="0">
                <a:solidFill>
                  <a:schemeClr val="bg1"/>
                </a:solidFill>
              </a:rPr>
              <a:t>Eritrea. </a:t>
            </a:r>
            <a:r>
              <a:rPr lang="en-US" altLang="en-US" sz="1080" b="1" dirty="0" smtClean="0">
                <a:solidFill>
                  <a:schemeClr val="bg1"/>
                </a:solidFill>
              </a:rPr>
              <a:t>Rainfall </a:t>
            </a:r>
            <a:r>
              <a:rPr lang="en-US" altLang="en-US" sz="1080" b="1" dirty="0">
                <a:solidFill>
                  <a:schemeClr val="bg1"/>
                </a:solidFill>
              </a:rPr>
              <a:t>was below-average over </a:t>
            </a:r>
            <a:r>
              <a:rPr lang="en-US" altLang="en-US" sz="1080" b="1" dirty="0" smtClean="0">
                <a:solidFill>
                  <a:schemeClr val="bg1"/>
                </a:solidFill>
              </a:rPr>
              <a:t>southern and eastern Ethiopia, central and southern South Sudan, </a:t>
            </a:r>
            <a:r>
              <a:rPr lang="en-US" altLang="en-US" sz="1080" b="1" dirty="0" smtClean="0">
                <a:solidFill>
                  <a:schemeClr val="bg1"/>
                </a:solidFill>
              </a:rPr>
              <a:t>parts </a:t>
            </a:r>
            <a:r>
              <a:rPr lang="en-US" altLang="en-US" sz="1080" b="1" dirty="0" smtClean="0">
                <a:solidFill>
                  <a:schemeClr val="bg1"/>
                </a:solidFill>
              </a:rPr>
              <a:t>of Kenya, </a:t>
            </a:r>
            <a:r>
              <a:rPr lang="en-US" altLang="en-US" sz="1080" b="1" dirty="0" smtClean="0">
                <a:solidFill>
                  <a:schemeClr val="bg1"/>
                </a:solidFill>
              </a:rPr>
              <a:t>much of Somalia</a:t>
            </a:r>
            <a:r>
              <a:rPr lang="en-US" altLang="en-US" sz="1080" b="1" dirty="0" smtClean="0">
                <a:solidFill>
                  <a:schemeClr val="bg1"/>
                </a:solidFill>
              </a:rPr>
              <a:t>, Uganda, as well as </a:t>
            </a:r>
            <a:r>
              <a:rPr lang="en-US" altLang="en-US" sz="1080" b="1" dirty="0" smtClean="0">
                <a:solidFill>
                  <a:schemeClr val="bg1"/>
                </a:solidFill>
              </a:rPr>
              <a:t>coastal Tanzania</a:t>
            </a:r>
            <a:r>
              <a:rPr lang="en-US" altLang="en-US" sz="1080" b="1" dirty="0" smtClean="0">
                <a:solidFill>
                  <a:schemeClr val="bg1"/>
                </a:solidFill>
              </a:rPr>
              <a:t>. In southern Africa, above-average rainfall was observed over parts of South Africa and Mozambique. Below-average rainfall was observed over pockets of </a:t>
            </a:r>
            <a:r>
              <a:rPr lang="en-US" altLang="en-US" sz="1080" b="1" dirty="0" smtClean="0">
                <a:solidFill>
                  <a:schemeClr val="bg1"/>
                </a:solidFill>
              </a:rPr>
              <a:t>coastal South Africa and much </a:t>
            </a:r>
            <a:r>
              <a:rPr lang="en-US" altLang="en-US" sz="1080" b="1" dirty="0" smtClean="0">
                <a:solidFill>
                  <a:schemeClr val="bg1"/>
                </a:solidFill>
              </a:rPr>
              <a:t>of Madagascar. In Central Africa, rainfall was above-average over central and eastern Cameroon, much of CAR, </a:t>
            </a:r>
            <a:r>
              <a:rPr lang="en-US" altLang="en-US" sz="1080" b="1" dirty="0" smtClean="0">
                <a:solidFill>
                  <a:schemeClr val="bg1"/>
                </a:solidFill>
              </a:rPr>
              <a:t>eastern </a:t>
            </a:r>
            <a:r>
              <a:rPr lang="en-US" altLang="en-US" sz="1080" b="1" dirty="0" smtClean="0">
                <a:solidFill>
                  <a:schemeClr val="bg1"/>
                </a:solidFill>
              </a:rPr>
              <a:t>Gabon, Congo, and northern DRC. Rainfall was below-average over pockets of western Cameroon, parts of central DRC, and pockets of Gabon. In West Africa, rainfall was above-average over southern Mauritania, Senegal, Guinea-Bissau, Guinea, Sierra Leone, western Liberia, eastern Mali, Burkina Faso, parts of Ghana, Togo, Benin, and parts of Niger and western and northern Nigeria. In contrast, below-average rainfall was observed over </a:t>
            </a:r>
            <a:r>
              <a:rPr lang="en-US" altLang="en-US" sz="1080" b="1" dirty="0" smtClean="0">
                <a:solidFill>
                  <a:schemeClr val="bg1"/>
                </a:solidFill>
              </a:rPr>
              <a:t>western and central </a:t>
            </a:r>
            <a:r>
              <a:rPr lang="en-US" altLang="en-US" sz="1080" b="1" dirty="0" smtClean="0">
                <a:solidFill>
                  <a:schemeClr val="bg1"/>
                </a:solidFill>
              </a:rPr>
              <a:t>Mali, eastern Liberia, parts of Cote D’Ivoire, pockets of northeastern Ghana, and parts of central and southern Nigeria.</a:t>
            </a:r>
            <a:endParaRPr lang="en-US" altLang="en-US" sz="1080" b="1"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16152"/>
            <a:ext cx="3813048" cy="38130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216152"/>
            <a:ext cx="3813048" cy="381304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30 Days</a:t>
            </a:r>
          </a:p>
        </p:txBody>
      </p:sp>
      <p:sp>
        <p:nvSpPr>
          <p:cNvPr id="5" name="Text Box 8"/>
          <p:cNvSpPr txBox="1">
            <a:spLocks noChangeArrowheads="1"/>
          </p:cNvSpPr>
          <p:nvPr/>
        </p:nvSpPr>
        <p:spPr bwMode="auto">
          <a:xfrm>
            <a:off x="79248" y="5110830"/>
            <a:ext cx="8991600" cy="135524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a:t>
            </a:r>
            <a:r>
              <a:rPr lang="en-US" altLang="en-US" sz="1140" b="1" dirty="0" smtClean="0">
                <a:solidFill>
                  <a:schemeClr val="bg1"/>
                </a:solidFill>
              </a:rPr>
              <a:t>over southern and eastern Sudan, </a:t>
            </a:r>
            <a:r>
              <a:rPr lang="en-US" altLang="en-US" sz="1140" b="1" dirty="0" smtClean="0">
                <a:solidFill>
                  <a:schemeClr val="bg1"/>
                </a:solidFill>
              </a:rPr>
              <a:t>the </a:t>
            </a:r>
            <a:r>
              <a:rPr lang="en-US" altLang="en-US" sz="1140" b="1" dirty="0" smtClean="0">
                <a:solidFill>
                  <a:schemeClr val="bg1"/>
                </a:solidFill>
              </a:rPr>
              <a:t>western </a:t>
            </a:r>
            <a:r>
              <a:rPr lang="en-US" altLang="en-US" sz="1140" b="1" dirty="0" smtClean="0">
                <a:solidFill>
                  <a:schemeClr val="bg1"/>
                </a:solidFill>
              </a:rPr>
              <a:t>and eastern </a:t>
            </a:r>
            <a:r>
              <a:rPr lang="en-US" altLang="en-US" sz="1140" b="1" dirty="0" smtClean="0">
                <a:solidFill>
                  <a:schemeClr val="bg1"/>
                </a:solidFill>
              </a:rPr>
              <a:t>parts of South </a:t>
            </a:r>
            <a:r>
              <a:rPr lang="en-US" altLang="en-US" sz="1140" b="1" dirty="0" smtClean="0">
                <a:solidFill>
                  <a:schemeClr val="bg1"/>
                </a:solidFill>
              </a:rPr>
              <a:t>Sudan, </a:t>
            </a:r>
            <a:r>
              <a:rPr lang="en-US" altLang="en-US" sz="1140" b="1" dirty="0" smtClean="0">
                <a:solidFill>
                  <a:schemeClr val="bg1"/>
                </a:solidFill>
              </a:rPr>
              <a:t>Eritrea, and western </a:t>
            </a:r>
            <a:r>
              <a:rPr lang="en-US" altLang="en-US" sz="1140" b="1" dirty="0" smtClean="0">
                <a:solidFill>
                  <a:schemeClr val="bg1"/>
                </a:solidFill>
              </a:rPr>
              <a:t>and northern </a:t>
            </a:r>
            <a:r>
              <a:rPr lang="en-US" altLang="en-US" sz="1140" b="1" dirty="0" smtClean="0">
                <a:solidFill>
                  <a:schemeClr val="bg1"/>
                </a:solidFill>
              </a:rPr>
              <a:t>Ethiopia</a:t>
            </a:r>
            <a:r>
              <a:rPr lang="en-US" altLang="en-US" sz="1140" b="1" dirty="0" smtClean="0">
                <a:solidFill>
                  <a:schemeClr val="bg1"/>
                </a:solidFill>
              </a:rPr>
              <a:t>. Rainfall was below-average over pockets of  central </a:t>
            </a:r>
            <a:r>
              <a:rPr lang="en-US" altLang="en-US" sz="1140" b="1" dirty="0" smtClean="0">
                <a:solidFill>
                  <a:schemeClr val="bg1"/>
                </a:solidFill>
              </a:rPr>
              <a:t>South </a:t>
            </a:r>
            <a:r>
              <a:rPr lang="en-US" altLang="en-US" sz="1140" b="1" dirty="0" smtClean="0">
                <a:solidFill>
                  <a:schemeClr val="bg1"/>
                </a:solidFill>
              </a:rPr>
              <a:t>Sudan, Uganda, </a:t>
            </a:r>
            <a:r>
              <a:rPr lang="en-US" altLang="en-US" sz="1140" b="1" dirty="0" smtClean="0">
                <a:solidFill>
                  <a:schemeClr val="bg1"/>
                </a:solidFill>
              </a:rPr>
              <a:t>and parts </a:t>
            </a:r>
            <a:r>
              <a:rPr lang="en-US" altLang="en-US" sz="1140" b="1" dirty="0" smtClean="0">
                <a:solidFill>
                  <a:schemeClr val="bg1"/>
                </a:solidFill>
              </a:rPr>
              <a:t>of central and southern </a:t>
            </a:r>
            <a:r>
              <a:rPr lang="en-US" altLang="en-US" sz="1140" b="1" dirty="0" smtClean="0">
                <a:solidFill>
                  <a:schemeClr val="bg1"/>
                </a:solidFill>
              </a:rPr>
              <a:t>Ethiopia. </a:t>
            </a:r>
            <a:r>
              <a:rPr lang="en-US" altLang="en-US" sz="1140" b="1" dirty="0">
                <a:solidFill>
                  <a:schemeClr val="bg1"/>
                </a:solidFill>
              </a:rPr>
              <a:t>In Central Africa, rainfall was </a:t>
            </a:r>
            <a:r>
              <a:rPr lang="en-US" altLang="en-US" sz="1140" b="1" dirty="0" smtClean="0">
                <a:solidFill>
                  <a:schemeClr val="bg1"/>
                </a:solidFill>
              </a:rPr>
              <a:t>above-average over parts of northern and eastern Cameroon, northern Congo, much of CAR, southern Chad and northern DRC. Rainfall was below-average over Equatorial Guinea, southern Cameroon, and pockets of central DRC. In West Africa, rainfall was above-average over Senegal, </a:t>
            </a:r>
            <a:r>
              <a:rPr lang="en-US" altLang="en-US" sz="1140" b="1" dirty="0" smtClean="0">
                <a:solidFill>
                  <a:schemeClr val="bg1"/>
                </a:solidFill>
              </a:rPr>
              <a:t>Guinea-Bissau, Guinea</a:t>
            </a:r>
            <a:r>
              <a:rPr lang="en-US" altLang="en-US" sz="1140" b="1" dirty="0" smtClean="0">
                <a:solidFill>
                  <a:schemeClr val="bg1"/>
                </a:solidFill>
              </a:rPr>
              <a:t>, Sierra Leone, western Liberia, Burkina Faso, parts of </a:t>
            </a:r>
            <a:r>
              <a:rPr lang="en-US" altLang="en-US" sz="1140" b="1" dirty="0" smtClean="0">
                <a:solidFill>
                  <a:schemeClr val="bg1"/>
                </a:solidFill>
              </a:rPr>
              <a:t>Niger </a:t>
            </a:r>
            <a:r>
              <a:rPr lang="en-US" altLang="en-US" sz="1140" b="1" dirty="0">
                <a:solidFill>
                  <a:schemeClr val="bg1"/>
                </a:solidFill>
              </a:rPr>
              <a:t>and </a:t>
            </a:r>
            <a:r>
              <a:rPr lang="en-US" altLang="en-US" sz="1140" b="1" dirty="0" smtClean="0">
                <a:solidFill>
                  <a:schemeClr val="bg1"/>
                </a:solidFill>
              </a:rPr>
              <a:t>northern Nigeria. In contrast, central and southern Mali, eastern Liberia, Cote </a:t>
            </a:r>
            <a:r>
              <a:rPr lang="en-US" altLang="en-US" sz="1140" b="1" dirty="0" smtClean="0">
                <a:solidFill>
                  <a:schemeClr val="bg1"/>
                </a:solidFill>
              </a:rPr>
              <a:t>d’Ivoire</a:t>
            </a:r>
            <a:r>
              <a:rPr lang="en-US" altLang="en-US" sz="1140" b="1" dirty="0" smtClean="0">
                <a:solidFill>
                  <a:schemeClr val="bg1"/>
                </a:solidFill>
              </a:rPr>
              <a:t>, </a:t>
            </a:r>
            <a:r>
              <a:rPr lang="en-US" altLang="en-US" sz="1140" b="1" dirty="0" smtClean="0">
                <a:solidFill>
                  <a:schemeClr val="bg1"/>
                </a:solidFill>
              </a:rPr>
              <a:t>Ghana</a:t>
            </a:r>
            <a:r>
              <a:rPr lang="en-US" altLang="en-US" sz="1140" b="1" dirty="0" smtClean="0">
                <a:solidFill>
                  <a:schemeClr val="bg1"/>
                </a:solidFill>
              </a:rPr>
              <a:t>, </a:t>
            </a:r>
            <a:r>
              <a:rPr lang="en-US" altLang="en-US" sz="1140" b="1" dirty="0" smtClean="0">
                <a:solidFill>
                  <a:schemeClr val="bg1"/>
                </a:solidFill>
              </a:rPr>
              <a:t>Togo</a:t>
            </a:r>
            <a:r>
              <a:rPr lang="en-US" altLang="en-US" sz="1140" b="1" dirty="0" smtClean="0">
                <a:solidFill>
                  <a:schemeClr val="bg1"/>
                </a:solidFill>
              </a:rPr>
              <a:t>, </a:t>
            </a:r>
            <a:r>
              <a:rPr lang="en-US" altLang="en-US" sz="1140" b="1" dirty="0" smtClean="0">
                <a:solidFill>
                  <a:schemeClr val="bg1"/>
                </a:solidFill>
              </a:rPr>
              <a:t>Benin</a:t>
            </a:r>
            <a:r>
              <a:rPr lang="en-US" altLang="en-US" sz="1140" b="1" dirty="0" smtClean="0">
                <a:solidFill>
                  <a:schemeClr val="bg1"/>
                </a:solidFill>
              </a:rPr>
              <a:t>, </a:t>
            </a:r>
            <a:r>
              <a:rPr lang="en-US" altLang="en-US" sz="1140" b="1" dirty="0" smtClean="0">
                <a:solidFill>
                  <a:schemeClr val="bg1"/>
                </a:solidFill>
              </a:rPr>
              <a:t>pockets of </a:t>
            </a:r>
            <a:r>
              <a:rPr lang="en-US" altLang="en-US" sz="1140" b="1" dirty="0" smtClean="0">
                <a:solidFill>
                  <a:schemeClr val="bg1"/>
                </a:solidFill>
              </a:rPr>
              <a:t>Niger, and southern Nigeria received below-average rainfall.</a:t>
            </a:r>
            <a:endParaRPr lang="en-US" altLang="en-US" sz="1140" b="1"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216152"/>
            <a:ext cx="3813048" cy="381304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216152"/>
            <a:ext cx="3813048" cy="38130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dirty="0"/>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dirty="0"/>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dirty="0"/>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dirty="0"/>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 Box 8"/>
          <p:cNvSpPr txBox="1">
            <a:spLocks noChangeArrowheads="1"/>
          </p:cNvSpPr>
          <p:nvPr/>
        </p:nvSpPr>
        <p:spPr bwMode="auto">
          <a:xfrm>
            <a:off x="79248" y="5105400"/>
            <a:ext cx="8991600" cy="115877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above-average over the northern part of South Sudan, southern and eastern Sudan, Eritrea, parts of Ethiopia and western Kenya. Below-average rainfall was observed over pockets of South Sudan and Ethiopia. In Central Africa, rainfall was above-average over northern Cameroon, central and southern Chad, many parts of CAR, and pockets of DRC. Below-average rainfall was observed over southern Cameroon, pockets of CAR and parts of northern DRC. In West Africa, above-average rainfall was observed over portions of Senegal, Guinea-Bissau, Guinea, and parts of Burkina Faso. In contrast, parts of central and southern Mali, Sierra Leone, Liberia, Cote d’Ivoire, parts of southern Niger, Togo, Benin, and much of Nigeria received below-average rainfall.</a:t>
            </a:r>
            <a:endParaRPr lang="en-US" altLang="en-US" sz="1100" b="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956" y="1235075"/>
            <a:ext cx="3813048" cy="381304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239429"/>
            <a:ext cx="3813048" cy="3813048"/>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504227"/>
            <a:ext cx="3813048" cy="3813048"/>
          </a:xfrm>
          <a:prstGeom prst="rect">
            <a:avLst/>
          </a:prstGeom>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78503"/>
            <a:ext cx="8991600" cy="2585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700-hPa level (left panel), a broad area of anomalous </a:t>
            </a:r>
            <a:r>
              <a:rPr lang="en-US" altLang="en-US" sz="1200" b="1" dirty="0" smtClean="0">
                <a:solidFill>
                  <a:schemeClr val="bg1"/>
                </a:solidFill>
              </a:rPr>
              <a:t>cyclonic flow was observed across the </a:t>
            </a:r>
            <a:r>
              <a:rPr lang="en-US" altLang="en-US" sz="1200" b="1" dirty="0" err="1" smtClean="0">
                <a:solidFill>
                  <a:schemeClr val="bg1"/>
                </a:solidFill>
              </a:rPr>
              <a:t>Sudano-Sahelian</a:t>
            </a:r>
            <a:r>
              <a:rPr lang="en-US" altLang="en-US" sz="1200" b="1" dirty="0" smtClean="0">
                <a:solidFill>
                  <a:schemeClr val="bg1"/>
                </a:solidFill>
              </a:rPr>
              <a:t> region.</a:t>
            </a:r>
            <a:endParaRPr lang="en-US" altLang="en-US" sz="1200" b="1" dirty="0">
              <a:solidFill>
                <a:schemeClr val="bg1"/>
              </a:solidFill>
            </a:endParaRPr>
          </a:p>
        </p:txBody>
      </p:sp>
      <p:sp>
        <p:nvSpPr>
          <p:cNvPr id="7" name="Oval 6"/>
          <p:cNvSpPr/>
          <p:nvPr/>
        </p:nvSpPr>
        <p:spPr bwMode="auto">
          <a:xfrm>
            <a:off x="827863" y="2743200"/>
            <a:ext cx="2743200" cy="381000"/>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1504227"/>
            <a:ext cx="3813048" cy="3813048"/>
          </a:xfrm>
          <a:prstGeom prst="rect">
            <a:avLst/>
          </a:prstGeom>
        </p:spPr>
      </p:pic>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667000" y="1752600"/>
            <a:ext cx="533400" cy="2209798"/>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505200" y="1814993"/>
            <a:ext cx="1447800" cy="1732872"/>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505200" y="779079"/>
            <a:ext cx="1447800" cy="668721"/>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a:t>
            </a:r>
            <a:r>
              <a:rPr lang="en-US" altLang="en-US" sz="1200" b="1" dirty="0" smtClean="0">
                <a:solidFill>
                  <a:schemeClr val="bg1"/>
                </a:solidFill>
                <a:latin typeface="Arial" charset="0"/>
                <a:cs typeface="+mn-cs"/>
              </a:rPr>
              <a:t>0 </a:t>
            </a:r>
            <a:r>
              <a:rPr lang="en-US" altLang="en-US" sz="1200" b="1" dirty="0">
                <a:solidFill>
                  <a:schemeClr val="bg1"/>
                </a:solidFill>
                <a:latin typeface="Arial" charset="0"/>
                <a:cs typeface="+mn-cs"/>
              </a:rPr>
              <a:t>days at selected locations shows </a:t>
            </a:r>
            <a:r>
              <a:rPr lang="en-US" altLang="en-US" sz="1200" b="1" dirty="0" smtClean="0">
                <a:solidFill>
                  <a:schemeClr val="bg1"/>
                </a:solidFill>
                <a:latin typeface="Arial" charset="0"/>
                <a:cs typeface="+mn-cs"/>
              </a:rPr>
              <a:t>increasing moisture deficits over parts of South Sudan (</a:t>
            </a:r>
            <a:r>
              <a:rPr lang="en-US" altLang="en-US" sz="1200" b="1" dirty="0" smtClean="0">
                <a:solidFill>
                  <a:schemeClr val="bg1"/>
                </a:solidFill>
                <a:latin typeface="Arial" charset="0"/>
              </a:rPr>
              <a:t>bottom right). Consistent heavy rains have kept significant moisture surpluses over parts of Central African Republic (bottom left) and eastern Sudan (top right). </a:t>
            </a:r>
            <a:endParaRPr lang="en-US" altLang="en-US" sz="1200" b="1" dirty="0">
              <a:solidFill>
                <a:schemeClr val="bg1"/>
              </a:solidFill>
              <a:latin typeface="Arial" charset="0"/>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6424" y="574741"/>
            <a:ext cx="3456432" cy="268833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611" y="3390264"/>
            <a:ext cx="3456432" cy="268833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6424" y="3390264"/>
            <a:ext cx="3456432" cy="2688336"/>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078315" y="1501140"/>
            <a:ext cx="3630867"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16 </a:t>
            </a:r>
            <a:r>
              <a:rPr lang="en-US" altLang="en-US" b="1" dirty="0" smtClean="0">
                <a:solidFill>
                  <a:srgbClr val="FFFF00"/>
                </a:solidFill>
              </a:rPr>
              <a:t>– </a:t>
            </a:r>
            <a:r>
              <a:rPr lang="en-US" altLang="en-US" b="1" dirty="0" smtClean="0">
                <a:solidFill>
                  <a:srgbClr val="FFFF00"/>
                </a:solidFill>
              </a:rPr>
              <a:t>22 </a:t>
            </a:r>
            <a:r>
              <a:rPr lang="en-US" altLang="en-US" b="1" dirty="0" smtClean="0">
                <a:solidFill>
                  <a:srgbClr val="FFFF00"/>
                </a:solidFill>
              </a:rPr>
              <a:t>August, 2022</a:t>
            </a:r>
            <a:endParaRPr lang="en-US" altLang="en-US" dirty="0"/>
          </a:p>
        </p:txBody>
      </p:sp>
      <p:sp>
        <p:nvSpPr>
          <p:cNvPr id="7" name="Text Box 8"/>
          <p:cNvSpPr txBox="1">
            <a:spLocks noChangeArrowheads="1"/>
          </p:cNvSpPr>
          <p:nvPr/>
        </p:nvSpPr>
        <p:spPr bwMode="auto">
          <a:xfrm>
            <a:off x="79248" y="5428869"/>
            <a:ext cx="8991600" cy="59093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and week-2 (right panel) the </a:t>
            </a:r>
            <a:r>
              <a:rPr lang="en-US" altLang="en-US" sz="1200" b="1" dirty="0">
                <a:solidFill>
                  <a:schemeClr val="bg1"/>
                </a:solidFill>
              </a:rPr>
              <a:t>NCEP GEFS indicates </a:t>
            </a:r>
            <a:r>
              <a:rPr lang="en-US" altLang="en-US" sz="1200" b="1" dirty="0" smtClean="0">
                <a:solidFill>
                  <a:schemeClr val="bg1"/>
                </a:solidFill>
              </a:rPr>
              <a:t>a 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the western and eastern portions of the Gulf of Guinea region, parts of central Africa and western Ethiopia.</a:t>
            </a:r>
            <a:endParaRPr lang="en-US" altLang="en-US" sz="1200" b="1" dirty="0">
              <a:solidFill>
                <a:schemeClr val="bg1"/>
              </a:solidFill>
            </a:endParaRPr>
          </a:p>
        </p:txBody>
      </p:sp>
      <p:sp>
        <p:nvSpPr>
          <p:cNvPr id="9" name="TextBox 10"/>
          <p:cNvSpPr txBox="1">
            <a:spLocks noChangeArrowheads="1"/>
          </p:cNvSpPr>
          <p:nvPr/>
        </p:nvSpPr>
        <p:spPr bwMode="auto">
          <a:xfrm>
            <a:off x="708450" y="1524000"/>
            <a:ext cx="3517053"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9 – 15 August, 2022</a:t>
            </a:r>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839694"/>
            <a:ext cx="4270248" cy="32026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839694"/>
            <a:ext cx="4270248" cy="320268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220579</TotalTime>
  <Words>1728</Words>
  <Application>Microsoft Office PowerPoint</Application>
  <PresentationFormat>On-screen Show (4:3)</PresentationFormat>
  <Paragraphs>59</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10246</cp:revision>
  <cp:lastPrinted>2018-07-09T15:13:07Z</cp:lastPrinted>
  <dcterms:created xsi:type="dcterms:W3CDTF">2001-08-31T10:39:36Z</dcterms:created>
  <dcterms:modified xsi:type="dcterms:W3CDTF">2022-08-08T16:51:37Z</dcterms:modified>
</cp:coreProperties>
</file>