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0813" autoAdjust="0"/>
  </p:normalViewPr>
  <p:slideViewPr>
    <p:cSldViewPr>
      <p:cViewPr varScale="1">
        <p:scale>
          <a:sx n="69" d="100"/>
          <a:sy n="69" d="100"/>
        </p:scale>
        <p:origin x="121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7/18/2022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667"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18 July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19 - 25 July, 2022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788759"/>
            <a:ext cx="2980942" cy="3857689"/>
          </a:xfrm>
          <a:prstGeom prst="rect">
            <a:avLst/>
          </a:prstGeom>
        </p:spPr>
      </p:pic>
      <p:sp>
        <p:nvSpPr>
          <p:cNvPr id="10" name="Text Box 8"/>
          <p:cNvSpPr txBox="1">
            <a:spLocks noChangeArrowheads="1"/>
          </p:cNvSpPr>
          <p:nvPr/>
        </p:nvSpPr>
        <p:spPr bwMode="auto">
          <a:xfrm>
            <a:off x="3581400" y="1661279"/>
            <a:ext cx="5349875" cy="500136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portions of Mauritania, central and southern parts of Mali, much of Senegal, The Gambia and Guinea-Bissau, northern portions of Guinea, northwestern Cote d’Ivoire and Burkina Faso: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much of Sierra Leone, Liberia, Cote d’Ivoire, Ghana and Togo, southeastern Guinea, central and southern portions of Benin and Nigeria, southern parts of Cameroon, much of Equatorial Guinea, and northwestern portions of Gabon: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Nigeria, northern and central portions of Cameroon, southern Chad, much of CAR, southwestern and southeastern portions of Sudan, western South Sudan, northern portions of Congo and DR Congo, and western Ethiopia: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southwestern Ethiopia, southeastern South Sudan, northeastern Uganda, and western portions of Kenya: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26 - 31 July,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313932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much of Guinea-Bissau, Sierra Leone and Liberia, central and southern portions of Guinea, and southwestern Cote d’Ivoire: An area of anomalous lower-level divergence and upper-level convergence is expected to suppress rainfall in the region.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southwestern Ethiopia, southeastern South Sudan, northern and central portions of Uganda and western Kenya: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Sudan, much of Eritrea and Djibouti, and western and northern portions of Ethiopia: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1786355"/>
            <a:ext cx="2980942" cy="3857689"/>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southern and eastern Sudan, parts of western and eastern South Sudan, and western, central and northern Ethiopia. Rainfall was below-average over the central and southern parts of South Sudan, Uganda, and parts of western Kenya and pockets of southern Ethiopia. In Central Africa, rainfall was above-average over parts of northern and eastern Cameroon, northern Congo, much of CAR and pockets of northern DRC. Rainfall was below-average over Equatorial Guinea, southern Cameroon, and pockets of DRC. In Southern Africa, above-average rainfall was observed over the western portion of South Africa, and pockets of Mozambique. In West Africa, rainfall was above-average over southern Senegal, western Guinea, western Liberia, western Burkina Faso, parts of Cote d’Ivoire, Ghana, Togo, Benin, parts of southern Niger and several portions of Nigeria. In contrast, central and northern Senegal, parts of central and southern Mali, southwestern Cote </a:t>
            </a:r>
            <a:r>
              <a:rPr lang="en-US" altLang="en-US" sz="1100" b="1" dirty="0" err="1">
                <a:solidFill>
                  <a:schemeClr val="bg1"/>
                </a:solidFill>
                <a:latin typeface="Arial" panose="020B0604020202020204" pitchFamily="34" charset="0"/>
                <a:cs typeface="Arial" panose="020B0604020202020204" pitchFamily="34" charset="0"/>
              </a:rPr>
              <a:t>D’ivoire</a:t>
            </a:r>
            <a:r>
              <a:rPr lang="en-US" altLang="en-US" sz="1100" b="1" dirty="0">
                <a:solidFill>
                  <a:schemeClr val="bg1"/>
                </a:solidFill>
                <a:latin typeface="Arial" panose="020B0604020202020204" pitchFamily="34" charset="0"/>
                <a:cs typeface="Arial" panose="020B0604020202020204" pitchFamily="34" charset="0"/>
              </a:rPr>
              <a:t>, western Niger and southeastern Nigeria received below-average rainfall.</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During </a:t>
            </a:r>
            <a:r>
              <a:rPr lang="en-US" altLang="en-US" sz="1100" b="1" dirty="0">
                <a:solidFill>
                  <a:schemeClr val="bg1"/>
                </a:solidFill>
                <a:latin typeface="Arial" panose="020B0604020202020204" pitchFamily="34" charset="0"/>
                <a:cs typeface="Arial" panose="020B0604020202020204" pitchFamily="34" charset="0"/>
              </a:rPr>
              <a:t>the past 7 days, in East Africa, rainfall was above-average over parts of </a:t>
            </a:r>
            <a:r>
              <a:rPr lang="en-US" altLang="en-US" sz="1100" b="1" dirty="0" err="1">
                <a:solidFill>
                  <a:schemeClr val="bg1"/>
                </a:solidFill>
                <a:latin typeface="Arial" panose="020B0604020202020204" pitchFamily="34" charset="0"/>
                <a:cs typeface="Arial" panose="020B0604020202020204" pitchFamily="34" charset="0"/>
              </a:rPr>
              <a:t>of</a:t>
            </a:r>
            <a:r>
              <a:rPr lang="en-US" altLang="en-US" sz="1100" b="1" dirty="0">
                <a:solidFill>
                  <a:schemeClr val="bg1"/>
                </a:solidFill>
                <a:latin typeface="Arial" panose="020B0604020202020204" pitchFamily="34" charset="0"/>
                <a:cs typeface="Arial" panose="020B0604020202020204" pitchFamily="34" charset="0"/>
              </a:rPr>
              <a:t> southern and eastern Sudan, western South Sudan and pockets of northwestern Ethiopia. Below-average rainfall was observed over pockets of South Sudan and Ethiopia. In Central Africa, rainfall was above-average over northern Cameroon, Chad, central and eastern CAR, and northern DRC. Below-average rainfall was observed over southern Cameroon, Equatorial Guinea, western CAR, and parts of Congo. In West Africa, above-average rainfall was observed over parts of Guinea, Burkina Faso, and northern Nigeria. Meanwhile, rainfall was below-average over parts of Senegal, southern Mali, eastern Cote d’Ivoire, Ghana, Togo, Benin and southern Nigeria.</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outlooks </a:t>
            </a:r>
            <a:r>
              <a:rPr lang="en-US" altLang="en-US" sz="1100" b="1" dirty="0">
                <a:solidFill>
                  <a:schemeClr val="bg1"/>
                </a:solidFill>
                <a:latin typeface="Arial" panose="020B0604020202020204" pitchFamily="34" charset="0"/>
                <a:cs typeface="Arial" panose="020B0604020202020204" pitchFamily="34" charset="0"/>
              </a:rPr>
              <a:t>call for an increased chance for above-average rainfall over the far western West Africa, and parts of Central Africa, eastern Sudan and western Ethiopia. In contrast, the outlooks call for an increased chance for below-average rainfall along the Gulf of Guinea coast</a:t>
            </a:r>
            <a:r>
              <a:rPr lang="en-US" altLang="en-US" sz="1100" b="1" dirty="0" smtClean="0">
                <a:solidFill>
                  <a:schemeClr val="bg1"/>
                </a:solidFill>
                <a:latin typeface="Arial" panose="020B0604020202020204" pitchFamily="34" charset="0"/>
                <a:cs typeface="Arial" panose="020B0604020202020204" pitchFamily="34" charset="0"/>
              </a:rPr>
              <a:t>. For week-2, the outlooks call for an increased chance for below-average rainfall over the far western </a:t>
            </a:r>
            <a:r>
              <a:rPr lang="en-US" altLang="en-US" sz="1100" b="1" dirty="0" smtClean="0">
                <a:solidFill>
                  <a:schemeClr val="bg1"/>
                </a:solidFill>
                <a:latin typeface="Arial" panose="020B0604020202020204" pitchFamily="34" charset="0"/>
                <a:cs typeface="Arial" panose="020B0604020202020204" pitchFamily="34" charset="0"/>
              </a:rPr>
              <a:t>part of the Gulf </a:t>
            </a:r>
            <a:r>
              <a:rPr lang="en-US" altLang="en-US" sz="1100" b="1" dirty="0" smtClean="0">
                <a:solidFill>
                  <a:schemeClr val="bg1"/>
                </a:solidFill>
                <a:latin typeface="Arial" panose="020B0604020202020204" pitchFamily="34" charset="0"/>
                <a:cs typeface="Arial" panose="020B0604020202020204" pitchFamily="34" charset="0"/>
              </a:rPr>
              <a:t>of Guinea </a:t>
            </a:r>
            <a:r>
              <a:rPr lang="en-US" altLang="en-US" sz="1100" b="1" dirty="0" smtClean="0">
                <a:solidFill>
                  <a:schemeClr val="bg1"/>
                </a:solidFill>
                <a:latin typeface="Arial" panose="020B0604020202020204" pitchFamily="34" charset="0"/>
                <a:cs typeface="Arial" panose="020B0604020202020204" pitchFamily="34" charset="0"/>
              </a:rPr>
              <a:t>coast, and the </a:t>
            </a:r>
            <a:r>
              <a:rPr lang="en-US" altLang="en-US" sz="1100" b="1" dirty="0" smtClean="0">
                <a:solidFill>
                  <a:schemeClr val="bg1"/>
                </a:solidFill>
                <a:latin typeface="Arial" panose="020B0604020202020204" pitchFamily="34" charset="0"/>
                <a:cs typeface="Arial" panose="020B0604020202020204" pitchFamily="34" charset="0"/>
              </a:rPr>
              <a:t>Lake Victoria </a:t>
            </a:r>
            <a:r>
              <a:rPr lang="en-US" altLang="en-US" sz="1100" b="1" dirty="0" smtClean="0">
                <a:solidFill>
                  <a:schemeClr val="bg1"/>
                </a:solidFill>
                <a:latin typeface="Arial" panose="020B0604020202020204" pitchFamily="34" charset="0"/>
                <a:cs typeface="Arial" panose="020B0604020202020204" pitchFamily="34" charset="0"/>
              </a:rPr>
              <a:t>region, while </a:t>
            </a:r>
            <a:r>
              <a:rPr lang="en-US" altLang="en-US" sz="1100" b="1" dirty="0" smtClean="0">
                <a:solidFill>
                  <a:schemeClr val="bg1"/>
                </a:solidFill>
                <a:latin typeface="Arial" panose="020B0604020202020204" pitchFamily="34" charset="0"/>
                <a:cs typeface="Arial" panose="020B0604020202020204" pitchFamily="34" charset="0"/>
              </a:rPr>
              <a:t>above-average rainfall </a:t>
            </a:r>
            <a:r>
              <a:rPr lang="en-US" altLang="en-US" sz="1100" b="1" dirty="0" smtClean="0">
                <a:solidFill>
                  <a:schemeClr val="bg1"/>
                </a:solidFill>
                <a:latin typeface="Arial" panose="020B0604020202020204" pitchFamily="34" charset="0"/>
                <a:cs typeface="Arial" panose="020B0604020202020204" pitchFamily="34" charset="0"/>
              </a:rPr>
              <a:t>is likely over </a:t>
            </a:r>
            <a:r>
              <a:rPr lang="en-US" altLang="en-US" sz="1100" b="1" dirty="0" smtClean="0">
                <a:solidFill>
                  <a:schemeClr val="bg1"/>
                </a:solidFill>
                <a:latin typeface="Arial" panose="020B0604020202020204" pitchFamily="34" charset="0"/>
                <a:cs typeface="Arial" panose="020B0604020202020204" pitchFamily="34" charset="0"/>
              </a:rPr>
              <a:t>eastern Sudan, Eritrea and </a:t>
            </a:r>
            <a:r>
              <a:rPr lang="en-US" altLang="en-US" sz="1100" b="1" dirty="0" smtClean="0">
                <a:solidFill>
                  <a:schemeClr val="bg1"/>
                </a:solidFill>
                <a:latin typeface="Arial" panose="020B0604020202020204" pitchFamily="34" charset="0"/>
                <a:cs typeface="Arial" panose="020B0604020202020204" pitchFamily="34" charset="0"/>
              </a:rPr>
              <a:t>northern </a:t>
            </a:r>
            <a:r>
              <a:rPr lang="en-US" altLang="en-US" sz="1100" b="1" dirty="0" smtClean="0">
                <a:solidFill>
                  <a:schemeClr val="bg1"/>
                </a:solidFill>
                <a:latin typeface="Arial" panose="020B0604020202020204" pitchFamily="34" charset="0"/>
                <a:cs typeface="Arial" panose="020B0604020202020204" pitchFamily="34" charset="0"/>
              </a:rPr>
              <a:t>Ethiopia.</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parts of </a:t>
            </a:r>
            <a:r>
              <a:rPr lang="en-US" altLang="en-US" sz="1400" b="1" dirty="0" err="1">
                <a:solidFill>
                  <a:schemeClr val="bg1"/>
                </a:solidFill>
              </a:rPr>
              <a:t>of</a:t>
            </a:r>
            <a:r>
              <a:rPr lang="en-US" altLang="en-US" sz="1400" b="1" dirty="0">
                <a:solidFill>
                  <a:schemeClr val="bg1"/>
                </a:solidFill>
              </a:rPr>
              <a:t> southern and eastern Sudan, western South Sudan and pockets of northwestern Ethiopia. Below-average rainfall was observed over pockets of South Sudan and Ethiopia. In Central Africa, rainfall was above-average over northern Cameroon, Chad, central and eastern CAR, and northern DRC. Below-average rainfall was observed over southern Cameroon, Equatorial Guinea, western CAR, and parts of Congo. In West Africa, above-average rainfall was observed over parts of Guinea, Burkina Faso, and northern Nigeria. Meanwhile, rainfall was below-average over parts of Senegal, southern Mali, eastern Cote d’Ivoire, Ghana, Togo, Benin and southern Nigeria.</a:t>
            </a:r>
          </a:p>
          <a:p>
            <a:pPr marL="285750" indent="-285750" algn="just" eaLnBrk="1" hangingPunct="1">
              <a:lnSpc>
                <a:spcPct val="90000"/>
              </a:lnSpc>
              <a:spcBef>
                <a:spcPct val="50000"/>
              </a:spcBef>
              <a:buFont typeface="Arial" panose="020B0604020202020204" pitchFamily="34" charset="0"/>
              <a:buChar char="•"/>
            </a:pPr>
            <a:endParaRPr lang="en-US" altLang="en-US" sz="1400" b="1" dirty="0">
              <a:solidFill>
                <a:schemeClr val="bg1"/>
              </a:solidFill>
            </a:endParaRPr>
          </a:p>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Week-1 outlooks call for an increased chance for above-average rainfall over the far western West Africa, and parts of Central Africa, eastern Sudan and western Ethiopia. In contrast, the outlooks call for an increased chance for below-average rainfall along the Gulf of Guinea coast. For week-2, the outlooks call for an increased chance for below-average rainfall over the far western part of the Gulf of Guinea coast, and the Lake Victoria region, while above-average rainfall is likely over eastern Sudan, Eritrea and northern Ethiopia.</a:t>
            </a:r>
          </a:p>
          <a:p>
            <a:pPr marL="285750" indent="-285750" algn="just">
              <a:buFont typeface="Arial" panose="020B0604020202020204" pitchFamily="34" charset="0"/>
              <a:buChar char="•"/>
            </a:pPr>
            <a:endParaRPr lang="en-US" alt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73784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southern and eastern Sudan, the western and eastern portions of South Sudan, western Ethiopia, and parts of  southern Uganda, western and northern Tanzania and the far southern Somalia. Rainfall </a:t>
            </a:r>
            <a:r>
              <a:rPr lang="en-US" altLang="en-US" sz="1080" b="1" dirty="0">
                <a:solidFill>
                  <a:schemeClr val="bg1"/>
                </a:solidFill>
              </a:rPr>
              <a:t>was below-average over </a:t>
            </a:r>
            <a:r>
              <a:rPr lang="en-US" altLang="en-US" sz="1080" b="1" dirty="0" smtClean="0">
                <a:solidFill>
                  <a:schemeClr val="bg1"/>
                </a:solidFill>
              </a:rPr>
              <a:t>southern and eastern Ethiopia, central and southern South Sudan, much of Kenya, central and northern Somalia, northern Uganda, as well as pockets of eastern Tanzania. In southern Africa, above-average rainfall was observed over northern Angola, much of Zimbabwe, Malawi, South Africa, Mozambique and pockets of Madagascar. Below-average rainfall was observed over many parts of Angola, much of Namibia, Botswana, the far western South Africa, and pockets of Madagascar. In Central Africa, rainfall was above-average over central and eastern Cameroon, much of CAR, northern Gabon, Congo, and many parts of DRC. Rainfall was below-average over pockets of western Cameroon, parts of central DRC, and southern Gabon. In West Africa, rainfall was above-average over much of the Gulf of Guinea region, as well as eastern and southern Senegal, and the Gambia</a:t>
            </a:r>
            <a:r>
              <a:rPr lang="en-US" altLang="en-US" sz="1080" b="1" dirty="0">
                <a:solidFill>
                  <a:schemeClr val="bg1"/>
                </a:solidFill>
              </a:rPr>
              <a:t>,</a:t>
            </a:r>
            <a:r>
              <a:rPr lang="en-US" altLang="en-US" sz="1080" b="1" dirty="0" smtClean="0">
                <a:solidFill>
                  <a:schemeClr val="bg1"/>
                </a:solidFill>
              </a:rPr>
              <a:t> while below-average rainfall was observed over pockets of central Mali, eastern Liberia, northeastern Ghana, Cote d’Ivoire and Nigeria.</a:t>
            </a:r>
            <a:endParaRPr lang="en-US" altLang="en-US" sz="108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southern and eastern Sudan, parts of western and eastern South Sudan, and western, central and northern Ethiopia. Rainfall was below-average over the central and southern parts of South Sudan, Uganda, and parts of western Kenya and pockets of southern Ethiopia. </a:t>
            </a:r>
            <a:r>
              <a:rPr lang="en-US" altLang="en-US" sz="1140" b="1" dirty="0">
                <a:solidFill>
                  <a:schemeClr val="bg1"/>
                </a:solidFill>
              </a:rPr>
              <a:t>In Central Africa, rainfall was </a:t>
            </a:r>
            <a:r>
              <a:rPr lang="en-US" altLang="en-US" sz="1140" b="1" dirty="0" smtClean="0">
                <a:solidFill>
                  <a:schemeClr val="bg1"/>
                </a:solidFill>
              </a:rPr>
              <a:t>above-average over parts of northern and eastern Cameroon, northern Congo, much of CAR and pockets of northern DRC. Rainfall was below-average over Equatorial Guinea, southern Cameroon, and pockets of DRC. In Southern Africa, above-average rainfall was observed over the western portion of South Africa, and pockets of Mozambique. In West Africa, rainfall was above-average over southern Senegal, western Guinea, western Liberia, western Burkina Faso, parts of Cote d’Ivoire, Ghana</a:t>
            </a:r>
            <a:r>
              <a:rPr lang="en-US" altLang="en-US" sz="1140" b="1" dirty="0">
                <a:solidFill>
                  <a:schemeClr val="bg1"/>
                </a:solidFill>
              </a:rPr>
              <a:t>, </a:t>
            </a:r>
            <a:r>
              <a:rPr lang="en-US" altLang="en-US" sz="1140" b="1" dirty="0" smtClean="0">
                <a:solidFill>
                  <a:schemeClr val="bg1"/>
                </a:solidFill>
              </a:rPr>
              <a:t>Togo, Benin, parts of southern Niger </a:t>
            </a:r>
            <a:r>
              <a:rPr lang="en-US" altLang="en-US" sz="1140" b="1" dirty="0">
                <a:solidFill>
                  <a:schemeClr val="bg1"/>
                </a:solidFill>
              </a:rPr>
              <a:t>and </a:t>
            </a:r>
            <a:r>
              <a:rPr lang="en-US" altLang="en-US" sz="1140" b="1" dirty="0" smtClean="0">
                <a:solidFill>
                  <a:schemeClr val="bg1"/>
                </a:solidFill>
              </a:rPr>
              <a:t>several portions of Nigeria. In contrast, central and northern Senegal, parts of central and southern Mali, southwestern Cote D’ivoire, western Niger and southeastern Nigeria received below-average rainfall.</a:t>
            </a:r>
            <a:endParaRPr lang="en-US" altLang="en-US" sz="114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over parts of </a:t>
            </a:r>
            <a:r>
              <a:rPr lang="en-US" altLang="en-US" sz="1100" b="1" dirty="0" err="1" smtClean="0">
                <a:solidFill>
                  <a:schemeClr val="bg1"/>
                </a:solidFill>
              </a:rPr>
              <a:t>of</a:t>
            </a:r>
            <a:r>
              <a:rPr lang="en-US" altLang="en-US" sz="1100" b="1" dirty="0" smtClean="0">
                <a:solidFill>
                  <a:schemeClr val="bg1"/>
                </a:solidFill>
              </a:rPr>
              <a:t> southern and eastern Sudan, western South Sudan and pockets of northwestern Ethiopia. Below-average rainfall was observed over pockets of South Sudan and Ethiopia. In Central </a:t>
            </a:r>
            <a:r>
              <a:rPr lang="en-US" altLang="en-US" sz="1100" b="1" dirty="0">
                <a:solidFill>
                  <a:schemeClr val="bg1"/>
                </a:solidFill>
              </a:rPr>
              <a:t>Africa, rainfall was </a:t>
            </a:r>
            <a:r>
              <a:rPr lang="en-US" altLang="en-US" sz="1100" b="1" dirty="0" smtClean="0">
                <a:solidFill>
                  <a:schemeClr val="bg1"/>
                </a:solidFill>
              </a:rPr>
              <a:t>above-average over northern Cameroon, Chad, central and eastern CAR, and northern DRC. Below-average rainfall was observed over southern Cameroon, Equatorial Guinea, western CAR, and parts of Congo. In West Africa, above-average rainfall was observed over parts of Guinea, Burkina Faso, and northern Nigeria. Meanwhile, rainfall was below-average over parts of Senegal, southern Mali, eastern Cote d’Ivoire, Ghana, Togo, Benin and southern Nigeria.</a:t>
            </a:r>
            <a:endParaRPr lang="en-US" altLang="en-US" sz="11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6" y="1235075"/>
            <a:ext cx="3813048" cy="3813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39429"/>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04227"/>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anomalous cyclonic shear was observed across Central Africa.</a:t>
            </a:r>
            <a:endParaRPr lang="en-US" altLang="en-US" sz="1200" b="1" dirty="0">
              <a:solidFill>
                <a:schemeClr val="bg1"/>
              </a:solidFill>
            </a:endParaRPr>
          </a:p>
        </p:txBody>
      </p:sp>
      <p:sp>
        <p:nvSpPr>
          <p:cNvPr id="7" name="Oval 6"/>
          <p:cNvSpPr/>
          <p:nvPr/>
        </p:nvSpPr>
        <p:spPr bwMode="auto">
          <a:xfrm rot="20761362">
            <a:off x="1891606" y="2556102"/>
            <a:ext cx="1644847" cy="97935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04227"/>
            <a:ext cx="3813048" cy="3813048"/>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667000" y="1752600"/>
            <a:ext cx="533400" cy="220979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505200" y="1814993"/>
            <a:ext cx="1447800" cy="1732872"/>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657600" y="779079"/>
            <a:ext cx="1295400" cy="97352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a:t>
            </a:r>
            <a:r>
              <a:rPr lang="en-US" altLang="en-US" sz="1200" b="1" dirty="0" smtClean="0">
                <a:solidFill>
                  <a:schemeClr val="bg1"/>
                </a:solidFill>
                <a:latin typeface="Arial" charset="0"/>
                <a:cs typeface="+mn-cs"/>
              </a:rPr>
              <a:t>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of South Sudan (</a:t>
            </a:r>
            <a:r>
              <a:rPr lang="en-US" altLang="en-US" sz="1200" b="1" dirty="0" smtClean="0">
                <a:solidFill>
                  <a:schemeClr val="bg1"/>
                </a:solidFill>
                <a:latin typeface="Arial" charset="0"/>
              </a:rPr>
              <a:t>bottom right). Consistent heavy rains have kept significant moisture surpluses over parts of Central African Republic (bottom left) and western Ethiopia (top right). </a:t>
            </a:r>
            <a:endParaRPr lang="en-US" altLang="en-US" sz="1200" b="1" dirty="0">
              <a:solidFill>
                <a:schemeClr val="bg1"/>
              </a:solidFill>
              <a:latin typeface="Arial" charset="0"/>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6424" y="574741"/>
            <a:ext cx="3456432" cy="268833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611" y="3390264"/>
            <a:ext cx="3456432" cy="26883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424" y="3390264"/>
            <a:ext cx="3456432" cy="2688336"/>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52048" y="1501140"/>
            <a:ext cx="328339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26 - 31 July, 2022</a:t>
            </a:r>
            <a:endParaRPr lang="en-US" altLang="en-US" dirty="0"/>
          </a:p>
        </p:txBody>
      </p:sp>
      <p:sp>
        <p:nvSpPr>
          <p:cNvPr id="7" name="Text Box 8"/>
          <p:cNvSpPr txBox="1">
            <a:spLocks noChangeArrowheads="1"/>
          </p:cNvSpPr>
          <p:nvPr/>
        </p:nvSpPr>
        <p:spPr bwMode="auto">
          <a:xfrm>
            <a:off x="79248" y="5428869"/>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Guinea, Sierra Leone, Liberia, southwestern Mali, pockets of Nigeria, Cameroon, CAR, Chad, and western Ethiopia.</a:t>
            </a:r>
            <a:endParaRPr lang="en-US" altLang="en-US" sz="1200" b="1" dirty="0">
              <a:solidFill>
                <a:schemeClr val="bg1"/>
              </a:solidFill>
            </a:endParaRPr>
          </a:p>
        </p:txBody>
      </p:sp>
      <p:sp>
        <p:nvSpPr>
          <p:cNvPr id="9" name="TextBox 10"/>
          <p:cNvSpPr txBox="1">
            <a:spLocks noChangeArrowheads="1"/>
          </p:cNvSpPr>
          <p:nvPr/>
        </p:nvSpPr>
        <p:spPr bwMode="auto">
          <a:xfrm>
            <a:off x="825276" y="1524000"/>
            <a:ext cx="328339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19 - 25 July, 2022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39694"/>
            <a:ext cx="4270248" cy="3202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39694"/>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218312</TotalTime>
  <Words>1861</Words>
  <Application>Microsoft Office PowerPoint</Application>
  <PresentationFormat>On-screen Show (4:3)</PresentationFormat>
  <Paragraphs>61</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10201</cp:revision>
  <cp:lastPrinted>2018-07-09T15:13:07Z</cp:lastPrinted>
  <dcterms:created xsi:type="dcterms:W3CDTF">2001-08-31T10:39:36Z</dcterms:created>
  <dcterms:modified xsi:type="dcterms:W3CDTF">2022-07-18T16:47:46Z</dcterms:modified>
</cp:coreProperties>
</file>