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515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8" autoAdjust="0"/>
    <p:restoredTop sz="90813" autoAdjust="0"/>
  </p:normalViewPr>
  <p:slideViewPr>
    <p:cSldViewPr>
      <p:cViewPr varScale="1">
        <p:scale>
          <a:sx n="69" d="100"/>
          <a:sy n="69" d="100"/>
        </p:scale>
        <p:origin x="1212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7/4/2022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2C6B-CC89-4827-94E3-A6ABFBF2EB5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667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674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 dirty="0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8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5 July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2022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6 – 12 </a:t>
            </a:r>
            <a:r>
              <a:rPr lang="en-US" altLang="en-US" b="1" dirty="0" smtClean="0">
                <a:solidFill>
                  <a:srgbClr val="FFFF00"/>
                </a:solidFill>
              </a:rPr>
              <a:t>July, </a:t>
            </a:r>
            <a:r>
              <a:rPr lang="en-US" altLang="en-US" b="1" dirty="0">
                <a:solidFill>
                  <a:srgbClr val="FFFF00"/>
                </a:solidFill>
              </a:rPr>
              <a:t>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1788759"/>
            <a:ext cx="2980943" cy="3857690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61279"/>
            <a:ext cx="5349875" cy="415498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southeastern Cote d’Ivoire, central and southern portions of Ghana, Togo and Benin, southern portions of Nigeria, and central and southern portions of Cameroon: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Cameroon, southwestern CAR, much of Equatorial Guinea, northern portions of Gabon and Congo, northwestern DR Congo, eastern Chad, and western Sudan: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northern and northeastern portions of DR Congo, much of Uganda, western Kenya, and southern portions of South Sudan: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central portions of Ethiopia: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 dirty="0">
                <a:solidFill>
                  <a:srgbClr val="FFFF00"/>
                </a:solidFill>
              </a:rPr>
            </a:br>
            <a:endParaRPr lang="en-US" altLang="en-US" sz="2400" b="1" dirty="0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13 </a:t>
            </a:r>
            <a:r>
              <a:rPr lang="en-US" altLang="en-US" b="1" dirty="0" smtClean="0">
                <a:solidFill>
                  <a:srgbClr val="FFFF00"/>
                </a:solidFill>
              </a:rPr>
              <a:t>- </a:t>
            </a:r>
            <a:r>
              <a:rPr lang="en-US" altLang="en-US" b="1" dirty="0" smtClean="0">
                <a:solidFill>
                  <a:srgbClr val="FFFF00"/>
                </a:solidFill>
              </a:rPr>
              <a:t>19 </a:t>
            </a:r>
            <a:r>
              <a:rPr lang="en-US" altLang="en-US" b="1" dirty="0" smtClean="0">
                <a:solidFill>
                  <a:srgbClr val="FFFF00"/>
                </a:solidFill>
              </a:rPr>
              <a:t>July, 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61279"/>
            <a:ext cx="5349875" cy="38164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central and southern portions of Guinea, much of Sierra Leone, western Liberia, and northwestern Cote d’Ivoire: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southeastern Nigeria, southern Cameroon, much of Equatorial Guinea, northern portions of Gabon, and northwestern Congo: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southern portions of Chad, northern CAR, and southwestern Sudan: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southwestern portions of Ethiopia, southeastern South Sudan, northeastern DR Congo, much of Uganda, and western Kenya: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" y="1786355"/>
            <a:ext cx="2980943" cy="3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days, in East Africa, above-average rainfall was observed over southern and eastern Sudan, western and eastern South Sudan, and western and central Ethiopia. Rainfall was below-average over the central and southern parts of South Sudan. In Central Africa, rainfall was above-average over pockets of Cameroon, northern Gabon, northern Congo, pockets of CAR and parts of northern. Rainfall was below-average over parts of CAR and DRC. In Southern Africa, above-average rainfall was observed over the western portion of South Africa, and pockets of Mozambique and Madagascar. In West Africa, rainfall was above-average over eastern Senegal, Guinea, western Liberia, western Burkina Faso, Cote d’Ivoire, Ghana, Togo and Benin and several portions of Nigeria. In contrast, parts of central Mali, southwestern Cote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d’Ivoire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many parts of Nigeria received below-average rainfall.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above-average over parts of western Ethiopia, pockets of southern and eastern Sudan and pockets of eastern South Sudan, while below-average rainfall was observed over the southern portion of South Sudan. In Central Africa, rainfall was below-average over pockets of Cameroon, western CAR, and northwestern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DRC.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West Africa, above-average rainfall was observed over parts of Guinea, pockets of Mali, southern Cote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d’Ivoire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southern Ghana, and northern Nigeria. Meanwhile, rainfall was below-average over pockets of Senegal, Mali, Liberia, Cote d’Ivoire. Burkina Faso, and southern Nigeria.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week-2 outlooks call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 increased chance for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above-average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the Gulf of Guinea coast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portions of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Ethiopia. In contrast, there is an increased chance for below-average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 over parts of Central Africa, and in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Lake Victoria region. </a:t>
            </a:r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chemeClr val="bg1"/>
                </a:solidFill>
              </a:rPr>
              <a:t>During the past 7 days, in East Africa, rainfall was above-average over parts of western Ethiopia, pockets of southern and eastern Sudan and pockets of eastern South Sudan, while below-average rainfall was observed over the southern portion of South Sudan. In Central Africa, rainfall was below-average over pockets of Cameroon, western CAR, and northwestern DRC. In West Africa, above-average rainfall was observed over parts of Guinea, pockets of Mali, southern Cote d’Ivoire, southern Ghana, and northern Nigeria. Meanwhile, rainfall was below-average over pockets of Senegal, Mali, Liberia, Cote d’Ivoire. Burkina Faso, and southern Nigeria.</a:t>
            </a:r>
          </a:p>
          <a:p>
            <a:pPr marL="285750" indent="-285750" algn="just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chemeClr val="bg1"/>
                </a:solidFill>
              </a:rPr>
              <a:t>Week-1 and week-2 outlooks call for an increased chance for above-average rainfall along the Gulf of Guinea coast, and portions of Ethiopia. In contrast, there is an increased chance for below-average rainfall over parts of Central Africa, and in the Lake Victoria region.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5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and eastern Sudan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the western and eastern portions of South Sudan, western Ethiopia, parts of Uganda, and parts of southern and northern Tanzania.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eastern Ethiopia, central and southern South Sudan, Kenya, Somalia, northern Uganda, as well as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many parts of Tanzania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portions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Angola,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Botswana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Zambia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Malawi, much of Mozambique,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Madagascar and much of South Africa. Below-average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of southern Angola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much of Namibia, western South Africa, and pockets of Madagascar. In Central Africa, rainfall was above-average over much of CAR,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northern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Gabon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Congo, and over many parts of DRC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. Rainfall 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central and southwestern Cameroon, parts of central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eastern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DRC,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Gabon. In West Africa, rainfall was above-average over much of the Gulf of Guinea region, as well as Senegal and the Gambia</a:t>
            </a:r>
            <a:r>
              <a:rPr lang="en-US" altLang="en-US" sz="1080" b="1" dirty="0">
                <a:solidFill>
                  <a:schemeClr val="bg1"/>
                </a:solidFill>
              </a:rPr>
              <a:t>,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 while below-average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central Mali, Cote d’Ivoire and 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6152"/>
            <a:ext cx="3813048" cy="3813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6152"/>
            <a:ext cx="3813048" cy="3813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10830"/>
            <a:ext cx="8991600" cy="13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over southern and eastern Sudan, western and eastern South Sudan, and western and central Ethiopia.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below-average over the central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southern parts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South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Sudan.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over pockets of Cameroon,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Gabon, northern Congo,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CAR and parts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CAR and DRC.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Southern Africa, above-average rainfall was observed over the western portion of South Africa, and pockets of Mozambique and Madagascar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eastern Senegal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Guinea,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western Liberia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western </a:t>
            </a:r>
            <a:r>
              <a:rPr lang="en-US" altLang="en-US" sz="1140" b="1" dirty="0">
                <a:solidFill>
                  <a:schemeClr val="bg1"/>
                </a:solidFill>
              </a:rPr>
              <a:t>Burkina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Faso,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Cote d’Ivoire, Ghana</a:t>
            </a:r>
            <a:r>
              <a:rPr lang="en-US" altLang="en-US" sz="1140" b="1" dirty="0">
                <a:solidFill>
                  <a:schemeClr val="bg1"/>
                </a:solidFill>
              </a:rPr>
              <a:t>, Togo and Benin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 </a:t>
            </a:r>
            <a:r>
              <a:rPr lang="en-US" altLang="en-US" sz="1140" b="1" dirty="0">
                <a:solidFill>
                  <a:schemeClr val="bg1"/>
                </a:solidFill>
              </a:rPr>
              <a:t>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several portions of Nigeria. In contrast, parts of central Mali,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Cote D’ivoire,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many parts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Nigeria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received below-average rainfall.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6152"/>
            <a:ext cx="3813048" cy="3813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6152"/>
            <a:ext cx="3813048" cy="3813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over parts of western Ethiopia, pockets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and eastern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Sudan 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pockets of eastern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 Sudan, while below-average rainfall was observed over the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portion of South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Sudan. </a:t>
            </a:r>
            <a:r>
              <a:rPr lang="en-US" altLang="en-US" sz="1100" b="1" dirty="0">
                <a:solidFill>
                  <a:schemeClr val="bg1"/>
                </a:solidFill>
              </a:rPr>
              <a:t>In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Central </a:t>
            </a:r>
            <a:r>
              <a:rPr lang="en-US" altLang="en-US" sz="1100" b="1" dirty="0">
                <a:solidFill>
                  <a:schemeClr val="bg1"/>
                </a:solidFill>
              </a:rPr>
              <a:t>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over pockets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of Cameroon,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western CAR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and northwestern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DRC. In West Africa, above-average rainfall was observed over parts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Guinea,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pockets of Mali, southern Cote D’Ivoire,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Ghana, and northern Nigeria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. Meanwhile, rainfall was below-average over pockets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Senegal, Mali, Liberia, Cote d’Ivoire. Burkina Faso, and southern Nigeria.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6" y="1235075"/>
            <a:ext cx="3813048" cy="3813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39429"/>
            <a:ext cx="3813048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4227"/>
            <a:ext cx="3813048" cy="3813048"/>
          </a:xfrm>
          <a:prstGeom prst="rect">
            <a:avLst/>
          </a:prstGeom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78503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700-hPa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level (left panel), anomalous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southwesterly to westerly flow was observed along the Gulf of Guinea coast.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38200" y="2971800"/>
            <a:ext cx="1905000" cy="4572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04227"/>
            <a:ext cx="3813048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09800" y="1752600"/>
            <a:ext cx="457200" cy="22097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1814993"/>
            <a:ext cx="1447800" cy="173287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779079"/>
            <a:ext cx="1219200" cy="86643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0 </a:t>
            </a: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increasing moisture deficits over parts of South Sudan (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bottom right). Consistent heavy rains have kept significant moisture surpluses in place in southern Ghana (bottom left) and western Ethiopia (top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24" y="574741"/>
            <a:ext cx="3456432" cy="2688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1" y="3390264"/>
            <a:ext cx="3456432" cy="2688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24" y="3390264"/>
            <a:ext cx="3456432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257723" y="1501140"/>
            <a:ext cx="3272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13 </a:t>
            </a:r>
            <a:r>
              <a:rPr lang="en-US" altLang="en-US" b="1" dirty="0" smtClean="0">
                <a:solidFill>
                  <a:srgbClr val="FFFF00"/>
                </a:solidFill>
              </a:rPr>
              <a:t>- </a:t>
            </a:r>
            <a:r>
              <a:rPr lang="en-US" altLang="en-US" b="1" dirty="0" smtClean="0">
                <a:solidFill>
                  <a:srgbClr val="FFFF00"/>
                </a:solidFill>
              </a:rPr>
              <a:t>19 </a:t>
            </a:r>
            <a:r>
              <a:rPr lang="en-US" altLang="en-US" b="1" dirty="0" smtClean="0">
                <a:solidFill>
                  <a:srgbClr val="FFFF00"/>
                </a:solidFill>
              </a:rPr>
              <a:t>July, 2022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428869"/>
            <a:ext cx="8991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and week-2 (right panel)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 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over Guinea, Sierra Leone, Liberia, pockets of Nigeria, Cameroon and western Ethiopia.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82181" y="1524000"/>
            <a:ext cx="31695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6 - 12 </a:t>
            </a:r>
            <a:r>
              <a:rPr lang="en-US" altLang="en-US" b="1" dirty="0">
                <a:solidFill>
                  <a:srgbClr val="FFFF00"/>
                </a:solidFill>
              </a:rPr>
              <a:t>July,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39694"/>
            <a:ext cx="4270248" cy="3202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39694"/>
            <a:ext cx="4270248" cy="320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215327</TotalTime>
  <Words>1638</Words>
  <Application>Microsoft Office PowerPoint</Application>
  <PresentationFormat>On-screen Show (4:3)</PresentationFormat>
  <Paragraphs>63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10169</cp:revision>
  <cp:lastPrinted>2018-07-09T15:13:07Z</cp:lastPrinted>
  <dcterms:created xsi:type="dcterms:W3CDTF">2001-08-31T10:39:36Z</dcterms:created>
  <dcterms:modified xsi:type="dcterms:W3CDTF">2022-07-05T11:28:51Z</dcterms:modified>
</cp:coreProperties>
</file>