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0813" autoAdjust="0"/>
  </p:normalViewPr>
  <p:slideViewPr>
    <p:cSldViewPr>
      <p:cViewPr>
        <p:scale>
          <a:sx n="75" d="100"/>
          <a:sy n="75" d="100"/>
        </p:scale>
        <p:origin x="1032" y="-19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6/26/2022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621"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27 </a:t>
            </a:r>
            <a:r>
              <a:rPr lang="en-US" altLang="en-US" sz="2800" b="1" dirty="0" smtClean="0">
                <a:solidFill>
                  <a:schemeClr val="bg1"/>
                </a:solidFill>
              </a:rPr>
              <a:t>June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28 June </a:t>
            </a:r>
            <a:r>
              <a:rPr lang="en-US" altLang="en-US" b="1" dirty="0" smtClean="0">
                <a:solidFill>
                  <a:srgbClr val="FFFF00"/>
                </a:solidFill>
              </a:rPr>
              <a:t>– </a:t>
            </a:r>
            <a:r>
              <a:rPr lang="en-US" altLang="en-US" b="1" dirty="0" smtClean="0">
                <a:solidFill>
                  <a:srgbClr val="FFFF00"/>
                </a:solidFill>
              </a:rPr>
              <a:t>4 July, </a:t>
            </a:r>
            <a:r>
              <a:rPr lang="en-US" altLang="en-US" b="1" dirty="0">
                <a:solidFill>
                  <a:srgbClr val="FFFF00"/>
                </a:solidFill>
              </a:rPr>
              <a:t>2022</a:t>
            </a:r>
          </a:p>
        </p:txBody>
      </p:sp>
      <p:sp>
        <p:nvSpPr>
          <p:cNvPr id="8" name="Text Box 8"/>
          <p:cNvSpPr txBox="1">
            <a:spLocks noChangeArrowheads="1"/>
          </p:cNvSpPr>
          <p:nvPr/>
        </p:nvSpPr>
        <p:spPr bwMode="auto">
          <a:xfrm>
            <a:off x="3581400" y="1600200"/>
            <a:ext cx="5349875" cy="449353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the central and southern portions of Senegal, southern Mali, much of The Gambia and Guinea-Bissau, and northern Guinea: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the central and southern portions of Guinea, Cote d’Ivoire and Ghana, much of Sierra Leone and Liberia, southern portions of Togo and Benin, southeastern Nigeria, central and southern portions of Cameroon, and western CAR: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South Sudan, southwestern Ethiopia, northeastern DR Congo, northern Tanzania, western Kenya, and much of Uganda and Rwanda: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western and central portions of Ethiopia, southern Eritrea, and southeastern Sudan: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endParaRPr lang="en-US" altLang="en-US" sz="1100" b="1" dirty="0">
              <a:solidFill>
                <a:srgbClr val="FFFF00"/>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 y="1788758"/>
            <a:ext cx="2980943" cy="3857692"/>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5 </a:t>
            </a:r>
            <a:r>
              <a:rPr lang="en-US" altLang="en-US" b="1" dirty="0" smtClean="0">
                <a:solidFill>
                  <a:srgbClr val="FFFF00"/>
                </a:solidFill>
              </a:rPr>
              <a:t>- </a:t>
            </a:r>
            <a:r>
              <a:rPr lang="en-US" altLang="en-US" b="1" dirty="0" smtClean="0">
                <a:solidFill>
                  <a:srgbClr val="FFFF00"/>
                </a:solidFill>
              </a:rPr>
              <a:t>12</a:t>
            </a:r>
            <a:r>
              <a:rPr lang="en-US" altLang="en-US" b="1" dirty="0" smtClean="0">
                <a:solidFill>
                  <a:srgbClr val="FFFF00"/>
                </a:solidFill>
              </a:rPr>
              <a:t> July, </a:t>
            </a:r>
            <a:r>
              <a:rPr lang="en-US" altLang="en-US" b="1" dirty="0" smtClean="0">
                <a:solidFill>
                  <a:srgbClr val="FFFF00"/>
                </a:solidFill>
              </a:rPr>
              <a:t>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415498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central portions of Guinea, much of Sierra Leone, and western Liberia: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the northern and central portions of Cote d’Ivoire, southern Burkina Faso, central parts of Mali and Niger, much of Ghana, Togo and Benin, western, northern and southeastern portions of Nigeria, southern Cameroon, northern portions of Equatorial Guinea, Gabon and Congo, southwestern CAR, central parts of Chad and western Sudan: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northeastern DR Congo, central portions of Uganda and southwestern Kenya: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western and central portions of Ethiopia and southern Eritrea: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endParaRPr lang="en-US" altLang="en-US" sz="1100" b="1" dirty="0">
              <a:solidFill>
                <a:srgbClr val="FFFF00"/>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 y="1786354"/>
            <a:ext cx="2980943" cy="3857692"/>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western Ethiopia, parts of southern Sudan, western and eastern South Sudan, and far-northern Tanzania. Rainfall was below-average over the central parts of South Sudan, and parts of costal Kenya. In Central Africa, rainfall was above-average over pockets of Cameroon, eastern Gabon, northern Congo, eastern CAR and parts of northern and eastern DRC. Rainfall was below-average over pockets of Gabon and western and central DRC. In Southern Africa, above-average rainfall was observed over the western portion of South Africa, and pockets of Mozambique and Madagascar.. In West Africa, rainfall was above-average over Senegal, Guinea, Sierra Leone, Liberia, much of Burkina Faso, Ghana, Togo and Benin and several portions of Nigeria. In contrast, parts of central Mali, southern Cote </a:t>
            </a:r>
            <a:r>
              <a:rPr lang="en-US" altLang="en-US" sz="1100" b="1" dirty="0" smtClean="0">
                <a:solidFill>
                  <a:schemeClr val="bg1"/>
                </a:solidFill>
                <a:latin typeface="Arial" panose="020B0604020202020204" pitchFamily="34" charset="0"/>
                <a:cs typeface="Arial" panose="020B0604020202020204" pitchFamily="34" charset="0"/>
              </a:rPr>
              <a:t>d’Ivoire</a:t>
            </a:r>
            <a:r>
              <a:rPr lang="en-US" altLang="en-US" sz="1100" b="1" dirty="0">
                <a:solidFill>
                  <a:schemeClr val="bg1"/>
                </a:solidFill>
                <a:latin typeface="Arial" panose="020B0604020202020204" pitchFamily="34" charset="0"/>
                <a:cs typeface="Arial" panose="020B0604020202020204" pitchFamily="34" charset="0"/>
              </a:rPr>
              <a:t>, and parts of central, eastern and northern Nigeria received below-average rainfall.</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During </a:t>
            </a:r>
            <a:r>
              <a:rPr lang="en-US" altLang="en-US" sz="1100" b="1" dirty="0">
                <a:solidFill>
                  <a:schemeClr val="bg1"/>
                </a:solidFill>
                <a:latin typeface="Arial" panose="020B0604020202020204" pitchFamily="34" charset="0"/>
                <a:cs typeface="Arial" panose="020B0604020202020204" pitchFamily="34" charset="0"/>
              </a:rPr>
              <a:t>the past 7 days, in East Africa, rainfall was above-average over parts of western Ethiopia, pockets of eastern Sudan and eastern South Sudan, while below-average rainfall was observed over the western portion of South Sudan, and parts of southern Sudan. In Central Africa, rainfall was over  parts of Cameroon, CAR, Congo, and northern DRC. In West Africa, above-average rainfall was observed over parts of Senegal, Guinea-Bissau, pockets of Mali, southern Cote D’Ivoire, and pockets of Burkina Faso, Ghana, Togo, Benin and Nigeria. Meanwhile, rainfall was below-average over pockets of northern and eastern Nigeria.</a:t>
            </a:r>
            <a:endParaRPr lang="en-US" altLang="en-US" sz="1100" b="1" dirty="0">
              <a:solidFill>
                <a:schemeClr val="bg1"/>
              </a:solidFill>
              <a:latin typeface="Arial" panose="020B0604020202020204" pitchFamily="34" charset="0"/>
              <a:cs typeface="Arial" panose="020B0604020202020204" pitchFamily="34" charset="0"/>
            </a:endParaRP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smtClean="0">
                <a:solidFill>
                  <a:schemeClr val="bg1"/>
                </a:solidFill>
                <a:latin typeface="Arial" panose="020B0604020202020204" pitchFamily="34" charset="0"/>
                <a:cs typeface="Arial" panose="020B0604020202020204" pitchFamily="34" charset="0"/>
              </a:rPr>
              <a:t>outlook calls </a:t>
            </a:r>
            <a:r>
              <a:rPr lang="en-US" altLang="en-US" sz="1100" b="1" dirty="0">
                <a:solidFill>
                  <a:schemeClr val="bg1"/>
                </a:solidFill>
                <a:latin typeface="Arial" panose="020B0604020202020204" pitchFamily="34" charset="0"/>
                <a:cs typeface="Arial" panose="020B0604020202020204" pitchFamily="34" charset="0"/>
              </a:rPr>
              <a:t>for an increased chance for </a:t>
            </a:r>
            <a:r>
              <a:rPr lang="en-US" altLang="en-US" sz="1100" b="1" dirty="0" smtClean="0">
                <a:solidFill>
                  <a:schemeClr val="bg1"/>
                </a:solidFill>
                <a:latin typeface="Arial" panose="020B0604020202020204" pitchFamily="34" charset="0"/>
                <a:cs typeface="Arial" panose="020B0604020202020204" pitchFamily="34" charset="0"/>
              </a:rPr>
              <a:t>above-average </a:t>
            </a:r>
            <a:r>
              <a:rPr lang="en-US" altLang="en-US" sz="1100" b="1" dirty="0">
                <a:solidFill>
                  <a:schemeClr val="bg1"/>
                </a:solidFill>
                <a:latin typeface="Arial" panose="020B0604020202020204" pitchFamily="34" charset="0"/>
                <a:cs typeface="Arial" panose="020B0604020202020204" pitchFamily="34" charset="0"/>
              </a:rPr>
              <a:t>rainfall </a:t>
            </a:r>
            <a:r>
              <a:rPr lang="en-US" altLang="en-US" sz="1100" b="1" dirty="0" smtClean="0">
                <a:solidFill>
                  <a:schemeClr val="bg1"/>
                </a:solidFill>
                <a:latin typeface="Arial" panose="020B0604020202020204" pitchFamily="34" charset="0"/>
                <a:cs typeface="Arial" panose="020B0604020202020204" pitchFamily="34" charset="0"/>
              </a:rPr>
              <a:t>along the Gulf of Guinea coast, parts of Central Africa, and western Ethiopia. In contrast, there is an increased chance for below-average rainfall, over the far western Sahel and in the Lake Victoria region. For week-2, the outlooks call for an increased chance for below-average rainfall across much of West and </a:t>
            </a:r>
            <a:r>
              <a:rPr lang="en-US" altLang="en-US" sz="1100" b="1" dirty="0" smtClean="0">
                <a:solidFill>
                  <a:schemeClr val="bg1"/>
                </a:solidFill>
                <a:latin typeface="Arial" panose="020B0604020202020204" pitchFamily="34" charset="0"/>
                <a:cs typeface="Arial" panose="020B0604020202020204" pitchFamily="34" charset="0"/>
              </a:rPr>
              <a:t>Central </a:t>
            </a:r>
            <a:r>
              <a:rPr lang="en-US" altLang="en-US" sz="1100" b="1" dirty="0" smtClean="0">
                <a:solidFill>
                  <a:schemeClr val="bg1"/>
                </a:solidFill>
                <a:latin typeface="Arial" panose="020B0604020202020204" pitchFamily="34" charset="0"/>
                <a:cs typeface="Arial" panose="020B0604020202020204" pitchFamily="34" charset="0"/>
              </a:rPr>
              <a:t> Africa. In contrast, there is an increased chance for above-average rainfall across western and central Ethiopia.</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During the past 7 days, in East Africa, rainfall was above-average over parts of western Ethiopia, pockets of eastern Sudan and eastern South Sudan, while below-average rainfall was observed over the western portion of South Sudan, and parts of southern Sudan. In Central Africa, rainfall was over  parts of Cameroon, CAR, Congo, and northern DRC. In West Africa, above-average rainfall was observed over parts of Senegal, Guinea-Bissau, pockets of Mali, southern Cote D’Ivoire, and pockets of Burkina Faso, Ghana, Togo, Benin and Nigeria. Meanwhile, rainfall was below-average over pockets of northern and eastern Nigeria.</a:t>
            </a:r>
          </a:p>
          <a:p>
            <a:pPr marL="285750" indent="-285750" algn="just" eaLnBrk="1" hangingPunct="1">
              <a:lnSpc>
                <a:spcPct val="90000"/>
              </a:lnSpc>
              <a:spcBef>
                <a:spcPct val="50000"/>
              </a:spcBef>
              <a:buFont typeface="Arial" panose="020B0604020202020204" pitchFamily="34" charset="0"/>
              <a:buChar char="•"/>
            </a:pPr>
            <a:endParaRPr lang="en-US" altLang="en-US" sz="1400" b="1" dirty="0">
              <a:solidFill>
                <a:schemeClr val="bg1"/>
              </a:solidFill>
            </a:endParaRPr>
          </a:p>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Week-1 outlook calls for an increased chance for above-average rainfall along the Gulf of Guinea coast, parts of Central Africa, and western Ethiopia. In contrast, there is an increased chance for below-average rainfall, over the far western Sahel and in the Lake Victoria region. For week-2, the outlooks call for an increased chance for below-average rainfall across much of West and Central  Africa. In contrast, there is an increased chance for above-average rainfall across western and central Ethiopia.</a:t>
            </a:r>
          </a:p>
          <a:p>
            <a:pPr marL="285750" indent="-285750" algn="just">
              <a:buFont typeface="Arial" panose="020B0604020202020204" pitchFamily="34" charset="0"/>
              <a:buChar char="•"/>
            </a:pPr>
            <a:endParaRPr lang="en-US" alt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southern Sudan, the western and eastern portions of South Sudan, western Ethiopia, parts of Uganda, and parts of southern and northern Tanzania. Rainfall </a:t>
            </a:r>
            <a:r>
              <a:rPr lang="en-US" altLang="en-US" sz="1080" b="1" dirty="0">
                <a:solidFill>
                  <a:schemeClr val="bg1"/>
                </a:solidFill>
              </a:rPr>
              <a:t>was below-average over </a:t>
            </a:r>
            <a:r>
              <a:rPr lang="en-US" altLang="en-US" sz="1080" b="1" dirty="0" smtClean="0">
                <a:solidFill>
                  <a:schemeClr val="bg1"/>
                </a:solidFill>
              </a:rPr>
              <a:t>central, southern and eastern Ethiopia, central and southern South Sudan, Kenya, Somalia, northern Uganda, as well as central and eastern Tanzania. In </a:t>
            </a:r>
            <a:r>
              <a:rPr lang="en-US" altLang="en-US" sz="1080" b="1" dirty="0">
                <a:solidFill>
                  <a:schemeClr val="bg1"/>
                </a:solidFill>
              </a:rPr>
              <a:t>southern Africa, </a:t>
            </a:r>
            <a:r>
              <a:rPr lang="en-US" altLang="en-US" sz="1080" b="1" dirty="0" smtClean="0">
                <a:solidFill>
                  <a:schemeClr val="bg1"/>
                </a:solidFill>
              </a:rPr>
              <a:t>above-average rainfall was observed over much of Angola, Botswana, northern Namibia, Zambia, Malawi, much of Mozambique, many parts of Madagascar and much of South Africa. Below-average rainfall was observed over pockets of southeastern Angola, </a:t>
            </a:r>
            <a:r>
              <a:rPr lang="en-US" altLang="en-US" sz="1080" b="1" dirty="0" smtClean="0">
                <a:solidFill>
                  <a:schemeClr val="bg1"/>
                </a:solidFill>
              </a:rPr>
              <a:t>much of Namibia</a:t>
            </a:r>
            <a:r>
              <a:rPr lang="en-US" altLang="en-US" sz="1080" b="1" dirty="0" smtClean="0">
                <a:solidFill>
                  <a:schemeClr val="bg1"/>
                </a:solidFill>
              </a:rPr>
              <a:t>, western South Africa, and pockets of Madagascar. In Central Africa, rainfall was above-average over much of CAR, eastern Gabon, Congo, and many parts of DRC. Rainfall was below-average over parts of central and southwestern Cameroon, parts of central and northeastern DRC, and western Gabon. In West Africa, rainfall was above-average over much of the Gulf of Guinea region, as well as Senegal and the Gambia</a:t>
            </a:r>
            <a:r>
              <a:rPr lang="en-US" altLang="en-US" sz="1080" b="1" dirty="0">
                <a:solidFill>
                  <a:schemeClr val="bg1"/>
                </a:solidFill>
              </a:rPr>
              <a:t>,</a:t>
            </a:r>
            <a:r>
              <a:rPr lang="en-US" altLang="en-US" sz="1080" b="1" dirty="0" smtClean="0">
                <a:solidFill>
                  <a:schemeClr val="bg1"/>
                </a:solidFill>
              </a:rPr>
              <a:t> while below-average rainfall was observed over scattered parts of Nigeria, Niger, Southwestern Cote d’Ivoire, southern Liberia, and a portion of Central Mali.</a:t>
            </a:r>
            <a:endParaRPr lang="en-US" altLang="en-US" sz="108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western Ethiopia, parts of southern Sudan, western and eastern South Sudan, and far-northern Tanzania. Rainfall was below-average over </a:t>
            </a:r>
            <a:r>
              <a:rPr lang="en-US" altLang="en-US" sz="1140" b="1" dirty="0" smtClean="0">
                <a:solidFill>
                  <a:schemeClr val="bg1"/>
                </a:solidFill>
              </a:rPr>
              <a:t>the </a:t>
            </a:r>
            <a:r>
              <a:rPr lang="en-US" altLang="en-US" sz="1140" b="1" dirty="0" smtClean="0">
                <a:solidFill>
                  <a:schemeClr val="bg1"/>
                </a:solidFill>
              </a:rPr>
              <a:t>central parts of South Sudan, </a:t>
            </a:r>
            <a:r>
              <a:rPr lang="en-US" altLang="en-US" sz="1140" b="1" dirty="0" smtClean="0">
                <a:solidFill>
                  <a:schemeClr val="bg1"/>
                </a:solidFill>
              </a:rPr>
              <a:t>and parts </a:t>
            </a:r>
            <a:r>
              <a:rPr lang="en-US" altLang="en-US" sz="1140" b="1" dirty="0" smtClean="0">
                <a:solidFill>
                  <a:schemeClr val="bg1"/>
                </a:solidFill>
              </a:rPr>
              <a:t>of </a:t>
            </a:r>
            <a:r>
              <a:rPr lang="en-US" altLang="en-US" sz="1140" b="1" dirty="0" smtClean="0">
                <a:solidFill>
                  <a:schemeClr val="bg1"/>
                </a:solidFill>
              </a:rPr>
              <a:t>costal Kenya. </a:t>
            </a:r>
            <a:r>
              <a:rPr lang="en-US" altLang="en-US" sz="1140" b="1" dirty="0">
                <a:solidFill>
                  <a:schemeClr val="bg1"/>
                </a:solidFill>
              </a:rPr>
              <a:t>In Central Africa, rainfall was </a:t>
            </a:r>
            <a:r>
              <a:rPr lang="en-US" altLang="en-US" sz="1140" b="1" dirty="0" smtClean="0">
                <a:solidFill>
                  <a:schemeClr val="bg1"/>
                </a:solidFill>
              </a:rPr>
              <a:t>above-average over </a:t>
            </a:r>
            <a:r>
              <a:rPr lang="en-US" altLang="en-US" sz="1140" b="1" dirty="0" smtClean="0">
                <a:solidFill>
                  <a:schemeClr val="bg1"/>
                </a:solidFill>
              </a:rPr>
              <a:t>pockets of </a:t>
            </a:r>
            <a:r>
              <a:rPr lang="en-US" altLang="en-US" sz="1140" b="1" dirty="0" smtClean="0">
                <a:solidFill>
                  <a:schemeClr val="bg1"/>
                </a:solidFill>
              </a:rPr>
              <a:t>Cameroon, eastern Gabon, northern Congo, </a:t>
            </a:r>
            <a:r>
              <a:rPr lang="en-US" altLang="en-US" sz="1140" b="1" dirty="0" smtClean="0">
                <a:solidFill>
                  <a:schemeClr val="bg1"/>
                </a:solidFill>
              </a:rPr>
              <a:t>eastern CAR </a:t>
            </a:r>
            <a:r>
              <a:rPr lang="en-US" altLang="en-US" sz="1140" b="1" dirty="0" smtClean="0">
                <a:solidFill>
                  <a:schemeClr val="bg1"/>
                </a:solidFill>
              </a:rPr>
              <a:t>and </a:t>
            </a:r>
            <a:r>
              <a:rPr lang="en-US" altLang="en-US" sz="1140" b="1" dirty="0" smtClean="0">
                <a:solidFill>
                  <a:schemeClr val="bg1"/>
                </a:solidFill>
              </a:rPr>
              <a:t>parts of northern </a:t>
            </a:r>
            <a:r>
              <a:rPr lang="en-US" altLang="en-US" sz="1140" b="1" dirty="0" smtClean="0">
                <a:solidFill>
                  <a:schemeClr val="bg1"/>
                </a:solidFill>
              </a:rPr>
              <a:t>and eastern DRC. Rainfall was below-average over </a:t>
            </a:r>
            <a:r>
              <a:rPr lang="en-US" altLang="en-US" sz="1140" b="1" dirty="0" smtClean="0">
                <a:solidFill>
                  <a:schemeClr val="bg1"/>
                </a:solidFill>
              </a:rPr>
              <a:t>pockets of Gabon </a:t>
            </a:r>
            <a:r>
              <a:rPr lang="en-US" altLang="en-US" sz="1140" b="1" dirty="0" smtClean="0">
                <a:solidFill>
                  <a:schemeClr val="bg1"/>
                </a:solidFill>
              </a:rPr>
              <a:t>and western and central DRC. In Southern Africa, above-average rainfall was observed over </a:t>
            </a:r>
            <a:r>
              <a:rPr lang="en-US" altLang="en-US" sz="1140" b="1" dirty="0" smtClean="0">
                <a:solidFill>
                  <a:schemeClr val="bg1"/>
                </a:solidFill>
              </a:rPr>
              <a:t>the western portion of South Africa, and pockets of Mozambique and Madagascar.. </a:t>
            </a:r>
            <a:r>
              <a:rPr lang="en-US" altLang="en-US" sz="1140" b="1" dirty="0" smtClean="0">
                <a:solidFill>
                  <a:schemeClr val="bg1"/>
                </a:solidFill>
              </a:rPr>
              <a:t>In West Africa, rainfall was above-average over Senegal, Guinea, </a:t>
            </a:r>
            <a:r>
              <a:rPr lang="en-US" altLang="en-US" sz="1140" b="1" dirty="0" smtClean="0">
                <a:solidFill>
                  <a:schemeClr val="bg1"/>
                </a:solidFill>
              </a:rPr>
              <a:t>Sierra </a:t>
            </a:r>
            <a:r>
              <a:rPr lang="en-US" altLang="en-US" sz="1140" b="1" dirty="0" smtClean="0">
                <a:solidFill>
                  <a:schemeClr val="bg1"/>
                </a:solidFill>
              </a:rPr>
              <a:t>Leone, </a:t>
            </a:r>
            <a:r>
              <a:rPr lang="en-US" altLang="en-US" sz="1140" b="1" dirty="0" smtClean="0">
                <a:solidFill>
                  <a:schemeClr val="bg1"/>
                </a:solidFill>
              </a:rPr>
              <a:t>Liberia</a:t>
            </a:r>
            <a:r>
              <a:rPr lang="en-US" altLang="en-US" sz="1140" b="1" dirty="0" smtClean="0">
                <a:solidFill>
                  <a:schemeClr val="bg1"/>
                </a:solidFill>
              </a:rPr>
              <a:t>, much </a:t>
            </a:r>
            <a:r>
              <a:rPr lang="en-US" altLang="en-US" sz="1140" b="1" dirty="0">
                <a:solidFill>
                  <a:schemeClr val="bg1"/>
                </a:solidFill>
              </a:rPr>
              <a:t>of Burkina </a:t>
            </a:r>
            <a:r>
              <a:rPr lang="en-US" altLang="en-US" sz="1140" b="1" dirty="0" smtClean="0">
                <a:solidFill>
                  <a:schemeClr val="bg1"/>
                </a:solidFill>
              </a:rPr>
              <a:t>Faso, Ghana</a:t>
            </a:r>
            <a:r>
              <a:rPr lang="en-US" altLang="en-US" sz="1140" b="1" dirty="0">
                <a:solidFill>
                  <a:schemeClr val="bg1"/>
                </a:solidFill>
              </a:rPr>
              <a:t>, Togo and Benin</a:t>
            </a:r>
            <a:r>
              <a:rPr lang="en-US" altLang="en-US" sz="1140" b="1" dirty="0" smtClean="0">
                <a:solidFill>
                  <a:schemeClr val="bg1"/>
                </a:solidFill>
              </a:rPr>
              <a:t> </a:t>
            </a:r>
            <a:r>
              <a:rPr lang="en-US" altLang="en-US" sz="1140" b="1" dirty="0">
                <a:solidFill>
                  <a:schemeClr val="bg1"/>
                </a:solidFill>
              </a:rPr>
              <a:t>and </a:t>
            </a:r>
            <a:r>
              <a:rPr lang="en-US" altLang="en-US" sz="1140" b="1" dirty="0" smtClean="0">
                <a:solidFill>
                  <a:schemeClr val="bg1"/>
                </a:solidFill>
              </a:rPr>
              <a:t>several portions of Nigeria. In contrast, parts of central Mali, southern </a:t>
            </a:r>
            <a:r>
              <a:rPr lang="en-US" altLang="en-US" sz="1140" b="1" dirty="0" smtClean="0">
                <a:solidFill>
                  <a:schemeClr val="bg1"/>
                </a:solidFill>
              </a:rPr>
              <a:t>Cote </a:t>
            </a:r>
            <a:r>
              <a:rPr lang="en-US" altLang="en-US" sz="1140" b="1" dirty="0" smtClean="0">
                <a:solidFill>
                  <a:schemeClr val="bg1"/>
                </a:solidFill>
              </a:rPr>
              <a:t>D’ivoire, and parts of central, eastern and northern Nigeria received below-average rainfall.</a:t>
            </a:r>
            <a:endParaRPr lang="en-US" altLang="en-US" sz="114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over parts of western Ethiopia, </a:t>
            </a:r>
            <a:r>
              <a:rPr lang="en-US" altLang="en-US" sz="1100" b="1" dirty="0" smtClean="0">
                <a:solidFill>
                  <a:schemeClr val="bg1"/>
                </a:solidFill>
              </a:rPr>
              <a:t>pockets of eastern Sudan and eastern South Sudan, </a:t>
            </a:r>
            <a:r>
              <a:rPr lang="en-US" altLang="en-US" sz="1100" b="1" dirty="0" smtClean="0">
                <a:solidFill>
                  <a:schemeClr val="bg1"/>
                </a:solidFill>
              </a:rPr>
              <a:t>while below-average rainfall was observed over </a:t>
            </a:r>
            <a:r>
              <a:rPr lang="en-US" altLang="en-US" sz="1100" b="1" dirty="0" smtClean="0">
                <a:solidFill>
                  <a:schemeClr val="bg1"/>
                </a:solidFill>
              </a:rPr>
              <a:t>the western portion of South Sudan, and parts of southern Sudan. </a:t>
            </a:r>
            <a:r>
              <a:rPr lang="en-US" altLang="en-US" sz="1100" b="1" dirty="0">
                <a:solidFill>
                  <a:schemeClr val="bg1"/>
                </a:solidFill>
              </a:rPr>
              <a:t>In </a:t>
            </a:r>
            <a:r>
              <a:rPr lang="en-US" altLang="en-US" sz="1100" b="1" dirty="0" smtClean="0">
                <a:solidFill>
                  <a:schemeClr val="bg1"/>
                </a:solidFill>
              </a:rPr>
              <a:t>Central </a:t>
            </a:r>
            <a:r>
              <a:rPr lang="en-US" altLang="en-US" sz="1100" b="1" dirty="0">
                <a:solidFill>
                  <a:schemeClr val="bg1"/>
                </a:solidFill>
              </a:rPr>
              <a:t>Africa, rainfall was </a:t>
            </a:r>
            <a:r>
              <a:rPr lang="en-US" altLang="en-US" sz="1100" b="1" dirty="0" smtClean="0">
                <a:solidFill>
                  <a:schemeClr val="bg1"/>
                </a:solidFill>
              </a:rPr>
              <a:t>over  parts of Cameroon, CAR, Congo, and northern DRC. </a:t>
            </a:r>
            <a:r>
              <a:rPr lang="en-US" altLang="en-US" sz="1100" b="1" dirty="0" smtClean="0">
                <a:solidFill>
                  <a:schemeClr val="bg1"/>
                </a:solidFill>
              </a:rPr>
              <a:t>In West Africa, above-average rainfall was observed over </a:t>
            </a:r>
            <a:r>
              <a:rPr lang="en-US" altLang="en-US" sz="1100" b="1" dirty="0" smtClean="0">
                <a:solidFill>
                  <a:schemeClr val="bg1"/>
                </a:solidFill>
              </a:rPr>
              <a:t>parts of Senegal, Guinea-Bissau, pockets </a:t>
            </a:r>
            <a:r>
              <a:rPr lang="en-US" altLang="en-US" sz="1100" b="1" dirty="0" smtClean="0">
                <a:solidFill>
                  <a:schemeClr val="bg1"/>
                </a:solidFill>
              </a:rPr>
              <a:t>of Mali, </a:t>
            </a:r>
            <a:r>
              <a:rPr lang="en-US" altLang="en-US" sz="1100" b="1" dirty="0" smtClean="0">
                <a:solidFill>
                  <a:schemeClr val="bg1"/>
                </a:solidFill>
              </a:rPr>
              <a:t>southern </a:t>
            </a:r>
            <a:r>
              <a:rPr lang="en-US" altLang="en-US" sz="1100" b="1" dirty="0" smtClean="0">
                <a:solidFill>
                  <a:schemeClr val="bg1"/>
                </a:solidFill>
              </a:rPr>
              <a:t>Cote D’Ivoire, </a:t>
            </a:r>
            <a:r>
              <a:rPr lang="en-US" altLang="en-US" sz="1100" b="1" dirty="0" smtClean="0">
                <a:solidFill>
                  <a:schemeClr val="bg1"/>
                </a:solidFill>
              </a:rPr>
              <a:t>and pockets of Burkina </a:t>
            </a:r>
            <a:r>
              <a:rPr lang="en-US" altLang="en-US" sz="1100" b="1" dirty="0" smtClean="0">
                <a:solidFill>
                  <a:schemeClr val="bg1"/>
                </a:solidFill>
              </a:rPr>
              <a:t>Faso, Ghana, Togo, Benin and Nigeria. Meanwhile, rainfall was below-average over </a:t>
            </a:r>
            <a:r>
              <a:rPr lang="en-US" altLang="en-US" sz="1100" b="1" dirty="0" smtClean="0">
                <a:solidFill>
                  <a:schemeClr val="bg1"/>
                </a:solidFill>
              </a:rPr>
              <a:t>pockets of northern and eastern Nigeria.</a:t>
            </a:r>
            <a:endParaRPr lang="en-US" altLang="en-US" sz="11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56" y="1235075"/>
            <a:ext cx="3813048" cy="3813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39429"/>
            <a:ext cx="3813048" cy="381304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04227"/>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a:t>
            </a:r>
            <a:r>
              <a:rPr lang="en-US" altLang="en-US" sz="1200" b="1" dirty="0" smtClean="0">
                <a:solidFill>
                  <a:schemeClr val="bg1"/>
                </a:solidFill>
              </a:rPr>
              <a:t>85</a:t>
            </a:r>
            <a:r>
              <a:rPr lang="en-US" altLang="en-US" sz="1200" b="1" dirty="0" smtClean="0">
                <a:solidFill>
                  <a:schemeClr val="bg1"/>
                </a:solidFill>
              </a:rPr>
              <a:t>0-hPa </a:t>
            </a:r>
            <a:r>
              <a:rPr lang="en-US" altLang="en-US" sz="1200" b="1" dirty="0" smtClean="0">
                <a:solidFill>
                  <a:schemeClr val="bg1"/>
                </a:solidFill>
              </a:rPr>
              <a:t>level (left panel), anomalous </a:t>
            </a:r>
            <a:r>
              <a:rPr lang="en-US" altLang="en-US" sz="1200" b="1" dirty="0" smtClean="0">
                <a:solidFill>
                  <a:schemeClr val="bg1"/>
                </a:solidFill>
              </a:rPr>
              <a:t>easterly flow prevailed across the </a:t>
            </a:r>
            <a:r>
              <a:rPr lang="en-US" altLang="en-US" sz="1200" b="1" dirty="0" err="1" smtClean="0">
                <a:solidFill>
                  <a:schemeClr val="bg1"/>
                </a:solidFill>
              </a:rPr>
              <a:t>Sudano-Sahelian</a:t>
            </a:r>
            <a:r>
              <a:rPr lang="en-US" altLang="en-US" sz="1200" b="1" dirty="0" smtClean="0">
                <a:solidFill>
                  <a:schemeClr val="bg1"/>
                </a:solidFill>
              </a:rPr>
              <a:t> region.</a:t>
            </a:r>
            <a:endParaRPr lang="en-US" altLang="en-US" sz="1200" b="1" dirty="0">
              <a:solidFill>
                <a:schemeClr val="bg1"/>
              </a:solidFill>
            </a:endParaRPr>
          </a:p>
        </p:txBody>
      </p:sp>
      <p:sp>
        <p:nvSpPr>
          <p:cNvPr id="7" name="Oval 6"/>
          <p:cNvSpPr/>
          <p:nvPr/>
        </p:nvSpPr>
        <p:spPr bwMode="auto">
          <a:xfrm>
            <a:off x="838200" y="2743200"/>
            <a:ext cx="2743200" cy="3810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504227"/>
            <a:ext cx="3813048" cy="3813048"/>
          </a:xfrm>
          <a:prstGeom prst="rect">
            <a:avLst/>
          </a:prstGeom>
        </p:spPr>
      </p:pic>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H="1" flipV="1">
            <a:off x="2209800" y="1752600"/>
            <a:ext cx="457200" cy="220979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505200" y="1814993"/>
            <a:ext cx="1447800" cy="1732872"/>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733800" y="779079"/>
            <a:ext cx="1219200" cy="866435"/>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a:t>
            </a:r>
            <a:r>
              <a:rPr lang="en-US" altLang="en-US" sz="1200" b="1" dirty="0" smtClean="0">
                <a:solidFill>
                  <a:schemeClr val="bg1"/>
                </a:solidFill>
                <a:latin typeface="Arial" charset="0"/>
                <a:cs typeface="+mn-cs"/>
              </a:rPr>
              <a:t>0 </a:t>
            </a:r>
            <a:r>
              <a:rPr lang="en-US" altLang="en-US" sz="1200" b="1" dirty="0">
                <a:solidFill>
                  <a:schemeClr val="bg1"/>
                </a:solidFill>
                <a:latin typeface="Arial" charset="0"/>
                <a:cs typeface="+mn-cs"/>
              </a:rPr>
              <a:t>days at selected locations shows </a:t>
            </a:r>
            <a:r>
              <a:rPr lang="en-US" altLang="en-US" sz="1200" b="1" dirty="0" smtClean="0">
                <a:solidFill>
                  <a:schemeClr val="bg1"/>
                </a:solidFill>
                <a:latin typeface="Arial" charset="0"/>
                <a:cs typeface="+mn-cs"/>
              </a:rPr>
              <a:t>increasing moisture deficits over parts of South Sudan </a:t>
            </a:r>
            <a:r>
              <a:rPr lang="en-US" altLang="en-US" sz="1200" b="1" dirty="0" smtClean="0">
                <a:solidFill>
                  <a:schemeClr val="bg1"/>
                </a:solidFill>
                <a:latin typeface="Arial" charset="0"/>
                <a:cs typeface="+mn-cs"/>
              </a:rPr>
              <a:t>(</a:t>
            </a:r>
            <a:r>
              <a:rPr lang="en-US" altLang="en-US" sz="1200" b="1" dirty="0" smtClean="0">
                <a:solidFill>
                  <a:schemeClr val="bg1"/>
                </a:solidFill>
                <a:latin typeface="Arial" charset="0"/>
              </a:rPr>
              <a:t>bottom </a:t>
            </a:r>
            <a:r>
              <a:rPr lang="en-US" altLang="en-US" sz="1200" b="1" dirty="0" smtClean="0">
                <a:solidFill>
                  <a:schemeClr val="bg1"/>
                </a:solidFill>
                <a:latin typeface="Arial" charset="0"/>
              </a:rPr>
              <a:t>right</a:t>
            </a:r>
            <a:r>
              <a:rPr lang="en-US" altLang="en-US" sz="1200" b="1" dirty="0" smtClean="0">
                <a:solidFill>
                  <a:schemeClr val="bg1"/>
                </a:solidFill>
                <a:latin typeface="Arial" charset="0"/>
              </a:rPr>
              <a:t>). Consistent </a:t>
            </a:r>
            <a:r>
              <a:rPr lang="en-US" altLang="en-US" sz="1200" b="1" dirty="0" smtClean="0">
                <a:solidFill>
                  <a:schemeClr val="bg1"/>
                </a:solidFill>
                <a:latin typeface="Arial" charset="0"/>
              </a:rPr>
              <a:t>heavy rains have kept significant moisture surpluses in place in southern Ghana (bottom left</a:t>
            </a:r>
            <a:r>
              <a:rPr lang="en-US" altLang="en-US" sz="1200" b="1" dirty="0" smtClean="0">
                <a:solidFill>
                  <a:schemeClr val="bg1"/>
                </a:solidFill>
                <a:latin typeface="Arial" charset="0"/>
              </a:rPr>
              <a:t>) and western Ethiopia (top right). </a:t>
            </a:r>
            <a:endParaRPr lang="en-US" altLang="en-US" sz="1200" b="1" dirty="0">
              <a:solidFill>
                <a:schemeClr val="bg1"/>
              </a:solidFill>
              <a:latin typeface="Arial" charset="0"/>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6424" y="574741"/>
            <a:ext cx="3456432" cy="268833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611" y="3390264"/>
            <a:ext cx="3456432" cy="268833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424" y="3390264"/>
            <a:ext cx="3456432" cy="2688336"/>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308954" y="1501140"/>
            <a:ext cx="316958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a:solidFill>
                  <a:srgbClr val="FFFF00"/>
                </a:solidFill>
              </a:rPr>
              <a:t>5</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11</a:t>
            </a:r>
            <a:r>
              <a:rPr lang="en-US" altLang="en-US" b="1" dirty="0" smtClean="0">
                <a:solidFill>
                  <a:srgbClr val="FFFF00"/>
                </a:solidFill>
              </a:rPr>
              <a:t> </a:t>
            </a:r>
            <a:r>
              <a:rPr lang="en-US" altLang="en-US" b="1" dirty="0" smtClean="0">
                <a:solidFill>
                  <a:srgbClr val="FFFF00"/>
                </a:solidFill>
              </a:rPr>
              <a:t>July, 2022</a:t>
            </a:r>
            <a:endParaRPr lang="en-US" altLang="en-US" dirty="0"/>
          </a:p>
        </p:txBody>
      </p:sp>
      <p:sp>
        <p:nvSpPr>
          <p:cNvPr id="7" name="Text Box 8"/>
          <p:cNvSpPr txBox="1">
            <a:spLocks noChangeArrowheads="1"/>
          </p:cNvSpPr>
          <p:nvPr/>
        </p:nvSpPr>
        <p:spPr bwMode="auto">
          <a:xfrm>
            <a:off x="79248" y="5428869"/>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a:t>
            </a:r>
            <a:r>
              <a:rPr lang="en-US" altLang="en-US" sz="1200" b="1" dirty="0" smtClean="0">
                <a:solidFill>
                  <a:schemeClr val="bg1"/>
                </a:solidFill>
              </a:rPr>
              <a:t>along the Gulf of Guinea coast, and western Ethiopia. </a:t>
            </a:r>
            <a:r>
              <a:rPr lang="en-US" altLang="en-US" sz="1200" b="1" dirty="0">
                <a:solidFill>
                  <a:schemeClr val="bg1"/>
                </a:solidFill>
              </a:rPr>
              <a:t>F</a:t>
            </a:r>
            <a:r>
              <a:rPr lang="en-US" altLang="en-US" sz="1200" b="1" dirty="0" smtClean="0">
                <a:solidFill>
                  <a:schemeClr val="bg1"/>
                </a:solidFill>
              </a:rPr>
              <a:t>or </a:t>
            </a:r>
            <a:r>
              <a:rPr lang="en-US" altLang="en-US" sz="1200" b="1" dirty="0">
                <a:solidFill>
                  <a:schemeClr val="bg1"/>
                </a:solidFill>
              </a:rPr>
              <a:t>week-2 (right </a:t>
            </a:r>
            <a:r>
              <a:rPr lang="en-US" altLang="en-US" sz="1200" b="1" dirty="0" smtClean="0">
                <a:solidFill>
                  <a:schemeClr val="bg1"/>
                </a:solidFill>
              </a:rPr>
              <a:t>panel), higher exceedance probabilities are expected to be confined to Sierra Leone, eastern Guinea, pockets of Nigeria, Cameroon, and western and Ethiopia.</a:t>
            </a:r>
            <a:endParaRPr lang="en-US" altLang="en-US" sz="1200" b="1" dirty="0">
              <a:solidFill>
                <a:schemeClr val="bg1"/>
              </a:solidFill>
            </a:endParaRPr>
          </a:p>
        </p:txBody>
      </p:sp>
      <p:sp>
        <p:nvSpPr>
          <p:cNvPr id="9" name="TextBox 10"/>
          <p:cNvSpPr txBox="1">
            <a:spLocks noChangeArrowheads="1"/>
          </p:cNvSpPr>
          <p:nvPr/>
        </p:nvSpPr>
        <p:spPr bwMode="auto">
          <a:xfrm>
            <a:off x="614480" y="1524000"/>
            <a:ext cx="3704989"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28 </a:t>
            </a:r>
            <a:r>
              <a:rPr lang="en-US" altLang="en-US" b="1" dirty="0" smtClean="0">
                <a:solidFill>
                  <a:srgbClr val="FFFF00"/>
                </a:solidFill>
              </a:rPr>
              <a:t>June - 4 </a:t>
            </a:r>
            <a:r>
              <a:rPr lang="en-US" altLang="en-US" b="1" dirty="0">
                <a:solidFill>
                  <a:srgbClr val="FFFF00"/>
                </a:solidFill>
              </a:rPr>
              <a:t>July, 2022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39694"/>
            <a:ext cx="4270248" cy="3202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39694"/>
            <a:ext cx="4270248" cy="320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214282</TotalTime>
  <Words>1812</Words>
  <Application>Microsoft Office PowerPoint</Application>
  <PresentationFormat>On-screen Show (4:3)</PresentationFormat>
  <Paragraphs>63</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10154</cp:revision>
  <cp:lastPrinted>2018-07-09T15:13:07Z</cp:lastPrinted>
  <dcterms:created xsi:type="dcterms:W3CDTF">2001-08-31T10:39:36Z</dcterms:created>
  <dcterms:modified xsi:type="dcterms:W3CDTF">2022-06-27T16:33:46Z</dcterms:modified>
</cp:coreProperties>
</file>