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varScale="1">
        <p:scale>
          <a:sx n="88" d="100"/>
          <a:sy n="88" d="100"/>
        </p:scale>
        <p:origin x="1315"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6/21/2022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608"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21 </a:t>
            </a:r>
            <a:r>
              <a:rPr lang="en-US" altLang="en-US" sz="2800" b="1" dirty="0" smtClean="0">
                <a:solidFill>
                  <a:schemeClr val="bg1"/>
                </a:solidFill>
              </a:rPr>
              <a:t>June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14 – 20 June, </a:t>
            </a:r>
            <a:r>
              <a:rPr lang="en-US" altLang="en-US" b="1" dirty="0">
                <a:solidFill>
                  <a:srgbClr val="FFFF00"/>
                </a:solidFill>
              </a:rPr>
              <a:t>2022</a:t>
            </a:r>
          </a:p>
        </p:txBody>
      </p:sp>
      <p:sp>
        <p:nvSpPr>
          <p:cNvPr id="8" name="Text Box 8"/>
          <p:cNvSpPr txBox="1">
            <a:spLocks noChangeArrowheads="1"/>
          </p:cNvSpPr>
          <p:nvPr/>
        </p:nvSpPr>
        <p:spPr bwMode="auto">
          <a:xfrm>
            <a:off x="3581400" y="1600200"/>
            <a:ext cx="5349875" cy="449353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southern Senegal, much of Guinea-Bissau, Sierra Leone and Liberia, western and central portions of Guinea, southern Cote d’Ivoire, northwestern Nigeria, southeastern Chad, southwestern Sudan, and eastern portions of CAR: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southern Mali, northern Cote d’Ivoire, northern and central portions of Ghana, Togo and Benin, central and southern portions of Burkina Faso, northeastern Nigeria, northern Cameroon and southwestern Chad: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southern South Sudan, northeastern DR Congo, northern Tanzania, western Kenya, southwestern Ethiopia, and much of Uganda: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western Ethiopia and southeastern Sudan: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endParaRPr lang="en-US" altLang="en-US" sz="1100" b="1" dirty="0">
              <a:solidFill>
                <a:srgbClr val="FFFF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788758"/>
            <a:ext cx="2980944" cy="3857692"/>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smtClean="0">
                <a:solidFill>
                  <a:srgbClr val="FFFF00"/>
                </a:solidFill>
              </a:rPr>
              <a:t>21 - 27 </a:t>
            </a:r>
            <a:r>
              <a:rPr lang="en-US" altLang="en-US" b="1" dirty="0" smtClean="0">
                <a:solidFill>
                  <a:srgbClr val="FFFF00"/>
                </a:solidFill>
              </a:rPr>
              <a:t>June,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central and southern portions of Senegal, southwestern Mali, much of The Gambia and Guinea-Bissau, and northern Guinea: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central and southern portions of Guinea, southern Mali, much of Sierra Leone and Liberia, southwestern Burkina Faso, western Cote d’Ivoire, southeastern Chad, southwestern Sudan and northeastern portions of CAR: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across southern South Sudan, northeastern DR Congo, northern and central portions of Uganda, and western Kenya: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across western Ethiopia, southern Eritrea, and southeastern Sudan: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786354"/>
            <a:ext cx="2980944" cy="3857692"/>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western Ethiopia, parts of southern Sudan, western and eastern South Sudan, and far-northern Tanzania. Rainfall was below-average over eastern and southern Ethiopia, the central parts of South Sudan, parts of Kenya, and much of Somalia. In Central Africa, rainfall was above-average over many parts of Cameroon, eastern Gabon, northern Congo, most of CAR and northern and eastern DRC. Rainfall was below-average over parts of southern and western Gabon and western and central DRC. In Southern Africa, above-average rainfall was observed over southern and central portions of Mozambique, scattered parts of Madagascar, as well as western and eastern South Africa. Below-average rainfall was observed over southern parts of Madagascar and Central South Africa. In West Africa, rainfall was above-average over Senegal, Guinea, northern Sierra Leone, northern Liberia, much of Burkina Faso, Ghana, Togo and Benin and several portions of Nigeria. In contrast, parts of central Mali, southern Liberia and Cote </a:t>
            </a:r>
            <a:r>
              <a:rPr lang="en-US" altLang="en-US" sz="1100" b="1" dirty="0" smtClean="0">
                <a:solidFill>
                  <a:schemeClr val="bg1"/>
                </a:solidFill>
                <a:latin typeface="Arial" panose="020B0604020202020204" pitchFamily="34" charset="0"/>
                <a:cs typeface="Arial" panose="020B0604020202020204" pitchFamily="34" charset="0"/>
              </a:rPr>
              <a:t>D’Ivoire</a:t>
            </a:r>
            <a:r>
              <a:rPr lang="en-US" altLang="en-US" sz="1100" b="1" dirty="0">
                <a:solidFill>
                  <a:schemeClr val="bg1"/>
                </a:solidFill>
                <a:latin typeface="Arial" panose="020B0604020202020204" pitchFamily="34" charset="0"/>
                <a:cs typeface="Arial" panose="020B0604020202020204" pitchFamily="34" charset="0"/>
              </a:rPr>
              <a:t>, and parts of central, eastern and northern Nigeria received below-average rainfall.</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western Ethiopia, eastern, western and southern South Sudan, and eastern Sudan, while below-average rainfall was observed over central South Sudan and a small part of southwestern Ethiopia. In Central Africa, rainfall was above-average over parts of Congo, northeastern Gabon, and Chad. Below-average rainfall was observed over  southern Cameroon, northwest DRC, western CAR, parts of Congo. In West Africa, above-average rainfall was observed over Guinea, parts of Mali, eastern Senegal, northern Cote D’Ivoire, western Liberia, Burkina Faso, Ghana, Togo, Benin and Nigeria. Meanwhile, rainfall was below-average over southern Liberia, southwestern Cote D’Ivoire, and parts of central Mali. Rainfall was also above average in western South Africa.</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outlook calls </a:t>
            </a:r>
            <a:r>
              <a:rPr lang="en-US" altLang="en-US" sz="1100" b="1" dirty="0">
                <a:solidFill>
                  <a:schemeClr val="bg1"/>
                </a:solidFill>
                <a:latin typeface="Arial" panose="020B0604020202020204" pitchFamily="34" charset="0"/>
                <a:cs typeface="Arial" panose="020B0604020202020204" pitchFamily="34" charset="0"/>
              </a:rPr>
              <a:t>for an increased chance for </a:t>
            </a:r>
            <a:r>
              <a:rPr lang="en-US" altLang="en-US" sz="1100" b="1" dirty="0" smtClean="0">
                <a:solidFill>
                  <a:schemeClr val="bg1"/>
                </a:solidFill>
                <a:latin typeface="Arial" panose="020B0604020202020204" pitchFamily="34" charset="0"/>
                <a:cs typeface="Arial" panose="020B0604020202020204" pitchFamily="34" charset="0"/>
              </a:rPr>
              <a:t>above-average </a:t>
            </a:r>
            <a:r>
              <a:rPr lang="en-US" altLang="en-US" sz="1100" b="1" dirty="0">
                <a:solidFill>
                  <a:schemeClr val="bg1"/>
                </a:solidFill>
                <a:latin typeface="Arial" panose="020B0604020202020204" pitchFamily="34" charset="0"/>
                <a:cs typeface="Arial" panose="020B0604020202020204" pitchFamily="34" charset="0"/>
              </a:rPr>
              <a:t>rainfall over </a:t>
            </a:r>
            <a:r>
              <a:rPr lang="en-US" altLang="en-US" sz="1100" b="1" dirty="0" smtClean="0">
                <a:solidFill>
                  <a:schemeClr val="bg1"/>
                </a:solidFill>
                <a:latin typeface="Arial" panose="020B0604020202020204" pitchFamily="34" charset="0"/>
                <a:cs typeface="Arial" panose="020B0604020202020204" pitchFamily="34" charset="0"/>
              </a:rPr>
              <a:t>f</a:t>
            </a:r>
            <a:r>
              <a:rPr lang="en-US" altLang="en-US" sz="1100" b="1" dirty="0" smtClean="0">
                <a:solidFill>
                  <a:schemeClr val="bg1"/>
                </a:solidFill>
                <a:latin typeface="Arial" panose="020B0604020202020204" pitchFamily="34" charset="0"/>
                <a:cs typeface="Arial" panose="020B0604020202020204" pitchFamily="34" charset="0"/>
              </a:rPr>
              <a:t>ar-western Africa and Liberia and southern </a:t>
            </a:r>
            <a:r>
              <a:rPr lang="en-US" altLang="en-US" sz="1100" b="1" dirty="0">
                <a:solidFill>
                  <a:schemeClr val="bg1"/>
                </a:solidFill>
                <a:latin typeface="Arial" panose="020B0604020202020204" pitchFamily="34" charset="0"/>
                <a:cs typeface="Arial" panose="020B0604020202020204" pitchFamily="34" charset="0"/>
              </a:rPr>
              <a:t>Cote </a:t>
            </a:r>
            <a:r>
              <a:rPr lang="en-US" altLang="en-US" sz="1100" b="1" dirty="0" smtClean="0">
                <a:solidFill>
                  <a:schemeClr val="bg1"/>
                </a:solidFill>
                <a:latin typeface="Arial" panose="020B0604020202020204" pitchFamily="34" charset="0"/>
                <a:cs typeface="Arial" panose="020B0604020202020204" pitchFamily="34" charset="0"/>
              </a:rPr>
              <a:t>D’Ivoire, northwestern Nigeria, western Ethiopia in </a:t>
            </a:r>
            <a:r>
              <a:rPr lang="en-US" altLang="en-US" sz="1100" b="1" dirty="0" smtClean="0">
                <a:solidFill>
                  <a:schemeClr val="bg1"/>
                </a:solidFill>
                <a:latin typeface="Arial" panose="020B0604020202020204" pitchFamily="34" charset="0"/>
                <a:cs typeface="Arial" panose="020B0604020202020204" pitchFamily="34" charset="0"/>
              </a:rPr>
              <a:t>East Africa</a:t>
            </a:r>
            <a:r>
              <a:rPr lang="en-US" altLang="en-US" sz="1100" b="1" dirty="0">
                <a:solidFill>
                  <a:schemeClr val="bg1"/>
                </a:solidFill>
                <a:latin typeface="Arial" panose="020B0604020202020204" pitchFamily="34" charset="0"/>
                <a:cs typeface="Arial" panose="020B0604020202020204" pitchFamily="34" charset="0"/>
              </a:rPr>
              <a:t>.</a:t>
            </a:r>
            <a:r>
              <a:rPr lang="en-US" altLang="en-US" sz="1100" b="1" dirty="0" smtClean="0">
                <a:solidFill>
                  <a:schemeClr val="bg1"/>
                </a:solidFill>
                <a:latin typeface="Arial" panose="020B0604020202020204" pitchFamily="34" charset="0"/>
                <a:cs typeface="Arial" panose="020B0604020202020204" pitchFamily="34" charset="0"/>
              </a:rPr>
              <a:t> Meanwhile</a:t>
            </a:r>
            <a:r>
              <a:rPr lang="en-US" altLang="en-US" sz="1100" b="1" dirty="0" smtClean="0">
                <a:solidFill>
                  <a:schemeClr val="bg1"/>
                </a:solidFill>
                <a:latin typeface="Arial" panose="020B0604020202020204" pitchFamily="34" charset="0"/>
                <a:cs typeface="Arial" panose="020B0604020202020204" pitchFamily="34" charset="0"/>
              </a:rPr>
              <a:t>, </a:t>
            </a:r>
            <a:r>
              <a:rPr lang="en-US" altLang="en-US" sz="1100" b="1" dirty="0" smtClean="0">
                <a:solidFill>
                  <a:schemeClr val="bg1"/>
                </a:solidFill>
                <a:latin typeface="Arial" panose="020B0604020202020204" pitchFamily="34" charset="0"/>
                <a:cs typeface="Arial" panose="020B0604020202020204" pitchFamily="34" charset="0"/>
              </a:rPr>
              <a:t>below-average </a:t>
            </a:r>
            <a:r>
              <a:rPr lang="en-US" altLang="en-US" sz="1100" b="1" dirty="0" smtClean="0">
                <a:solidFill>
                  <a:schemeClr val="bg1"/>
                </a:solidFill>
                <a:latin typeface="Arial" panose="020B0604020202020204" pitchFamily="34" charset="0"/>
                <a:cs typeface="Arial" panose="020B0604020202020204" pitchFamily="34" charset="0"/>
              </a:rPr>
              <a:t>rainfall is likely over </a:t>
            </a:r>
            <a:r>
              <a:rPr lang="en-US" altLang="en-US" sz="1100" b="1" dirty="0" smtClean="0">
                <a:solidFill>
                  <a:schemeClr val="bg1"/>
                </a:solidFill>
                <a:latin typeface="Arial" panose="020B0604020202020204" pitchFamily="34" charset="0"/>
                <a:cs typeface="Arial" panose="020B0604020202020204" pitchFamily="34" charset="0"/>
              </a:rPr>
              <a:t>central portions of West Africa, CAR </a:t>
            </a:r>
            <a:r>
              <a:rPr lang="en-US" altLang="en-US" sz="1100" b="1" dirty="0">
                <a:solidFill>
                  <a:schemeClr val="bg1"/>
                </a:solidFill>
                <a:latin typeface="Arial" panose="020B0604020202020204" pitchFamily="34" charset="0"/>
                <a:cs typeface="Arial" panose="020B0604020202020204" pitchFamily="34" charset="0"/>
              </a:rPr>
              <a:t>a</a:t>
            </a:r>
            <a:r>
              <a:rPr lang="en-US" altLang="en-US" sz="1100" b="1" dirty="0" smtClean="0">
                <a:solidFill>
                  <a:schemeClr val="bg1"/>
                </a:solidFill>
                <a:latin typeface="Arial" panose="020B0604020202020204" pitchFamily="34" charset="0"/>
                <a:cs typeface="Arial" panose="020B0604020202020204" pitchFamily="34" charset="0"/>
              </a:rPr>
              <a:t>nd </a:t>
            </a:r>
            <a:r>
              <a:rPr lang="en-US" altLang="en-US" sz="1100" b="1" dirty="0">
                <a:solidFill>
                  <a:schemeClr val="bg1"/>
                </a:solidFill>
                <a:latin typeface="Arial" panose="020B0604020202020204" pitchFamily="34" charset="0"/>
                <a:cs typeface="Arial" panose="020B0604020202020204" pitchFamily="34" charset="0"/>
              </a:rPr>
              <a:t>s</a:t>
            </a:r>
            <a:r>
              <a:rPr lang="en-US" altLang="en-US" sz="1100" b="1" dirty="0" smtClean="0">
                <a:solidFill>
                  <a:schemeClr val="bg1"/>
                </a:solidFill>
                <a:latin typeface="Arial" panose="020B0604020202020204" pitchFamily="34" charset="0"/>
                <a:cs typeface="Arial" panose="020B0604020202020204" pitchFamily="34" charset="0"/>
              </a:rPr>
              <a:t>urrounding areas in </a:t>
            </a:r>
            <a:r>
              <a:rPr lang="en-US" altLang="en-US" sz="1100" b="1" dirty="0" smtClean="0">
                <a:solidFill>
                  <a:schemeClr val="bg1"/>
                </a:solidFill>
                <a:latin typeface="Arial" panose="020B0604020202020204" pitchFamily="34" charset="0"/>
                <a:cs typeface="Arial" panose="020B0604020202020204" pitchFamily="34" charset="0"/>
              </a:rPr>
              <a:t>Central </a:t>
            </a:r>
            <a:r>
              <a:rPr lang="en-US" altLang="en-US" sz="1100" b="1" dirty="0" smtClean="0">
                <a:solidFill>
                  <a:schemeClr val="bg1"/>
                </a:solidFill>
                <a:latin typeface="Arial" panose="020B0604020202020204" pitchFamily="34" charset="0"/>
                <a:cs typeface="Arial" panose="020B0604020202020204" pitchFamily="34" charset="0"/>
              </a:rPr>
              <a:t>Africa, and parts of east Africa, including Uganda. </a:t>
            </a:r>
            <a:r>
              <a:rPr lang="en-US" altLang="en-US" sz="1100" b="1" dirty="0" smtClean="0">
                <a:solidFill>
                  <a:schemeClr val="bg1"/>
                </a:solidFill>
                <a:latin typeface="Arial" panose="020B0604020202020204" pitchFamily="34" charset="0"/>
                <a:cs typeface="Arial" panose="020B0604020202020204" pitchFamily="34" charset="0"/>
              </a:rPr>
              <a:t>Week-2 outlook suggests an increased chance for </a:t>
            </a:r>
            <a:r>
              <a:rPr lang="en-US" altLang="en-US" sz="1100" b="1" dirty="0" smtClean="0">
                <a:solidFill>
                  <a:schemeClr val="bg1"/>
                </a:solidFill>
                <a:latin typeface="Arial" panose="020B0604020202020204" pitchFamily="34" charset="0"/>
                <a:cs typeface="Arial" panose="020B0604020202020204" pitchFamily="34" charset="0"/>
              </a:rPr>
              <a:t>above-average </a:t>
            </a:r>
            <a:r>
              <a:rPr lang="en-US" altLang="en-US" sz="1100" b="1" dirty="0" smtClean="0">
                <a:solidFill>
                  <a:schemeClr val="bg1"/>
                </a:solidFill>
                <a:latin typeface="Arial" panose="020B0604020202020204" pitchFamily="34" charset="0"/>
                <a:cs typeface="Arial" panose="020B0604020202020204" pitchFamily="34" charset="0"/>
              </a:rPr>
              <a:t>rainfall over </a:t>
            </a:r>
            <a:r>
              <a:rPr lang="en-US" altLang="en-US" sz="1100" b="1" dirty="0" smtClean="0">
                <a:solidFill>
                  <a:schemeClr val="bg1"/>
                </a:solidFill>
                <a:latin typeface="Arial" panose="020B0604020202020204" pitchFamily="34" charset="0"/>
                <a:cs typeface="Arial" panose="020B0604020202020204" pitchFamily="34" charset="0"/>
              </a:rPr>
              <a:t>southwestern parts </a:t>
            </a:r>
            <a:r>
              <a:rPr lang="en-US" altLang="en-US" sz="1100" b="1" dirty="0">
                <a:solidFill>
                  <a:schemeClr val="bg1"/>
                </a:solidFill>
                <a:latin typeface="Arial" panose="020B0604020202020204" pitchFamily="34" charset="0"/>
                <a:cs typeface="Arial" panose="020B0604020202020204" pitchFamily="34" charset="0"/>
              </a:rPr>
              <a:t>of </a:t>
            </a:r>
            <a:r>
              <a:rPr lang="en-US" altLang="en-US" sz="1100" b="1" dirty="0">
                <a:solidFill>
                  <a:schemeClr val="bg1"/>
                </a:solidFill>
                <a:latin typeface="Arial" panose="020B0604020202020204" pitchFamily="34" charset="0"/>
                <a:cs typeface="Arial" panose="020B0604020202020204" pitchFamily="34" charset="0"/>
              </a:rPr>
              <a:t>W</a:t>
            </a:r>
            <a:r>
              <a:rPr lang="en-US" altLang="en-US" sz="1100" b="1" dirty="0" smtClean="0">
                <a:solidFill>
                  <a:schemeClr val="bg1"/>
                </a:solidFill>
                <a:latin typeface="Arial" panose="020B0604020202020204" pitchFamily="34" charset="0"/>
                <a:cs typeface="Arial" panose="020B0604020202020204" pitchFamily="34" charset="0"/>
              </a:rPr>
              <a:t>est Africa, Nigeria and Cameroon, as well as northwestern Ethiopia, while below-average </a:t>
            </a:r>
            <a:r>
              <a:rPr lang="en-US" altLang="en-US" sz="1100" b="1" dirty="0">
                <a:solidFill>
                  <a:schemeClr val="bg1"/>
                </a:solidFill>
                <a:latin typeface="Arial" panose="020B0604020202020204" pitchFamily="34" charset="0"/>
                <a:cs typeface="Arial" panose="020B0604020202020204" pitchFamily="34" charset="0"/>
              </a:rPr>
              <a:t>rainfall is likely </a:t>
            </a:r>
            <a:r>
              <a:rPr lang="en-US" altLang="en-US" sz="1100" b="1" dirty="0" smtClean="0">
                <a:solidFill>
                  <a:schemeClr val="bg1"/>
                </a:solidFill>
                <a:latin typeface="Arial" panose="020B0604020202020204" pitchFamily="34" charset="0"/>
                <a:cs typeface="Arial" panose="020B0604020202020204" pitchFamily="34" charset="0"/>
              </a:rPr>
              <a:t>over parts West Africa</a:t>
            </a:r>
            <a:r>
              <a:rPr lang="en-US" altLang="en-US" sz="1100" b="1" dirty="0">
                <a:solidFill>
                  <a:schemeClr val="bg1"/>
                </a:solidFill>
                <a:latin typeface="Arial" panose="020B0604020202020204" pitchFamily="34" charset="0"/>
                <a:cs typeface="Arial" panose="020B0604020202020204" pitchFamily="34" charset="0"/>
              </a:rPr>
              <a:t> </a:t>
            </a:r>
            <a:r>
              <a:rPr lang="en-US" altLang="en-US" sz="1100" b="1" dirty="0" smtClean="0">
                <a:solidFill>
                  <a:schemeClr val="bg1"/>
                </a:solidFill>
                <a:latin typeface="Arial" panose="020B0604020202020204" pitchFamily="34" charset="0"/>
                <a:cs typeface="Arial" panose="020B0604020202020204" pitchFamily="34" charset="0"/>
              </a:rPr>
              <a:t>including Senegal, </a:t>
            </a:r>
            <a:r>
              <a:rPr lang="en-US" altLang="en-US" sz="1100" b="1" dirty="0" smtClean="0">
                <a:solidFill>
                  <a:schemeClr val="bg1"/>
                </a:solidFill>
                <a:latin typeface="Arial" panose="020B0604020202020204" pitchFamily="34" charset="0"/>
                <a:cs typeface="Arial" panose="020B0604020202020204" pitchFamily="34" charset="0"/>
              </a:rPr>
              <a:t>The Gambia, and Guinea Bissau as well as parts of </a:t>
            </a:r>
            <a:r>
              <a:rPr lang="en-US" altLang="en-US" sz="1100" b="1" dirty="0">
                <a:solidFill>
                  <a:schemeClr val="bg1"/>
                </a:solidFill>
                <a:latin typeface="Arial" panose="020B0604020202020204" pitchFamily="34" charset="0"/>
                <a:cs typeface="Arial" panose="020B0604020202020204" pitchFamily="34" charset="0"/>
              </a:rPr>
              <a:t>E</a:t>
            </a:r>
            <a:r>
              <a:rPr lang="en-US" altLang="en-US" sz="1100" b="1" dirty="0" smtClean="0">
                <a:solidFill>
                  <a:schemeClr val="bg1"/>
                </a:solidFill>
                <a:latin typeface="Arial" panose="020B0604020202020204" pitchFamily="34" charset="0"/>
                <a:cs typeface="Arial" panose="020B0604020202020204" pitchFamily="34" charset="0"/>
              </a:rPr>
              <a:t>ast Africa including northeastern DRC and Uganda.</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parts of western  and central Ethiopia, eastern South Sudan, and Sudan, while below-average rainfall was observed over western South Sudan and a small part of southwestern Ethiopia. In Central Africa, rainfall was above-average over parts of Congo, Gabon, and eastern Chad. Below-average rainfall was observed over  Cameroon, DRC, CAR, parts of Congo, and much of Chad. In West Africa, above-average rainfall was observed over Guinea, Sierra Leone, parts of western Mali, eastern Senegal, Burkina Faso, northern Ghana, Togo, Benin and western Nigeria. Meanwhile, rainfall was below-average over Liberia, Cote D’Ivoire, southwestern Ghana, eastern Nigeria, and parts of southern Mali. </a:t>
            </a:r>
          </a:p>
          <a:p>
            <a:pPr algn="just"/>
            <a:endParaRPr lang="en-US" altLang="en-US" sz="1400" b="1"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en-US" sz="1400" b="1" dirty="0">
                <a:solidFill>
                  <a:schemeClr val="bg1"/>
                </a:solidFill>
                <a:latin typeface="Arial" panose="020B0604020202020204" pitchFamily="34" charset="0"/>
                <a:cs typeface="Arial" panose="020B0604020202020204" pitchFamily="34" charset="0"/>
              </a:rPr>
              <a:t>Week-1 outlook calls for an increased chance for above-average rainfall over far-western Africa and Liberia and southern Cote D’Ivoire, northwestern Nigeria, western Ethiopia in East Africa. Meanwhile, below-average rainfall is likely over central portions of West Africa, CAR and surrounding areas in Central Africa, and parts of east Africa, including Uganda. Week-2 outlook suggests an increased chance for above-average rainfall over southwestern parts of West Africa, Nigeria and Cameroon, as well as northwestern Ethiopia, while below-average rainfall is likely over parts West Africa including Senegal, The Gambia, and Guinea Bissau as well as parts of East Africa including northeastern DRC and Uganda.</a:t>
            </a:r>
          </a:p>
          <a:p>
            <a:pPr marL="285750" indent="-285750" algn="just">
              <a:buFont typeface="Arial" panose="020B0604020202020204" pitchFamily="34" charset="0"/>
              <a:buChar char="•"/>
            </a:pPr>
            <a:endParaRPr lang="en-US" alt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southern Sudan</a:t>
            </a:r>
            <a:r>
              <a:rPr lang="en-US" altLang="en-US" sz="1080" b="1" dirty="0" smtClean="0">
                <a:solidFill>
                  <a:schemeClr val="bg1"/>
                </a:solidFill>
              </a:rPr>
              <a:t>, the western and eastern portions of South Sudan, western Ethiopia, </a:t>
            </a:r>
            <a:r>
              <a:rPr lang="en-US" altLang="en-US" sz="1080" b="1" dirty="0" smtClean="0">
                <a:solidFill>
                  <a:schemeClr val="bg1"/>
                </a:solidFill>
              </a:rPr>
              <a:t>parts of Uganda, and parts of southern </a:t>
            </a:r>
            <a:r>
              <a:rPr lang="en-US" altLang="en-US" sz="1080" b="1" dirty="0" smtClean="0">
                <a:solidFill>
                  <a:schemeClr val="bg1"/>
                </a:solidFill>
              </a:rPr>
              <a:t>and northern </a:t>
            </a:r>
            <a:r>
              <a:rPr lang="en-US" altLang="en-US" sz="1080" b="1" dirty="0" smtClean="0">
                <a:solidFill>
                  <a:schemeClr val="bg1"/>
                </a:solidFill>
              </a:rPr>
              <a:t>Tanzania</a:t>
            </a:r>
            <a:r>
              <a:rPr lang="en-US" altLang="en-US" sz="1080" b="1" dirty="0" smtClean="0">
                <a:solidFill>
                  <a:schemeClr val="bg1"/>
                </a:solidFill>
              </a:rPr>
              <a:t>. Rainfall </a:t>
            </a:r>
            <a:r>
              <a:rPr lang="en-US" altLang="en-US" sz="1080" b="1" dirty="0">
                <a:solidFill>
                  <a:schemeClr val="bg1"/>
                </a:solidFill>
              </a:rPr>
              <a:t>was below-average over </a:t>
            </a:r>
            <a:r>
              <a:rPr lang="en-US" altLang="en-US" sz="1080" b="1" dirty="0" smtClean="0">
                <a:solidFill>
                  <a:schemeClr val="bg1"/>
                </a:solidFill>
              </a:rPr>
              <a:t>central, southern and eastern Ethiopia, central and southern South Sudan, Kenya, Somalia, northern Uganda, as well as central and eastern Tanzania. In </a:t>
            </a:r>
            <a:r>
              <a:rPr lang="en-US" altLang="en-US" sz="1080" b="1" dirty="0">
                <a:solidFill>
                  <a:schemeClr val="bg1"/>
                </a:solidFill>
              </a:rPr>
              <a:t>southern Africa, </a:t>
            </a:r>
            <a:r>
              <a:rPr lang="en-US" altLang="en-US" sz="1080" b="1" dirty="0" smtClean="0">
                <a:solidFill>
                  <a:schemeClr val="bg1"/>
                </a:solidFill>
              </a:rPr>
              <a:t>above-average rainfall was observed over much of Angola, Botswana, northern Namibia, Zambia, Malawi, much of Mozambique, many parts of Madagascar and </a:t>
            </a:r>
            <a:r>
              <a:rPr lang="en-US" altLang="en-US" sz="1080" b="1" dirty="0" smtClean="0">
                <a:solidFill>
                  <a:schemeClr val="bg1"/>
                </a:solidFill>
              </a:rPr>
              <a:t>much </a:t>
            </a:r>
            <a:r>
              <a:rPr lang="en-US" altLang="en-US" sz="1080" b="1" dirty="0" smtClean="0">
                <a:solidFill>
                  <a:schemeClr val="bg1"/>
                </a:solidFill>
              </a:rPr>
              <a:t>of South Africa. Below-average rainfall was observed over pockets of southeastern Angola, </a:t>
            </a:r>
            <a:r>
              <a:rPr lang="en-US" altLang="en-US" sz="1080" b="1" dirty="0" smtClean="0">
                <a:solidFill>
                  <a:schemeClr val="bg1"/>
                </a:solidFill>
              </a:rPr>
              <a:t>central and southern </a:t>
            </a:r>
            <a:r>
              <a:rPr lang="en-US" altLang="en-US" sz="1080" b="1" dirty="0" smtClean="0">
                <a:solidFill>
                  <a:schemeClr val="bg1"/>
                </a:solidFill>
              </a:rPr>
              <a:t>Namibia, western South Africa, and pockets of Madagascar. In Central Africa, rainfall was above-average over much of CAR, eastern Gabon, </a:t>
            </a:r>
            <a:r>
              <a:rPr lang="en-US" altLang="en-US" sz="1080" b="1" dirty="0" smtClean="0">
                <a:solidFill>
                  <a:schemeClr val="bg1"/>
                </a:solidFill>
              </a:rPr>
              <a:t>Congo, and many </a:t>
            </a:r>
            <a:r>
              <a:rPr lang="en-US" altLang="en-US" sz="1080" b="1" dirty="0" smtClean="0">
                <a:solidFill>
                  <a:schemeClr val="bg1"/>
                </a:solidFill>
              </a:rPr>
              <a:t>parts of </a:t>
            </a:r>
            <a:r>
              <a:rPr lang="en-US" altLang="en-US" sz="1080" b="1" dirty="0" smtClean="0">
                <a:solidFill>
                  <a:schemeClr val="bg1"/>
                </a:solidFill>
              </a:rPr>
              <a:t>DRC. </a:t>
            </a:r>
            <a:r>
              <a:rPr lang="en-US" altLang="en-US" sz="1080" b="1" dirty="0" smtClean="0">
                <a:solidFill>
                  <a:schemeClr val="bg1"/>
                </a:solidFill>
              </a:rPr>
              <a:t>Rainfall was below-average over parts of </a:t>
            </a:r>
            <a:r>
              <a:rPr lang="en-US" altLang="en-US" sz="1080" b="1" dirty="0" smtClean="0">
                <a:solidFill>
                  <a:schemeClr val="bg1"/>
                </a:solidFill>
              </a:rPr>
              <a:t>central and southwestern </a:t>
            </a:r>
            <a:r>
              <a:rPr lang="en-US" altLang="en-US" sz="1080" b="1" dirty="0" smtClean="0">
                <a:solidFill>
                  <a:schemeClr val="bg1"/>
                </a:solidFill>
              </a:rPr>
              <a:t>Cameroon, parts of central and northeastern DRC</a:t>
            </a:r>
            <a:r>
              <a:rPr lang="en-US" altLang="en-US" sz="1080" b="1" dirty="0" smtClean="0">
                <a:solidFill>
                  <a:schemeClr val="bg1"/>
                </a:solidFill>
              </a:rPr>
              <a:t>, </a:t>
            </a:r>
            <a:r>
              <a:rPr lang="en-US" altLang="en-US" sz="1080" b="1" dirty="0" smtClean="0">
                <a:solidFill>
                  <a:schemeClr val="bg1"/>
                </a:solidFill>
              </a:rPr>
              <a:t>and western Gabon. In West Africa, rainfall was above-average over much of the Gulf of Guinea region, as well as Senegal and the Gambia</a:t>
            </a:r>
            <a:r>
              <a:rPr lang="en-US" altLang="en-US" sz="1080" b="1" dirty="0">
                <a:solidFill>
                  <a:schemeClr val="bg1"/>
                </a:solidFill>
              </a:rPr>
              <a:t>,</a:t>
            </a:r>
            <a:r>
              <a:rPr lang="en-US" altLang="en-US" sz="1080" b="1" dirty="0" smtClean="0">
                <a:solidFill>
                  <a:schemeClr val="bg1"/>
                </a:solidFill>
              </a:rPr>
              <a:t> while below-average rainfall was observed over </a:t>
            </a:r>
            <a:r>
              <a:rPr lang="en-US" altLang="en-US" sz="1080" b="1" dirty="0" smtClean="0">
                <a:solidFill>
                  <a:schemeClr val="bg1"/>
                </a:solidFill>
              </a:rPr>
              <a:t>scattered parts </a:t>
            </a:r>
            <a:r>
              <a:rPr lang="en-US" altLang="en-US" sz="1080" b="1" dirty="0" smtClean="0">
                <a:solidFill>
                  <a:schemeClr val="bg1"/>
                </a:solidFill>
              </a:rPr>
              <a:t>of </a:t>
            </a:r>
            <a:r>
              <a:rPr lang="en-US" altLang="en-US" sz="1080" b="1" dirty="0" smtClean="0">
                <a:solidFill>
                  <a:schemeClr val="bg1"/>
                </a:solidFill>
              </a:rPr>
              <a:t>Nigeria</a:t>
            </a:r>
            <a:r>
              <a:rPr lang="en-US" altLang="en-US" sz="1080" b="1" dirty="0" smtClean="0">
                <a:solidFill>
                  <a:schemeClr val="bg1"/>
                </a:solidFill>
              </a:rPr>
              <a:t>, Niger, Southwestern Cote d’Ivoire, </a:t>
            </a:r>
            <a:r>
              <a:rPr lang="en-US" altLang="en-US" sz="1080" b="1" dirty="0" smtClean="0">
                <a:solidFill>
                  <a:schemeClr val="bg1"/>
                </a:solidFill>
              </a:rPr>
              <a:t>southern Liberia, and </a:t>
            </a:r>
            <a:r>
              <a:rPr lang="en-US" altLang="en-US" sz="1080" b="1" dirty="0" smtClean="0">
                <a:solidFill>
                  <a:schemeClr val="bg1"/>
                </a:solidFill>
              </a:rPr>
              <a:t>a portion of </a:t>
            </a:r>
            <a:r>
              <a:rPr lang="en-US" altLang="en-US" sz="1080" b="1" dirty="0" smtClean="0">
                <a:solidFill>
                  <a:schemeClr val="bg1"/>
                </a:solidFill>
              </a:rPr>
              <a:t>Central</a:t>
            </a:r>
            <a:r>
              <a:rPr lang="en-US" altLang="en-US" sz="1080" b="1" dirty="0" smtClean="0">
                <a:solidFill>
                  <a:schemeClr val="bg1"/>
                </a:solidFill>
              </a:rPr>
              <a:t> </a:t>
            </a:r>
            <a:r>
              <a:rPr lang="en-US" altLang="en-US" sz="1080" b="1" dirty="0" smtClean="0">
                <a:solidFill>
                  <a:schemeClr val="bg1"/>
                </a:solidFill>
              </a:rPr>
              <a:t>Mali.</a:t>
            </a:r>
            <a:endParaRPr lang="en-US" altLang="en-US" sz="1080" b="1" dirty="0">
              <a:solidFill>
                <a:schemeClr val="bg1"/>
              </a:solidFill>
            </a:endParaRPr>
          </a:p>
        </p:txBody>
      </p:sp>
      <p:pic>
        <p:nvPicPr>
          <p:cNvPr id="3" name="Picture 2"/>
          <p:cNvPicPr>
            <a:picLocks noChangeAspect="1"/>
          </p:cNvPicPr>
          <p:nvPr/>
        </p:nvPicPr>
        <p:blipFill>
          <a:blip r:embed="rId3"/>
          <a:stretch>
            <a:fillRect/>
          </a:stretch>
        </p:blipFill>
        <p:spPr>
          <a:xfrm>
            <a:off x="609600" y="1216152"/>
            <a:ext cx="3813048" cy="3813048"/>
          </a:xfrm>
          <a:prstGeom prst="rect">
            <a:avLst/>
          </a:prstGeom>
        </p:spPr>
      </p:pic>
      <p:pic>
        <p:nvPicPr>
          <p:cNvPr id="7" name="Picture 6"/>
          <p:cNvPicPr>
            <a:picLocks noChangeAspect="1"/>
          </p:cNvPicPr>
          <p:nvPr/>
        </p:nvPicPr>
        <p:blipFill>
          <a:blip r:embed="rId4"/>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western Ethiopia, parts of southern Sudan, western </a:t>
            </a:r>
            <a:r>
              <a:rPr lang="en-US" altLang="en-US" sz="1140" b="1" dirty="0" smtClean="0">
                <a:solidFill>
                  <a:schemeClr val="bg1"/>
                </a:solidFill>
              </a:rPr>
              <a:t>and eastern South </a:t>
            </a:r>
            <a:r>
              <a:rPr lang="en-US" altLang="en-US" sz="1140" b="1" dirty="0" smtClean="0">
                <a:solidFill>
                  <a:schemeClr val="bg1"/>
                </a:solidFill>
              </a:rPr>
              <a:t>Sudan, </a:t>
            </a:r>
            <a:r>
              <a:rPr lang="en-US" altLang="en-US" sz="1140" b="1" dirty="0" smtClean="0">
                <a:solidFill>
                  <a:schemeClr val="bg1"/>
                </a:solidFill>
              </a:rPr>
              <a:t>and far-northern </a:t>
            </a:r>
            <a:r>
              <a:rPr lang="en-US" altLang="en-US" sz="1140" b="1" dirty="0" smtClean="0">
                <a:solidFill>
                  <a:schemeClr val="bg1"/>
                </a:solidFill>
              </a:rPr>
              <a:t>Tanzania. Rainfall was below-average over </a:t>
            </a:r>
            <a:r>
              <a:rPr lang="en-US" altLang="en-US" sz="1140" b="1" dirty="0" smtClean="0">
                <a:solidFill>
                  <a:schemeClr val="bg1"/>
                </a:solidFill>
              </a:rPr>
              <a:t>eastern and </a:t>
            </a:r>
            <a:r>
              <a:rPr lang="en-US" altLang="en-US" sz="1140" b="1" dirty="0" smtClean="0">
                <a:solidFill>
                  <a:schemeClr val="bg1"/>
                </a:solidFill>
              </a:rPr>
              <a:t>southern Ethiopia, the central </a:t>
            </a:r>
            <a:r>
              <a:rPr lang="en-US" altLang="en-US" sz="1140" b="1" dirty="0" smtClean="0">
                <a:solidFill>
                  <a:schemeClr val="bg1"/>
                </a:solidFill>
              </a:rPr>
              <a:t>parts </a:t>
            </a:r>
            <a:r>
              <a:rPr lang="en-US" altLang="en-US" sz="1140" b="1" dirty="0" smtClean="0">
                <a:solidFill>
                  <a:schemeClr val="bg1"/>
                </a:solidFill>
              </a:rPr>
              <a:t>of South Sudan, </a:t>
            </a:r>
            <a:r>
              <a:rPr lang="en-US" altLang="en-US" sz="1140" b="1" dirty="0" smtClean="0">
                <a:solidFill>
                  <a:schemeClr val="bg1"/>
                </a:solidFill>
              </a:rPr>
              <a:t>parts of Kenya</a:t>
            </a:r>
            <a:r>
              <a:rPr lang="en-US" altLang="en-US" sz="1140" b="1" dirty="0" smtClean="0">
                <a:solidFill>
                  <a:schemeClr val="bg1"/>
                </a:solidFill>
              </a:rPr>
              <a:t>, </a:t>
            </a:r>
            <a:r>
              <a:rPr lang="en-US" altLang="en-US" sz="1140" b="1" dirty="0" smtClean="0">
                <a:solidFill>
                  <a:schemeClr val="bg1"/>
                </a:solidFill>
              </a:rPr>
              <a:t>and </a:t>
            </a:r>
            <a:r>
              <a:rPr lang="en-US" altLang="en-US" sz="1140" b="1" dirty="0" smtClean="0">
                <a:solidFill>
                  <a:schemeClr val="bg1"/>
                </a:solidFill>
              </a:rPr>
              <a:t>much of Somalia. </a:t>
            </a:r>
            <a:r>
              <a:rPr lang="en-US" altLang="en-US" sz="1140" b="1" dirty="0">
                <a:solidFill>
                  <a:schemeClr val="bg1"/>
                </a:solidFill>
              </a:rPr>
              <a:t>In Central Africa, rainfall was </a:t>
            </a:r>
            <a:r>
              <a:rPr lang="en-US" altLang="en-US" sz="1140" b="1" dirty="0" smtClean="0">
                <a:solidFill>
                  <a:schemeClr val="bg1"/>
                </a:solidFill>
              </a:rPr>
              <a:t>above-average over many parts of </a:t>
            </a:r>
            <a:r>
              <a:rPr lang="en-US" altLang="en-US" sz="1140" b="1" dirty="0" smtClean="0">
                <a:solidFill>
                  <a:schemeClr val="bg1"/>
                </a:solidFill>
              </a:rPr>
              <a:t>Cameroon, </a:t>
            </a:r>
            <a:r>
              <a:rPr lang="en-US" altLang="en-US" sz="1140" b="1" dirty="0" smtClean="0">
                <a:solidFill>
                  <a:schemeClr val="bg1"/>
                </a:solidFill>
              </a:rPr>
              <a:t>eastern Gabon, northern Congo, most of CAR and northern and </a:t>
            </a:r>
            <a:r>
              <a:rPr lang="en-US" altLang="en-US" sz="1140" b="1" dirty="0" smtClean="0">
                <a:solidFill>
                  <a:schemeClr val="bg1"/>
                </a:solidFill>
              </a:rPr>
              <a:t>eastern </a:t>
            </a:r>
            <a:r>
              <a:rPr lang="en-US" altLang="en-US" sz="1140" b="1" dirty="0" smtClean="0">
                <a:solidFill>
                  <a:schemeClr val="bg1"/>
                </a:solidFill>
              </a:rPr>
              <a:t>DRC. Rainfall was below-average over parts of </a:t>
            </a:r>
            <a:r>
              <a:rPr lang="en-US" altLang="en-US" sz="1140" b="1" dirty="0" smtClean="0">
                <a:solidFill>
                  <a:schemeClr val="bg1"/>
                </a:solidFill>
              </a:rPr>
              <a:t>southern and western Gabon </a:t>
            </a:r>
            <a:r>
              <a:rPr lang="en-US" altLang="en-US" sz="1140" b="1" dirty="0" smtClean="0">
                <a:solidFill>
                  <a:schemeClr val="bg1"/>
                </a:solidFill>
              </a:rPr>
              <a:t>and western and central DRC. In Southern Africa, above-average rainfall was observed over southern and central portions of Mozambique, scattered parts of Madagascar, as well as </a:t>
            </a:r>
            <a:r>
              <a:rPr lang="en-US" altLang="en-US" sz="1140" b="1" dirty="0" smtClean="0">
                <a:solidFill>
                  <a:schemeClr val="bg1"/>
                </a:solidFill>
              </a:rPr>
              <a:t>western</a:t>
            </a:r>
            <a:r>
              <a:rPr lang="en-US" altLang="en-US" sz="1140" b="1" dirty="0" smtClean="0">
                <a:solidFill>
                  <a:schemeClr val="bg1"/>
                </a:solidFill>
              </a:rPr>
              <a:t> </a:t>
            </a:r>
            <a:r>
              <a:rPr lang="en-US" altLang="en-US" sz="1140" b="1" dirty="0" smtClean="0">
                <a:solidFill>
                  <a:schemeClr val="bg1"/>
                </a:solidFill>
              </a:rPr>
              <a:t>and eastern South Africa. Below-average rainfall was observed over </a:t>
            </a:r>
            <a:r>
              <a:rPr lang="en-US" altLang="en-US" sz="1140" b="1" dirty="0" smtClean="0">
                <a:solidFill>
                  <a:schemeClr val="bg1"/>
                </a:solidFill>
              </a:rPr>
              <a:t>southern </a:t>
            </a:r>
            <a:r>
              <a:rPr lang="en-US" altLang="en-US" sz="1140" b="1" dirty="0" smtClean="0">
                <a:solidFill>
                  <a:schemeClr val="bg1"/>
                </a:solidFill>
              </a:rPr>
              <a:t>parts of Madagascar and </a:t>
            </a:r>
            <a:r>
              <a:rPr lang="en-US" altLang="en-US" sz="1140" b="1" dirty="0" smtClean="0">
                <a:solidFill>
                  <a:schemeClr val="bg1"/>
                </a:solidFill>
              </a:rPr>
              <a:t>Central </a:t>
            </a:r>
            <a:r>
              <a:rPr lang="en-US" altLang="en-US" sz="1140" b="1" dirty="0" smtClean="0">
                <a:solidFill>
                  <a:schemeClr val="bg1"/>
                </a:solidFill>
              </a:rPr>
              <a:t>South Africa. In West Africa, rainfall was above-average over Senegal, Guinea, northern Sierra Leone, </a:t>
            </a:r>
            <a:r>
              <a:rPr lang="en-US" altLang="en-US" sz="1140" b="1" dirty="0" smtClean="0">
                <a:solidFill>
                  <a:schemeClr val="bg1"/>
                </a:solidFill>
              </a:rPr>
              <a:t>northern Liberia, much </a:t>
            </a:r>
            <a:r>
              <a:rPr lang="en-US" altLang="en-US" sz="1140" b="1" dirty="0">
                <a:solidFill>
                  <a:schemeClr val="bg1"/>
                </a:solidFill>
              </a:rPr>
              <a:t>of Burkina </a:t>
            </a:r>
            <a:r>
              <a:rPr lang="en-US" altLang="en-US" sz="1140" b="1" dirty="0" smtClean="0">
                <a:solidFill>
                  <a:schemeClr val="bg1"/>
                </a:solidFill>
              </a:rPr>
              <a:t>Faso, </a:t>
            </a:r>
            <a:r>
              <a:rPr lang="en-US" altLang="en-US" sz="1140" b="1" dirty="0" smtClean="0">
                <a:solidFill>
                  <a:schemeClr val="bg1"/>
                </a:solidFill>
              </a:rPr>
              <a:t>Ghana</a:t>
            </a:r>
            <a:r>
              <a:rPr lang="en-US" altLang="en-US" sz="1140" b="1" dirty="0">
                <a:solidFill>
                  <a:schemeClr val="bg1"/>
                </a:solidFill>
              </a:rPr>
              <a:t>, Togo and Benin</a:t>
            </a:r>
            <a:r>
              <a:rPr lang="en-US" altLang="en-US" sz="1140" b="1" dirty="0" smtClean="0">
                <a:solidFill>
                  <a:schemeClr val="bg1"/>
                </a:solidFill>
              </a:rPr>
              <a:t> </a:t>
            </a:r>
            <a:r>
              <a:rPr lang="en-US" altLang="en-US" sz="1140" b="1" dirty="0">
                <a:solidFill>
                  <a:schemeClr val="bg1"/>
                </a:solidFill>
              </a:rPr>
              <a:t>and </a:t>
            </a:r>
            <a:r>
              <a:rPr lang="en-US" altLang="en-US" sz="1140" b="1" dirty="0" smtClean="0">
                <a:solidFill>
                  <a:schemeClr val="bg1"/>
                </a:solidFill>
              </a:rPr>
              <a:t>several portions of </a:t>
            </a:r>
            <a:r>
              <a:rPr lang="en-US" altLang="en-US" sz="1140" b="1" dirty="0" smtClean="0">
                <a:solidFill>
                  <a:schemeClr val="bg1"/>
                </a:solidFill>
              </a:rPr>
              <a:t>Nigeria. In contrast, parts </a:t>
            </a:r>
            <a:r>
              <a:rPr lang="en-US" altLang="en-US" sz="1140" b="1" dirty="0" smtClean="0">
                <a:solidFill>
                  <a:schemeClr val="bg1"/>
                </a:solidFill>
              </a:rPr>
              <a:t>of central </a:t>
            </a:r>
            <a:r>
              <a:rPr lang="en-US" altLang="en-US" sz="1140" b="1" dirty="0" smtClean="0">
                <a:solidFill>
                  <a:schemeClr val="bg1"/>
                </a:solidFill>
              </a:rPr>
              <a:t>Mali, </a:t>
            </a:r>
            <a:r>
              <a:rPr lang="en-US" altLang="en-US" sz="1140" b="1" dirty="0" smtClean="0">
                <a:solidFill>
                  <a:schemeClr val="bg1"/>
                </a:solidFill>
              </a:rPr>
              <a:t>southern Liberia</a:t>
            </a:r>
            <a:r>
              <a:rPr lang="en-US" altLang="en-US" sz="1140" b="1" dirty="0">
                <a:solidFill>
                  <a:schemeClr val="bg1"/>
                </a:solidFill>
              </a:rPr>
              <a:t> </a:t>
            </a:r>
            <a:r>
              <a:rPr lang="en-US" altLang="en-US" sz="1140" b="1" dirty="0" smtClean="0">
                <a:solidFill>
                  <a:schemeClr val="bg1"/>
                </a:solidFill>
              </a:rPr>
              <a:t>and</a:t>
            </a:r>
            <a:r>
              <a:rPr lang="en-US" altLang="en-US" sz="1140" b="1" dirty="0" smtClean="0">
                <a:solidFill>
                  <a:schemeClr val="bg1"/>
                </a:solidFill>
              </a:rPr>
              <a:t> </a:t>
            </a:r>
            <a:r>
              <a:rPr lang="en-US" altLang="en-US" sz="1140" b="1" dirty="0" smtClean="0">
                <a:solidFill>
                  <a:schemeClr val="bg1"/>
                </a:solidFill>
              </a:rPr>
              <a:t>Cote D’ivoire, </a:t>
            </a:r>
            <a:r>
              <a:rPr lang="en-US" altLang="en-US" sz="1140" b="1" dirty="0" smtClean="0">
                <a:solidFill>
                  <a:schemeClr val="bg1"/>
                </a:solidFill>
              </a:rPr>
              <a:t>and </a:t>
            </a:r>
            <a:r>
              <a:rPr lang="en-US" altLang="en-US" sz="1140" b="1" dirty="0" smtClean="0">
                <a:solidFill>
                  <a:schemeClr val="bg1"/>
                </a:solidFill>
              </a:rPr>
              <a:t>parts of </a:t>
            </a:r>
            <a:r>
              <a:rPr lang="en-US" altLang="en-US" sz="1140" b="1" dirty="0" smtClean="0">
                <a:solidFill>
                  <a:schemeClr val="bg1"/>
                </a:solidFill>
              </a:rPr>
              <a:t>central</a:t>
            </a:r>
            <a:r>
              <a:rPr lang="en-US" altLang="en-US" sz="1140" b="1" dirty="0" smtClean="0">
                <a:solidFill>
                  <a:schemeClr val="bg1"/>
                </a:solidFill>
              </a:rPr>
              <a:t>, </a:t>
            </a:r>
            <a:r>
              <a:rPr lang="en-US" altLang="en-US" sz="1140" b="1" dirty="0" smtClean="0">
                <a:solidFill>
                  <a:schemeClr val="bg1"/>
                </a:solidFill>
              </a:rPr>
              <a:t>eastern </a:t>
            </a:r>
            <a:r>
              <a:rPr lang="en-US" altLang="en-US" sz="1140" b="1" dirty="0" smtClean="0">
                <a:solidFill>
                  <a:schemeClr val="bg1"/>
                </a:solidFill>
              </a:rPr>
              <a:t>and northern 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a:stretch>
            <a:fillRect/>
          </a:stretch>
        </p:blipFill>
        <p:spPr>
          <a:xfrm>
            <a:off x="4724400" y="1216152"/>
            <a:ext cx="3813048" cy="3813048"/>
          </a:xfrm>
          <a:prstGeom prst="rect">
            <a:avLst/>
          </a:prstGeom>
        </p:spPr>
      </p:pic>
      <p:pic>
        <p:nvPicPr>
          <p:cNvPr id="3" name="Picture 2"/>
          <p:cNvPicPr>
            <a:picLocks noChangeAspect="1"/>
          </p:cNvPicPr>
          <p:nvPr/>
        </p:nvPicPr>
        <p:blipFill>
          <a:blip r:embed="rId4"/>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over parts of </a:t>
            </a:r>
            <a:r>
              <a:rPr lang="en-US" altLang="en-US" sz="1100" b="1" dirty="0" smtClean="0">
                <a:solidFill>
                  <a:schemeClr val="bg1"/>
                </a:solidFill>
              </a:rPr>
              <a:t>western Ethiopia</a:t>
            </a:r>
            <a:r>
              <a:rPr lang="en-US" altLang="en-US" sz="1100" b="1" dirty="0" smtClean="0">
                <a:solidFill>
                  <a:schemeClr val="bg1"/>
                </a:solidFill>
              </a:rPr>
              <a:t>, </a:t>
            </a:r>
            <a:r>
              <a:rPr lang="en-US" altLang="en-US" sz="1100" b="1" dirty="0" smtClean="0">
                <a:solidFill>
                  <a:schemeClr val="bg1"/>
                </a:solidFill>
              </a:rPr>
              <a:t>eastern, western and southern </a:t>
            </a:r>
            <a:r>
              <a:rPr lang="en-US" altLang="en-US" sz="1100" b="1" dirty="0" smtClean="0">
                <a:solidFill>
                  <a:schemeClr val="bg1"/>
                </a:solidFill>
              </a:rPr>
              <a:t>South Sudan, and </a:t>
            </a:r>
            <a:r>
              <a:rPr lang="en-US" altLang="en-US" sz="1100" b="1" dirty="0" smtClean="0">
                <a:solidFill>
                  <a:schemeClr val="bg1"/>
                </a:solidFill>
              </a:rPr>
              <a:t>eastern Sudan</a:t>
            </a:r>
            <a:r>
              <a:rPr lang="en-US" altLang="en-US" sz="1100" b="1" dirty="0" smtClean="0">
                <a:solidFill>
                  <a:schemeClr val="bg1"/>
                </a:solidFill>
              </a:rPr>
              <a:t>, while below-average rainfall was observed over </a:t>
            </a:r>
            <a:r>
              <a:rPr lang="en-US" altLang="en-US" sz="1100" b="1" dirty="0" smtClean="0">
                <a:solidFill>
                  <a:schemeClr val="bg1"/>
                </a:solidFill>
              </a:rPr>
              <a:t>central </a:t>
            </a:r>
            <a:r>
              <a:rPr lang="en-US" altLang="en-US" sz="1100" b="1" dirty="0" smtClean="0">
                <a:solidFill>
                  <a:schemeClr val="bg1"/>
                </a:solidFill>
              </a:rPr>
              <a:t>South Sudan and a small part of southwestern Ethiopia. </a:t>
            </a:r>
            <a:r>
              <a:rPr lang="en-US" altLang="en-US" sz="1100" b="1" dirty="0">
                <a:solidFill>
                  <a:schemeClr val="bg1"/>
                </a:solidFill>
              </a:rPr>
              <a:t>In </a:t>
            </a:r>
            <a:r>
              <a:rPr lang="en-US" altLang="en-US" sz="1100" b="1" dirty="0" smtClean="0">
                <a:solidFill>
                  <a:schemeClr val="bg1"/>
                </a:solidFill>
              </a:rPr>
              <a:t>Central </a:t>
            </a:r>
            <a:r>
              <a:rPr lang="en-US" altLang="en-US" sz="1100" b="1" dirty="0">
                <a:solidFill>
                  <a:schemeClr val="bg1"/>
                </a:solidFill>
              </a:rPr>
              <a:t>Africa, rainfall was above-average </a:t>
            </a:r>
            <a:r>
              <a:rPr lang="en-US" altLang="en-US" sz="1100" b="1" dirty="0" smtClean="0">
                <a:solidFill>
                  <a:schemeClr val="bg1"/>
                </a:solidFill>
              </a:rPr>
              <a:t>over parts of Congo, </a:t>
            </a:r>
            <a:r>
              <a:rPr lang="en-US" altLang="en-US" sz="1100" b="1" dirty="0" smtClean="0">
                <a:solidFill>
                  <a:schemeClr val="bg1"/>
                </a:solidFill>
              </a:rPr>
              <a:t>northeastern Gabon</a:t>
            </a:r>
            <a:r>
              <a:rPr lang="en-US" altLang="en-US" sz="1100" b="1" dirty="0" smtClean="0">
                <a:solidFill>
                  <a:schemeClr val="bg1"/>
                </a:solidFill>
              </a:rPr>
              <a:t>, and </a:t>
            </a:r>
            <a:r>
              <a:rPr lang="en-US" altLang="en-US" sz="1100" b="1" dirty="0" smtClean="0">
                <a:solidFill>
                  <a:schemeClr val="bg1"/>
                </a:solidFill>
              </a:rPr>
              <a:t>Chad</a:t>
            </a:r>
            <a:r>
              <a:rPr lang="en-US" altLang="en-US" sz="1100" b="1" dirty="0" smtClean="0">
                <a:solidFill>
                  <a:schemeClr val="bg1"/>
                </a:solidFill>
              </a:rPr>
              <a:t>. Below-average </a:t>
            </a:r>
            <a:r>
              <a:rPr lang="en-US" altLang="en-US" sz="1100" b="1" dirty="0">
                <a:solidFill>
                  <a:schemeClr val="bg1"/>
                </a:solidFill>
              </a:rPr>
              <a:t>rainfall was observed over </a:t>
            </a:r>
            <a:r>
              <a:rPr lang="en-US" altLang="en-US" sz="1100" b="1" dirty="0" smtClean="0">
                <a:solidFill>
                  <a:schemeClr val="bg1"/>
                </a:solidFill>
              </a:rPr>
              <a:t> </a:t>
            </a:r>
            <a:r>
              <a:rPr lang="en-US" altLang="en-US" sz="1100" b="1" dirty="0" smtClean="0">
                <a:solidFill>
                  <a:schemeClr val="bg1"/>
                </a:solidFill>
              </a:rPr>
              <a:t>southern Cameroon</a:t>
            </a:r>
            <a:r>
              <a:rPr lang="en-US" altLang="en-US" sz="1100" b="1" dirty="0" smtClean="0">
                <a:solidFill>
                  <a:schemeClr val="bg1"/>
                </a:solidFill>
              </a:rPr>
              <a:t>, </a:t>
            </a:r>
            <a:r>
              <a:rPr lang="en-US" altLang="en-US" sz="1100" b="1" dirty="0" smtClean="0">
                <a:solidFill>
                  <a:schemeClr val="bg1"/>
                </a:solidFill>
              </a:rPr>
              <a:t>northwest DRC</a:t>
            </a:r>
            <a:r>
              <a:rPr lang="en-US" altLang="en-US" sz="1100" b="1" dirty="0" smtClean="0">
                <a:solidFill>
                  <a:schemeClr val="bg1"/>
                </a:solidFill>
              </a:rPr>
              <a:t>, </a:t>
            </a:r>
            <a:r>
              <a:rPr lang="en-US" altLang="en-US" sz="1100" b="1" dirty="0" smtClean="0">
                <a:solidFill>
                  <a:schemeClr val="bg1"/>
                </a:solidFill>
              </a:rPr>
              <a:t>western CAR</a:t>
            </a:r>
            <a:r>
              <a:rPr lang="en-US" altLang="en-US" sz="1100" b="1" dirty="0">
                <a:solidFill>
                  <a:schemeClr val="bg1"/>
                </a:solidFill>
              </a:rPr>
              <a:t>, </a:t>
            </a:r>
            <a:r>
              <a:rPr lang="en-US" altLang="en-US" sz="1100" b="1" dirty="0" smtClean="0">
                <a:solidFill>
                  <a:schemeClr val="bg1"/>
                </a:solidFill>
              </a:rPr>
              <a:t>parts </a:t>
            </a:r>
            <a:r>
              <a:rPr lang="en-US" altLang="en-US" sz="1100" b="1" dirty="0">
                <a:solidFill>
                  <a:schemeClr val="bg1"/>
                </a:solidFill>
              </a:rPr>
              <a:t>of </a:t>
            </a:r>
            <a:r>
              <a:rPr lang="en-US" altLang="en-US" sz="1100" b="1" dirty="0" smtClean="0">
                <a:solidFill>
                  <a:schemeClr val="bg1"/>
                </a:solidFill>
              </a:rPr>
              <a:t>Congo. </a:t>
            </a:r>
            <a:r>
              <a:rPr lang="en-US" altLang="en-US" sz="1100" b="1" dirty="0" smtClean="0">
                <a:solidFill>
                  <a:schemeClr val="bg1"/>
                </a:solidFill>
              </a:rPr>
              <a:t>In West Africa, above-average rainfall was observed over Guinea</a:t>
            </a:r>
            <a:r>
              <a:rPr lang="en-US" altLang="en-US" sz="1100" b="1" dirty="0">
                <a:solidFill>
                  <a:schemeClr val="bg1"/>
                </a:solidFill>
              </a:rPr>
              <a:t>, </a:t>
            </a:r>
            <a:r>
              <a:rPr lang="en-US" altLang="en-US" sz="1100" b="1" dirty="0" smtClean="0">
                <a:solidFill>
                  <a:schemeClr val="bg1"/>
                </a:solidFill>
              </a:rPr>
              <a:t>parts </a:t>
            </a:r>
            <a:r>
              <a:rPr lang="en-US" altLang="en-US" sz="1100" b="1" dirty="0" smtClean="0">
                <a:solidFill>
                  <a:schemeClr val="bg1"/>
                </a:solidFill>
              </a:rPr>
              <a:t>of </a:t>
            </a:r>
            <a:r>
              <a:rPr lang="en-US" altLang="en-US" sz="1100" b="1" dirty="0" smtClean="0">
                <a:solidFill>
                  <a:schemeClr val="bg1"/>
                </a:solidFill>
              </a:rPr>
              <a:t>Mali</a:t>
            </a:r>
            <a:r>
              <a:rPr lang="en-US" altLang="en-US" sz="1100" b="1" dirty="0" smtClean="0">
                <a:solidFill>
                  <a:schemeClr val="bg1"/>
                </a:solidFill>
              </a:rPr>
              <a:t>, eastern Senegal, </a:t>
            </a:r>
            <a:r>
              <a:rPr lang="en-US" altLang="en-US" sz="1100" b="1" dirty="0" smtClean="0">
                <a:solidFill>
                  <a:schemeClr val="bg1"/>
                </a:solidFill>
              </a:rPr>
              <a:t>northern Cote D’Ivoire, western Liberia, Burkina </a:t>
            </a:r>
            <a:r>
              <a:rPr lang="en-US" altLang="en-US" sz="1100" b="1" dirty="0" smtClean="0">
                <a:solidFill>
                  <a:schemeClr val="bg1"/>
                </a:solidFill>
              </a:rPr>
              <a:t>Faso, </a:t>
            </a:r>
            <a:r>
              <a:rPr lang="en-US" altLang="en-US" sz="1100" b="1" dirty="0" smtClean="0">
                <a:solidFill>
                  <a:schemeClr val="bg1"/>
                </a:solidFill>
              </a:rPr>
              <a:t>Ghana</a:t>
            </a:r>
            <a:r>
              <a:rPr lang="en-US" altLang="en-US" sz="1100" b="1" dirty="0" smtClean="0">
                <a:solidFill>
                  <a:schemeClr val="bg1"/>
                </a:solidFill>
              </a:rPr>
              <a:t>, Togo, Benin and </a:t>
            </a:r>
            <a:r>
              <a:rPr lang="en-US" altLang="en-US" sz="1100" b="1" dirty="0" smtClean="0">
                <a:solidFill>
                  <a:schemeClr val="bg1"/>
                </a:solidFill>
              </a:rPr>
              <a:t>Nigeria</a:t>
            </a:r>
            <a:r>
              <a:rPr lang="en-US" altLang="en-US" sz="1100" b="1" dirty="0" smtClean="0">
                <a:solidFill>
                  <a:schemeClr val="bg1"/>
                </a:solidFill>
              </a:rPr>
              <a:t>. Meanwhile, rainfall was below-average over </a:t>
            </a:r>
            <a:r>
              <a:rPr lang="en-US" altLang="en-US" sz="1100" b="1" dirty="0" smtClean="0">
                <a:solidFill>
                  <a:schemeClr val="bg1"/>
                </a:solidFill>
              </a:rPr>
              <a:t>southern Liberia</a:t>
            </a:r>
            <a:r>
              <a:rPr lang="en-US" altLang="en-US" sz="1100" b="1" dirty="0" smtClean="0">
                <a:solidFill>
                  <a:schemeClr val="bg1"/>
                </a:solidFill>
              </a:rPr>
              <a:t>, </a:t>
            </a:r>
            <a:r>
              <a:rPr lang="en-US" altLang="en-US" sz="1100" b="1" dirty="0" smtClean="0">
                <a:solidFill>
                  <a:schemeClr val="bg1"/>
                </a:solidFill>
              </a:rPr>
              <a:t>southwestern Cote </a:t>
            </a:r>
            <a:r>
              <a:rPr lang="en-US" altLang="en-US" sz="1100" b="1" dirty="0" smtClean="0">
                <a:solidFill>
                  <a:schemeClr val="bg1"/>
                </a:solidFill>
              </a:rPr>
              <a:t>D’Ivoire, </a:t>
            </a:r>
            <a:r>
              <a:rPr lang="en-US" altLang="en-US" sz="1100" b="1" dirty="0" smtClean="0">
                <a:solidFill>
                  <a:schemeClr val="bg1"/>
                </a:solidFill>
              </a:rPr>
              <a:t>and </a:t>
            </a:r>
            <a:r>
              <a:rPr lang="en-US" altLang="en-US" sz="1100" b="1" dirty="0" smtClean="0">
                <a:solidFill>
                  <a:schemeClr val="bg1"/>
                </a:solidFill>
              </a:rPr>
              <a:t>parts of </a:t>
            </a:r>
            <a:r>
              <a:rPr lang="en-US" altLang="en-US" sz="1100" b="1" dirty="0" smtClean="0">
                <a:solidFill>
                  <a:schemeClr val="bg1"/>
                </a:solidFill>
              </a:rPr>
              <a:t>central</a:t>
            </a:r>
            <a:r>
              <a:rPr lang="en-US" altLang="en-US" sz="1100" b="1" dirty="0" smtClean="0">
                <a:solidFill>
                  <a:schemeClr val="bg1"/>
                </a:solidFill>
              </a:rPr>
              <a:t> </a:t>
            </a:r>
            <a:r>
              <a:rPr lang="en-US" altLang="en-US" sz="1100" b="1" dirty="0" smtClean="0">
                <a:solidFill>
                  <a:schemeClr val="bg1"/>
                </a:solidFill>
              </a:rPr>
              <a:t>Mali. </a:t>
            </a:r>
            <a:r>
              <a:rPr lang="en-US" altLang="en-US" sz="1100" b="1" dirty="0" smtClean="0">
                <a:solidFill>
                  <a:schemeClr val="bg1"/>
                </a:solidFill>
              </a:rPr>
              <a:t>Rainfall was also above average in western South Africa.</a:t>
            </a:r>
            <a:endParaRPr lang="en-US" altLang="en-US" sz="1100" b="1" dirty="0">
              <a:solidFill>
                <a:schemeClr val="bg1"/>
              </a:solidFill>
            </a:endParaRPr>
          </a:p>
        </p:txBody>
      </p:sp>
      <p:pic>
        <p:nvPicPr>
          <p:cNvPr id="5" name="Picture 4"/>
          <p:cNvPicPr>
            <a:picLocks noChangeAspect="1"/>
          </p:cNvPicPr>
          <p:nvPr/>
        </p:nvPicPr>
        <p:blipFill>
          <a:blip r:embed="rId3"/>
          <a:stretch>
            <a:fillRect/>
          </a:stretch>
        </p:blipFill>
        <p:spPr>
          <a:xfrm>
            <a:off x="612956" y="1235075"/>
            <a:ext cx="3813048" cy="3813048"/>
          </a:xfrm>
          <a:prstGeom prst="rect">
            <a:avLst/>
          </a:prstGeom>
        </p:spPr>
      </p:pic>
      <p:pic>
        <p:nvPicPr>
          <p:cNvPr id="8" name="Picture 7"/>
          <p:cNvPicPr>
            <a:picLocks noChangeAspect="1"/>
          </p:cNvPicPr>
          <p:nvPr/>
        </p:nvPicPr>
        <p:blipFill>
          <a:blip r:embed="rId4"/>
          <a:stretch>
            <a:fillRect/>
          </a:stretch>
        </p:blipFill>
        <p:spPr>
          <a:xfrm>
            <a:off x="4724400" y="1239429"/>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5909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anomalous onshore flow across the Gulf of Guinea countries has ushered in moisture and contributed to enhanced rainfall in </a:t>
            </a:r>
            <a:r>
              <a:rPr lang="en-US" altLang="en-US" sz="1200" b="1" dirty="0" smtClean="0">
                <a:solidFill>
                  <a:schemeClr val="bg1"/>
                </a:solidFill>
              </a:rPr>
              <a:t>much of western Africa. Lower-level convergence over central </a:t>
            </a:r>
            <a:r>
              <a:rPr lang="en-US" altLang="en-US" sz="1200" b="1" dirty="0" smtClean="0">
                <a:solidFill>
                  <a:schemeClr val="bg1"/>
                </a:solidFill>
              </a:rPr>
              <a:t>Africa has contributed to enhanced rainfall in </a:t>
            </a:r>
            <a:r>
              <a:rPr lang="en-US" altLang="en-US" sz="1200" b="1" dirty="0" smtClean="0">
                <a:solidFill>
                  <a:schemeClr val="bg1"/>
                </a:solidFill>
              </a:rPr>
              <a:t>Chad.  </a:t>
            </a:r>
            <a:endParaRPr lang="en-US" altLang="en-US" sz="1200" b="1" dirty="0">
              <a:solidFill>
                <a:schemeClr val="bg1"/>
              </a:solidFill>
            </a:endParaRPr>
          </a:p>
        </p:txBody>
      </p:sp>
      <p:sp>
        <p:nvSpPr>
          <p:cNvPr id="7" name="Oval 6"/>
          <p:cNvSpPr/>
          <p:nvPr/>
        </p:nvSpPr>
        <p:spPr bwMode="auto">
          <a:xfrm>
            <a:off x="838200" y="2895600"/>
            <a:ext cx="1524000" cy="6096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2362200" y="2819400"/>
            <a:ext cx="457200" cy="4572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4"/>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H="1" flipV="1">
            <a:off x="2057400" y="1524000"/>
            <a:ext cx="609600" cy="24383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2209800" y="1772701"/>
            <a:ext cx="2743200" cy="1775164"/>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429000" y="779079"/>
            <a:ext cx="1524000" cy="993623"/>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South Sudan (</a:t>
            </a:r>
            <a:r>
              <a:rPr lang="en-US" altLang="en-US" sz="1200" b="1" dirty="0" smtClean="0">
                <a:solidFill>
                  <a:schemeClr val="bg1"/>
                </a:solidFill>
                <a:latin typeface="Arial" charset="0"/>
              </a:rPr>
              <a:t>top right) </a:t>
            </a:r>
            <a:r>
              <a:rPr lang="en-US" altLang="en-US" sz="1200" b="1" dirty="0" smtClean="0">
                <a:solidFill>
                  <a:schemeClr val="bg1"/>
                </a:solidFill>
                <a:latin typeface="Arial" charset="0"/>
                <a:cs typeface="+mn-cs"/>
              </a:rPr>
              <a:t>as well as central </a:t>
            </a:r>
            <a:r>
              <a:rPr lang="en-US" altLang="en-US" sz="1200" b="1" dirty="0" smtClean="0">
                <a:solidFill>
                  <a:schemeClr val="bg1"/>
                </a:solidFill>
                <a:latin typeface="Arial" charset="0"/>
                <a:cs typeface="+mn-cs"/>
              </a:rPr>
              <a:t>portions of </a:t>
            </a:r>
            <a:r>
              <a:rPr lang="en-US" altLang="en-US" sz="1200" b="1" dirty="0" smtClean="0">
                <a:solidFill>
                  <a:schemeClr val="bg1"/>
                </a:solidFill>
                <a:latin typeface="Arial" charset="0"/>
                <a:cs typeface="+mn-cs"/>
              </a:rPr>
              <a:t>Mali</a:t>
            </a:r>
            <a:r>
              <a:rPr lang="en-US" altLang="en-US" sz="1200" b="1" dirty="0" smtClean="0">
                <a:solidFill>
                  <a:schemeClr val="bg1"/>
                </a:solidFill>
                <a:latin typeface="Arial" charset="0"/>
                <a:cs typeface="+mn-cs"/>
              </a:rPr>
              <a:t> </a:t>
            </a:r>
            <a:r>
              <a:rPr lang="en-US" altLang="en-US" sz="1200" b="1" dirty="0" smtClean="0">
                <a:solidFill>
                  <a:schemeClr val="bg1"/>
                </a:solidFill>
                <a:latin typeface="Arial" charset="0"/>
                <a:cs typeface="+mn-cs"/>
              </a:rPr>
              <a:t>(bottom right)</a:t>
            </a:r>
            <a:r>
              <a:rPr lang="en-US" altLang="en-US" sz="1200" b="1" dirty="0" smtClean="0">
                <a:solidFill>
                  <a:schemeClr val="bg1"/>
                </a:solidFill>
                <a:latin typeface="Arial" charset="0"/>
              </a:rPr>
              <a:t>. </a:t>
            </a:r>
            <a:r>
              <a:rPr lang="en-US" altLang="en-US" sz="1200" b="1" dirty="0" smtClean="0">
                <a:solidFill>
                  <a:schemeClr val="bg1"/>
                </a:solidFill>
                <a:latin typeface="Arial" charset="0"/>
              </a:rPr>
              <a:t>Consistent </a:t>
            </a:r>
            <a:r>
              <a:rPr lang="en-US" altLang="en-US" sz="1200" b="1" dirty="0" smtClean="0">
                <a:solidFill>
                  <a:schemeClr val="bg1"/>
                </a:solidFill>
                <a:latin typeface="Arial" charset="0"/>
              </a:rPr>
              <a:t>heavy rains have kept significant moisture surpluses in place in southern Ghana </a:t>
            </a:r>
            <a:r>
              <a:rPr lang="en-US" altLang="en-US" sz="1200" b="1" dirty="0" smtClean="0">
                <a:solidFill>
                  <a:schemeClr val="bg1"/>
                </a:solidFill>
                <a:latin typeface="Arial" charset="0"/>
              </a:rPr>
              <a:t>(bottom </a:t>
            </a:r>
            <a:r>
              <a:rPr lang="en-US" altLang="en-US" sz="1200" b="1" dirty="0" smtClean="0">
                <a:solidFill>
                  <a:schemeClr val="bg1"/>
                </a:solidFill>
                <a:latin typeface="Arial" charset="0"/>
              </a:rPr>
              <a:t>left). </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a:stretch>
            <a:fillRect/>
          </a:stretch>
        </p:blipFill>
        <p:spPr>
          <a:xfrm>
            <a:off x="4916424" y="574741"/>
            <a:ext cx="3456432" cy="2688336"/>
          </a:xfrm>
          <a:prstGeom prst="rect">
            <a:avLst/>
          </a:prstGeom>
        </p:spPr>
      </p:pic>
      <p:pic>
        <p:nvPicPr>
          <p:cNvPr id="3" name="Picture 2"/>
          <p:cNvPicPr>
            <a:picLocks noChangeAspect="1"/>
          </p:cNvPicPr>
          <p:nvPr/>
        </p:nvPicPr>
        <p:blipFill>
          <a:blip r:embed="rId5"/>
          <a:stretch>
            <a:fillRect/>
          </a:stretch>
        </p:blipFill>
        <p:spPr>
          <a:xfrm>
            <a:off x="850611" y="3390264"/>
            <a:ext cx="3456432" cy="2688336"/>
          </a:xfrm>
          <a:prstGeom prst="rect">
            <a:avLst/>
          </a:prstGeom>
        </p:spPr>
      </p:pic>
      <p:pic>
        <p:nvPicPr>
          <p:cNvPr id="4" name="Picture 3"/>
          <p:cNvPicPr>
            <a:picLocks noChangeAspect="1"/>
          </p:cNvPicPr>
          <p:nvPr/>
        </p:nvPicPr>
        <p:blipFill>
          <a:blip r:embed="rId6"/>
          <a:stretch>
            <a:fillRect/>
          </a:stretch>
        </p:blipFill>
        <p:spPr>
          <a:xfrm>
            <a:off x="4916424" y="3390264"/>
            <a:ext cx="3456432" cy="2688336"/>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308954" y="1501140"/>
            <a:ext cx="316958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28 </a:t>
            </a:r>
            <a:r>
              <a:rPr lang="en-US" altLang="en-US" b="1" dirty="0" smtClean="0">
                <a:solidFill>
                  <a:srgbClr val="FFFF00"/>
                </a:solidFill>
              </a:rPr>
              <a:t>- </a:t>
            </a:r>
            <a:r>
              <a:rPr lang="en-US" altLang="en-US" b="1" dirty="0">
                <a:solidFill>
                  <a:srgbClr val="FFFF00"/>
                </a:solidFill>
              </a:rPr>
              <a:t>5</a:t>
            </a:r>
            <a:r>
              <a:rPr lang="en-US" altLang="en-US" b="1" dirty="0" smtClean="0">
                <a:solidFill>
                  <a:srgbClr val="FFFF00"/>
                </a:solidFill>
              </a:rPr>
              <a:t> July, </a:t>
            </a:r>
            <a:r>
              <a:rPr lang="en-US" altLang="en-US" b="1" dirty="0" smtClean="0">
                <a:solidFill>
                  <a:srgbClr val="FFFF00"/>
                </a:solidFill>
              </a:rPr>
              <a:t>2022</a:t>
            </a:r>
            <a:endParaRPr lang="en-US" altLang="en-US" dirty="0"/>
          </a:p>
        </p:txBody>
      </p:sp>
      <p:sp>
        <p:nvSpPr>
          <p:cNvPr id="7" name="Text Box 8"/>
          <p:cNvSpPr txBox="1">
            <a:spLocks noChangeArrowheads="1"/>
          </p:cNvSpPr>
          <p:nvPr/>
        </p:nvSpPr>
        <p:spPr bwMode="auto">
          <a:xfrm>
            <a:off x="79248" y="5428869"/>
            <a:ext cx="8991600" cy="75713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Guinea, Sierra Leone, Liberia, southern </a:t>
            </a:r>
            <a:r>
              <a:rPr lang="en-US" altLang="en-US" sz="1200" b="1" dirty="0" smtClean="0">
                <a:solidFill>
                  <a:schemeClr val="bg1"/>
                </a:solidFill>
              </a:rPr>
              <a:t>Cote D’Ivoire, parts of Nigeria</a:t>
            </a:r>
            <a:r>
              <a:rPr lang="en-US" altLang="en-US" sz="1200" b="1" dirty="0" smtClean="0">
                <a:solidFill>
                  <a:schemeClr val="bg1"/>
                </a:solidFill>
              </a:rPr>
              <a:t>, Cameroon, and western </a:t>
            </a:r>
            <a:r>
              <a:rPr lang="en-US" altLang="en-US" sz="1200" b="1" dirty="0">
                <a:solidFill>
                  <a:schemeClr val="bg1"/>
                </a:solidFill>
              </a:rPr>
              <a:t>Ethiopia. F</a:t>
            </a:r>
            <a:r>
              <a:rPr lang="en-US" altLang="en-US" sz="1200" b="1" dirty="0" smtClean="0">
                <a:solidFill>
                  <a:schemeClr val="bg1"/>
                </a:solidFill>
              </a:rPr>
              <a:t>or </a:t>
            </a:r>
            <a:r>
              <a:rPr lang="en-US" altLang="en-US" sz="1200" b="1" dirty="0">
                <a:solidFill>
                  <a:schemeClr val="bg1"/>
                </a:solidFill>
              </a:rPr>
              <a:t>week-2 (right panel), NCEP GEFS indicates a moderate to high chance (over 70%) for rainfall to exceed 50 mm over </a:t>
            </a:r>
            <a:r>
              <a:rPr lang="en-US" altLang="en-US" sz="1200" b="1" dirty="0" smtClean="0">
                <a:solidFill>
                  <a:schemeClr val="bg1"/>
                </a:solidFill>
              </a:rPr>
              <a:t>Guinea, Sierra Leone, Liberia, </a:t>
            </a:r>
            <a:r>
              <a:rPr lang="en-US" altLang="en-US" sz="1200" b="1" dirty="0" smtClean="0">
                <a:solidFill>
                  <a:schemeClr val="bg1"/>
                </a:solidFill>
              </a:rPr>
              <a:t>parts of Nigeria</a:t>
            </a:r>
            <a:r>
              <a:rPr lang="en-US" altLang="en-US" sz="1200" b="1" dirty="0" smtClean="0">
                <a:solidFill>
                  <a:schemeClr val="bg1"/>
                </a:solidFill>
              </a:rPr>
              <a:t>, </a:t>
            </a:r>
            <a:r>
              <a:rPr lang="en-US" altLang="en-US" sz="1200" b="1" dirty="0" smtClean="0">
                <a:solidFill>
                  <a:schemeClr val="bg1"/>
                </a:solidFill>
              </a:rPr>
              <a:t>central Cameroon</a:t>
            </a:r>
            <a:r>
              <a:rPr lang="en-US" altLang="en-US" sz="1200" b="1" dirty="0" smtClean="0">
                <a:solidFill>
                  <a:schemeClr val="bg1"/>
                </a:solidFill>
              </a:rPr>
              <a:t>, and western Ethiopia.</a:t>
            </a:r>
            <a:endParaRPr lang="en-US" altLang="en-US" sz="1200" b="1" dirty="0">
              <a:solidFill>
                <a:schemeClr val="bg1"/>
              </a:solidFill>
            </a:endParaRPr>
          </a:p>
        </p:txBody>
      </p:sp>
      <p:sp>
        <p:nvSpPr>
          <p:cNvPr id="9" name="TextBox 10"/>
          <p:cNvSpPr txBox="1">
            <a:spLocks noChangeArrowheads="1"/>
          </p:cNvSpPr>
          <p:nvPr/>
        </p:nvSpPr>
        <p:spPr bwMode="auto">
          <a:xfrm>
            <a:off x="761538" y="1524000"/>
            <a:ext cx="341087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smtClean="0">
                <a:solidFill>
                  <a:srgbClr val="FFFF00"/>
                </a:solidFill>
              </a:rPr>
              <a:t>21</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27 </a:t>
            </a:r>
            <a:r>
              <a:rPr lang="en-US" altLang="en-US" b="1" dirty="0" smtClean="0">
                <a:solidFill>
                  <a:srgbClr val="FFFF00"/>
                </a:solidFill>
              </a:rPr>
              <a:t>June, </a:t>
            </a:r>
            <a:r>
              <a:rPr lang="en-US" altLang="en-US" b="1" dirty="0">
                <a:solidFill>
                  <a:srgbClr val="FFFF00"/>
                </a:solidFill>
              </a:rPr>
              <a:t>2022</a:t>
            </a:r>
          </a:p>
        </p:txBody>
      </p:sp>
      <p:pic>
        <p:nvPicPr>
          <p:cNvPr id="5" name="Picture 4"/>
          <p:cNvPicPr>
            <a:picLocks noChangeAspect="1"/>
          </p:cNvPicPr>
          <p:nvPr/>
        </p:nvPicPr>
        <p:blipFill>
          <a:blip r:embed="rId3"/>
          <a:stretch>
            <a:fillRect/>
          </a:stretch>
        </p:blipFill>
        <p:spPr>
          <a:xfrm>
            <a:off x="228600" y="1839694"/>
            <a:ext cx="4270248" cy="3202686"/>
          </a:xfrm>
          <a:prstGeom prst="rect">
            <a:avLst/>
          </a:prstGeom>
        </p:spPr>
      </p:pic>
      <p:pic>
        <p:nvPicPr>
          <p:cNvPr id="6" name="Picture 5"/>
          <p:cNvPicPr>
            <a:picLocks noChangeAspect="1"/>
          </p:cNvPicPr>
          <p:nvPr/>
        </p:nvPicPr>
        <p:blipFill>
          <a:blip r:embed="rId4"/>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213334</TotalTime>
  <Words>2073</Words>
  <Application>Microsoft Office PowerPoint</Application>
  <PresentationFormat>On-screen Show (4:3)</PresentationFormat>
  <Paragraphs>63</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Steven Fuhrman</cp:lastModifiedBy>
  <cp:revision>10138</cp:revision>
  <cp:lastPrinted>2018-07-09T15:13:07Z</cp:lastPrinted>
  <dcterms:created xsi:type="dcterms:W3CDTF">2001-08-31T10:39:36Z</dcterms:created>
  <dcterms:modified xsi:type="dcterms:W3CDTF">2022-06-21T15:30:17Z</dcterms:modified>
</cp:coreProperties>
</file>