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p:scale>
          <a:sx n="80" d="100"/>
          <a:sy n="80" d="100"/>
        </p:scale>
        <p:origin x="-876"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6/14/2022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603"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13 June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 – 20 June, </a:t>
            </a:r>
            <a:r>
              <a:rPr lang="en-US" altLang="en-US" b="1" dirty="0">
                <a:solidFill>
                  <a:srgbClr val="FFFF00"/>
                </a:solidFill>
              </a:rPr>
              <a:t>2022</a:t>
            </a:r>
          </a:p>
        </p:txBody>
      </p:sp>
      <p:sp>
        <p:nvSpPr>
          <p:cNvPr id="8" name="Text Box 8"/>
          <p:cNvSpPr txBox="1">
            <a:spLocks noChangeArrowheads="1"/>
          </p:cNvSpPr>
          <p:nvPr/>
        </p:nvSpPr>
        <p:spPr bwMode="auto">
          <a:xfrm>
            <a:off x="3581400" y="16002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southern Senegal, much of The Gambia, Guinea-Bissau, Guinea, Sierra Leone, Liberia, Cote d’Ivoire, Ghana, Togo, Benin, Nigeria, Cameroon, Equatorial Guinea, southern portions of Mali and Burkina Faso, northern Gabon, eastern CAR, southwestern Sudan and northwestern South Sudan: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eastern Mali, northern portions of Burkina Faso and southwestern Niger</a:t>
            </a:r>
            <a:r>
              <a:rPr lang="en-US" altLang="en-US" sz="1100" b="1" dirty="0">
                <a:solidFill>
                  <a:schemeClr val="bg1"/>
                </a:solidFill>
                <a:latin typeface="Arial" charset="0"/>
              </a:rPr>
              <a:t>: 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northeastern DR Congo, northern portions of Rwanda and Tanzania, much of Uganda, western Kenya, southeastern South Sudan and central portions of Ethiopia</a:t>
            </a:r>
            <a:r>
              <a:rPr lang="en-US" altLang="en-US" sz="1100" b="1" dirty="0">
                <a:solidFill>
                  <a:schemeClr val="bg1"/>
                </a:solidFill>
                <a:latin typeface="Arial" charset="0"/>
              </a:rPr>
              <a:t>: 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western Ethiopia, southeastern Sudan, and northeastern South Sudan</a:t>
            </a:r>
            <a:r>
              <a:rPr lang="en-US" altLang="en-US" sz="1100" b="1" dirty="0">
                <a:solidFill>
                  <a:schemeClr val="bg1"/>
                </a:solidFill>
                <a:latin typeface="Arial" charset="0"/>
              </a:rPr>
              <a:t>: 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918123"/>
            <a:ext cx="2980944" cy="3857692"/>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smtClean="0">
                <a:solidFill>
                  <a:srgbClr val="FFFF00"/>
                </a:solidFill>
              </a:rPr>
              <a:t>21 - 27 </a:t>
            </a:r>
            <a:r>
              <a:rPr lang="en-US" altLang="en-US" b="1" dirty="0" smtClean="0">
                <a:solidFill>
                  <a:srgbClr val="FFFF00"/>
                </a:solidFill>
              </a:rPr>
              <a:t>June,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the southern portions of Senegal and Mali, much of Guinea-Bissau, Guinea, Sierra Leone, Liberia, and Cote d’Ivoire, central and southern portions of Ghana, Togo and Benin, and southwestern Nigeria: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eastern Mali, northern and central portions of Burkina Faso, and southwestern Niger: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northeastern DR Congo, northern portions of Rwanda and Tanzania, much of Uganda, western Kenya, southeastern South Sudan, and southwestern portions of Ethiopia: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western Ethiopia, southeastern Sudan, and northeastern South Sudan: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30" y="1949867"/>
            <a:ext cx="2980944" cy="3857692"/>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parts of southern Sudan, western South Sudan, and the far northern Tanzania. Rainfall was below-average over eastern, central and southern Ethiopia, the central and southern parts of South Sudan, western and southern Kenya, parts of Uganda and much of Somalia. In Central Africa, rainfall was above-average over many parts of Cameroon, Equatorial Guinea, eastern Gabon, northern Congo, most of CAR and northern and western DRC. Rainfall was below-average over parts of Gabon and western and central DRC. In Southern Africa, above-average rainfall was observed over southern and central portions of Mozambique, scattered parts of Madagascar, as well as central and eastern South Africa. Below-average rainfall was observed over scattered parts of Madagascar and southwestern South Africa. In West Africa, rainfall was above-average over Senegal, Guinea, northern Sierra Leone, much of Burkina Faso, northern Ghana, Togo and Benin and southern and western Nigeria. In contrast, parts of southern Mali, Liberia, Cote D’ivoire, southern Ghana, and parts of eastern and northern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western  and central Ethiopia, eastern South Sudan, and Sudan, while below-average rainfall was observed over western South Sudan and a small part of southwestern Ethiopia. In Central Africa, rainfall was above-average over parts of Congo, Gabon, and eastern Chad. Below-average rainfall was observed over  Cameroon, DRC, CAR, parts of Congo, and much of Chad. In West Africa, above-average rainfall was observed over Guinea, Sierra Leone, parts of western Mali, eastern Senegal, Burkina Faso, northern Ghana, Togo, Benin and western Nigeria. Meanwhile, rainfall was below-average over Liberia, Cote D’Ivoire, southwestern Ghana, eastern Nigeria, and parts of southern Mali.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outlook calls </a:t>
            </a:r>
            <a:r>
              <a:rPr lang="en-US" altLang="en-US" sz="1100" b="1" dirty="0">
                <a:solidFill>
                  <a:schemeClr val="bg1"/>
                </a:solidFill>
                <a:latin typeface="Arial" panose="020B0604020202020204" pitchFamily="34" charset="0"/>
                <a:cs typeface="Arial" panose="020B0604020202020204" pitchFamily="34" charset="0"/>
              </a:rPr>
              <a:t>for an increased chance for below-average rainfall over </a:t>
            </a:r>
            <a:r>
              <a:rPr lang="en-US" altLang="en-US" sz="1100" b="1" dirty="0" smtClean="0">
                <a:solidFill>
                  <a:schemeClr val="bg1"/>
                </a:solidFill>
                <a:latin typeface="Arial" panose="020B0604020202020204" pitchFamily="34" charset="0"/>
                <a:cs typeface="Arial" panose="020B0604020202020204" pitchFamily="34" charset="0"/>
              </a:rPr>
              <a:t>parts of the central Sahel , and portions of East Africa, including Uganda Southern South Sudan and central Ethiopia. Meanwhile, above-average rainfall is likely over the Gulf of Guinea Countries, as well as CAR in Central Africa. Week-2 outlook suggests an increased chance for below-average rainfall over parts </a:t>
            </a:r>
            <a:r>
              <a:rPr lang="en-US" altLang="en-US" sz="1100" b="1" dirty="0">
                <a:solidFill>
                  <a:schemeClr val="bg1"/>
                </a:solidFill>
                <a:latin typeface="Arial" panose="020B0604020202020204" pitchFamily="34" charset="0"/>
                <a:cs typeface="Arial" panose="020B0604020202020204" pitchFamily="34" charset="0"/>
              </a:rPr>
              <a:t>of the central Sahel , and portions of East Africa, including Uganda </a:t>
            </a:r>
            <a:r>
              <a:rPr lang="en-US" altLang="en-US" sz="1100" b="1" dirty="0" smtClean="0">
                <a:solidFill>
                  <a:schemeClr val="bg1"/>
                </a:solidFill>
                <a:latin typeface="Arial" panose="020B0604020202020204" pitchFamily="34" charset="0"/>
                <a:cs typeface="Arial" panose="020B0604020202020204" pitchFamily="34" charset="0"/>
              </a:rPr>
              <a:t>southern </a:t>
            </a:r>
            <a:r>
              <a:rPr lang="en-US" altLang="en-US" sz="1100" b="1" dirty="0">
                <a:solidFill>
                  <a:schemeClr val="bg1"/>
                </a:solidFill>
                <a:latin typeface="Arial" panose="020B0604020202020204" pitchFamily="34" charset="0"/>
                <a:cs typeface="Arial" panose="020B0604020202020204" pitchFamily="34" charset="0"/>
              </a:rPr>
              <a:t>South Sudan and </a:t>
            </a:r>
            <a:r>
              <a:rPr lang="en-US" altLang="en-US" sz="1100" b="1" dirty="0" smtClean="0">
                <a:solidFill>
                  <a:schemeClr val="bg1"/>
                </a:solidFill>
                <a:latin typeface="Arial" panose="020B0604020202020204" pitchFamily="34" charset="0"/>
                <a:cs typeface="Arial" panose="020B0604020202020204" pitchFamily="34" charset="0"/>
              </a:rPr>
              <a:t>southwestern Ethiopia, </a:t>
            </a:r>
            <a:r>
              <a:rPr lang="en-US" altLang="en-US" sz="1100" b="1" dirty="0">
                <a:solidFill>
                  <a:schemeClr val="bg1"/>
                </a:solidFill>
                <a:latin typeface="Arial" panose="020B0604020202020204" pitchFamily="34" charset="0"/>
                <a:cs typeface="Arial" panose="020B0604020202020204" pitchFamily="34" charset="0"/>
              </a:rPr>
              <a:t>while above-average rainfall is likely </a:t>
            </a:r>
            <a:r>
              <a:rPr lang="en-US" altLang="en-US" sz="1100" b="1" dirty="0" smtClean="0">
                <a:solidFill>
                  <a:schemeClr val="bg1"/>
                </a:solidFill>
                <a:latin typeface="Arial" panose="020B0604020202020204" pitchFamily="34" charset="0"/>
                <a:cs typeface="Arial" panose="020B0604020202020204" pitchFamily="34" charset="0"/>
              </a:rPr>
              <a:t>over parts West Africa</a:t>
            </a:r>
            <a:r>
              <a:rPr lang="en-US" altLang="en-US" sz="1100" b="1" dirty="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stretching from Guinea through Benin, as well as eastern Ethiopia..</a:t>
            </a: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parts of western  and central Ethiopia, eastern South Sudan, and Sudan, while below-average rainfall was observed over western South Sudan and a small part of southwestern Ethiopia. In Central Africa, rainfall was above-average over parts of Congo, Gabon, and eastern Chad. Below-average rainfall was observed over  Cameroon, DRC, CAR, parts of Congo, and much of Chad. In West Africa, above-average rainfall was observed over Guinea, Sierra Leone, parts of western Mali, eastern Senegal, Burkina Faso, northern Ghana, Togo, Benin and western Nigeria. Meanwhile, rainfall was below-average over Liberia, Cote D’Ivoire, southwestern Ghana, eastern Nigeria, and parts of southern Mali. </a:t>
            </a:r>
          </a:p>
          <a:p>
            <a:pPr algn="just"/>
            <a:endParaRPr lang="en-US" altLang="en-US" sz="1400"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en-US" sz="1400" b="1" dirty="0">
                <a:solidFill>
                  <a:schemeClr val="bg1"/>
                </a:solidFill>
                <a:latin typeface="Arial" panose="020B0604020202020204" pitchFamily="34" charset="0"/>
                <a:cs typeface="Arial" panose="020B0604020202020204" pitchFamily="34" charset="0"/>
              </a:rPr>
              <a:t>Week-1 outlook calls for an increased chance for below-average rainfall over parts of the central Sahel , and portions of East Africa, including Uganda Southern South Sudan and central Ethiopia. Meanwhile, above-average rainfall is likely over the Gulf of Guinea Countries, as well as CAR in Central Africa. Week-2 outlook suggests an increased chance for below-average rainfall over parts of the central Sahel , and portions of East Africa, including Uganda southern South Sudan and southwestern Ethiopia, while above-average rainfall is likely over parts West Africa stretching from Guinea through Benin, as well as eastern </a:t>
            </a:r>
            <a:r>
              <a:rPr lang="en-US" altLang="en-US" sz="1400" b="1" dirty="0" smtClean="0">
                <a:solidFill>
                  <a:schemeClr val="bg1"/>
                </a:solidFill>
                <a:latin typeface="Arial" panose="020B0604020202020204" pitchFamily="34" charset="0"/>
                <a:cs typeface="Arial" panose="020B0604020202020204" pitchFamily="34" charset="0"/>
              </a:rPr>
              <a:t>Ethiopia.</a:t>
            </a:r>
            <a:endParaRPr lang="en-US" altLang="en-US" sz="1400"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alt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southern Sudan, the western and eastern portions of South Sudan, western Ethiopia, and southern and northern parts of 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central and southern South Sudan, Kenya, Somalia, northern Uganda, as well as central and eastern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northern Namibia, Zambia, Malawi, much of Mozambique, many parts of Madagascar and Much of South Africa. Below-average rainfall was observed over pockets of southeastern Angola, western and central Namibia, western South Africa, and pockets of Madagascar. In Central Africa, rainfall was above-average over much of CAR, eastern Gabon, many parts of DRC and Congo. Rainfall was below-average over parts of southwestern Cameroon, parts of central and northeastern DRC, Equatorial Guinea, and western Gabon. In West Africa, rainfall was above-average over much of the Gulf of Guinea region, as well as Senegal and the Gambia</a:t>
            </a:r>
            <a:r>
              <a:rPr lang="en-US" altLang="en-US" sz="1080" b="1" dirty="0">
                <a:solidFill>
                  <a:schemeClr val="bg1"/>
                </a:solidFill>
              </a:rPr>
              <a:t>,</a:t>
            </a:r>
            <a:r>
              <a:rPr lang="en-US" altLang="en-US" sz="1080" b="1" dirty="0" smtClean="0">
                <a:solidFill>
                  <a:schemeClr val="bg1"/>
                </a:solidFill>
              </a:rPr>
              <a:t> while below-average rainfall was observed over many parts of eastern and northern Nigeria, Niger, Southwestern Cote d’Ivoire, and a portion of southern Mali.</a:t>
            </a:r>
            <a:endParaRPr lang="en-US" altLang="en-US" sz="1080" b="1" dirty="0">
              <a:solidFill>
                <a:schemeClr val="bg1"/>
              </a:solidFill>
            </a:endParaRPr>
          </a:p>
        </p:txBody>
      </p:sp>
      <p:pic>
        <p:nvPicPr>
          <p:cNvPr id="4" name="Picture 3"/>
          <p:cNvPicPr>
            <a:picLocks noChangeAspect="1"/>
          </p:cNvPicPr>
          <p:nvPr/>
        </p:nvPicPr>
        <p:blipFill>
          <a:blip r:embed="rId3"/>
          <a:stretch>
            <a:fillRect/>
          </a:stretch>
        </p:blipFill>
        <p:spPr>
          <a:xfrm>
            <a:off x="609600" y="1216152"/>
            <a:ext cx="3813048" cy="3813048"/>
          </a:xfrm>
          <a:prstGeom prst="rect">
            <a:avLst/>
          </a:prstGeom>
        </p:spPr>
      </p:pic>
      <p:pic>
        <p:nvPicPr>
          <p:cNvPr id="6" name="Picture 5"/>
          <p:cNvPicPr>
            <a:picLocks noChangeAspect="1"/>
          </p:cNvPicPr>
          <p:nvPr/>
        </p:nvPicPr>
        <p:blipFill>
          <a:blip r:embed="rId4"/>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Ethiopia, parts of southern Sudan, western South Sudan, and the far northern Tanzania. Rainfall was below-average over eastern, central and southern Ethiopia, the central and southern parts of South Sudan, western and southern Kenya, parts of Uganda and much of Somalia. </a:t>
            </a:r>
            <a:r>
              <a:rPr lang="en-US" altLang="en-US" sz="1140" b="1" dirty="0">
                <a:solidFill>
                  <a:schemeClr val="bg1"/>
                </a:solidFill>
              </a:rPr>
              <a:t>In Central Africa, rainfall was </a:t>
            </a:r>
            <a:r>
              <a:rPr lang="en-US" altLang="en-US" sz="1140" b="1" dirty="0" smtClean="0">
                <a:solidFill>
                  <a:schemeClr val="bg1"/>
                </a:solidFill>
              </a:rPr>
              <a:t>above-average over many parts of Cameroon, Equatorial Guinea, eastern Gabon, northern Congo, most of CAR and northern and western DRC. Rainfall was below-average over parts of Gabon and western and central DRC. In Southern Africa, above-average rainfall was observed over southern and central portions of Mozambique, scattered parts of Madagascar, as well as central and eastern South Africa. Below-average rainfall was observed over scattered parts of Madagascar and southwestern South Africa. In West Africa, rainfall was above-average over Senegal, Guinea, northern Sierra Leone, </a:t>
            </a:r>
            <a:r>
              <a:rPr lang="en-US" altLang="en-US" sz="1140" b="1" dirty="0">
                <a:solidFill>
                  <a:schemeClr val="bg1"/>
                </a:solidFill>
              </a:rPr>
              <a:t>much of Burkina </a:t>
            </a:r>
            <a:r>
              <a:rPr lang="en-US" altLang="en-US" sz="1140" b="1" dirty="0" smtClean="0">
                <a:solidFill>
                  <a:schemeClr val="bg1"/>
                </a:solidFill>
              </a:rPr>
              <a:t>Faso, northern </a:t>
            </a:r>
            <a:r>
              <a:rPr lang="en-US" altLang="en-US" sz="1140" b="1" dirty="0">
                <a:solidFill>
                  <a:schemeClr val="bg1"/>
                </a:solidFill>
              </a:rPr>
              <a:t>Ghana, Togo and Benin</a:t>
            </a:r>
            <a:r>
              <a:rPr lang="en-US" altLang="en-US" sz="1140" b="1" dirty="0" smtClean="0">
                <a:solidFill>
                  <a:schemeClr val="bg1"/>
                </a:solidFill>
              </a:rPr>
              <a:t> </a:t>
            </a:r>
            <a:r>
              <a:rPr lang="en-US" altLang="en-US" sz="1140" b="1" dirty="0">
                <a:solidFill>
                  <a:schemeClr val="bg1"/>
                </a:solidFill>
              </a:rPr>
              <a:t>and </a:t>
            </a:r>
            <a:r>
              <a:rPr lang="en-US" altLang="en-US" sz="1140" b="1" dirty="0" smtClean="0">
                <a:solidFill>
                  <a:schemeClr val="bg1"/>
                </a:solidFill>
              </a:rPr>
              <a:t>southern and western Nigeria. In contrast, parts of southern Mali, Liberia, Cote D’ivoire, southern Ghana, and parts of eastern and northern Nigeria received below-average rainfall.</a:t>
            </a:r>
            <a:endParaRPr lang="en-US" altLang="en-US" sz="1140" b="1" dirty="0">
              <a:solidFill>
                <a:schemeClr val="bg1"/>
              </a:solidFill>
            </a:endParaRPr>
          </a:p>
        </p:txBody>
      </p:sp>
      <p:pic>
        <p:nvPicPr>
          <p:cNvPr id="4" name="Picture 3"/>
          <p:cNvPicPr>
            <a:picLocks noChangeAspect="1"/>
          </p:cNvPicPr>
          <p:nvPr/>
        </p:nvPicPr>
        <p:blipFill>
          <a:blip r:embed="rId3"/>
          <a:stretch>
            <a:fillRect/>
          </a:stretch>
        </p:blipFill>
        <p:spPr>
          <a:xfrm>
            <a:off x="4724400" y="1216152"/>
            <a:ext cx="3813048" cy="3813048"/>
          </a:xfrm>
          <a:prstGeom prst="rect">
            <a:avLst/>
          </a:prstGeom>
        </p:spPr>
      </p:pic>
      <p:pic>
        <p:nvPicPr>
          <p:cNvPr id="6" name="Picture 5"/>
          <p:cNvPicPr>
            <a:picLocks noChangeAspect="1"/>
          </p:cNvPicPr>
          <p:nvPr/>
        </p:nvPicPr>
        <p:blipFill>
          <a:blip r:embed="rId4"/>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western  and central Ethiopia, eastern South Sudan, and Sudan, while below-average rainfall was observed over western South Sudan and a small part of southwestern Ethiopia.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parts of Congo, Gabon, and eastern Chad. Below-average </a:t>
            </a:r>
            <a:r>
              <a:rPr lang="en-US" altLang="en-US" sz="1100" b="1" dirty="0">
                <a:solidFill>
                  <a:schemeClr val="bg1"/>
                </a:solidFill>
              </a:rPr>
              <a:t>rainfall was observed over </a:t>
            </a:r>
            <a:r>
              <a:rPr lang="en-US" altLang="en-US" sz="1100" b="1" dirty="0" smtClean="0">
                <a:solidFill>
                  <a:schemeClr val="bg1"/>
                </a:solidFill>
              </a:rPr>
              <a:t> Cameroon, DRC, </a:t>
            </a:r>
            <a:r>
              <a:rPr lang="en-US" altLang="en-US" sz="1100" b="1" dirty="0">
                <a:solidFill>
                  <a:schemeClr val="bg1"/>
                </a:solidFill>
              </a:rPr>
              <a:t>CAR, parts of </a:t>
            </a:r>
            <a:r>
              <a:rPr lang="en-US" altLang="en-US" sz="1100" b="1" dirty="0" smtClean="0">
                <a:solidFill>
                  <a:schemeClr val="bg1"/>
                </a:solidFill>
              </a:rPr>
              <a:t>Congo, and much of Chad. In West Africa, above-average rainfall was observed over Guinea</a:t>
            </a:r>
            <a:r>
              <a:rPr lang="en-US" altLang="en-US" sz="1100" b="1" dirty="0">
                <a:solidFill>
                  <a:schemeClr val="bg1"/>
                </a:solidFill>
              </a:rPr>
              <a:t>, Sierra Leone, </a:t>
            </a:r>
            <a:r>
              <a:rPr lang="en-US" altLang="en-US" sz="1100" b="1" dirty="0" smtClean="0">
                <a:solidFill>
                  <a:schemeClr val="bg1"/>
                </a:solidFill>
              </a:rPr>
              <a:t>parts of western Mali, eastern Senegal, Burkina Faso, northern Ghana, Togo, Benin and western Nigeria. Meanwhile, rainfall was below-average over Liberia, Cote D’Ivoire, southwestern Ghana, eastern Nigeria, and parts of southern Mali. </a:t>
            </a:r>
            <a:endParaRPr lang="en-US" altLang="en-US" sz="1100" b="1" dirty="0">
              <a:solidFill>
                <a:schemeClr val="bg1"/>
              </a:solidFill>
            </a:endParaRPr>
          </a:p>
        </p:txBody>
      </p:sp>
      <p:pic>
        <p:nvPicPr>
          <p:cNvPr id="4" name="Picture 3"/>
          <p:cNvPicPr>
            <a:picLocks noChangeAspect="1"/>
          </p:cNvPicPr>
          <p:nvPr/>
        </p:nvPicPr>
        <p:blipFill>
          <a:blip r:embed="rId3"/>
          <a:stretch>
            <a:fillRect/>
          </a:stretch>
        </p:blipFill>
        <p:spPr>
          <a:xfrm>
            <a:off x="612956" y="1235075"/>
            <a:ext cx="3813048" cy="3813048"/>
          </a:xfrm>
          <a:prstGeom prst="rect">
            <a:avLst/>
          </a:prstGeom>
        </p:spPr>
      </p:pic>
      <p:pic>
        <p:nvPicPr>
          <p:cNvPr id="7" name="Picture 6"/>
          <p:cNvPicPr>
            <a:picLocks noChangeAspect="1"/>
          </p:cNvPicPr>
          <p:nvPr/>
        </p:nvPicPr>
        <p:blipFill>
          <a:blip r:embed="rId4"/>
          <a:stretch>
            <a:fillRect/>
          </a:stretch>
        </p:blipFill>
        <p:spPr>
          <a:xfrm>
            <a:off x="4724400" y="1235075"/>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onshore flow across the Gulf of Guinea countries has ushered in moisture and contributed to enhanced rainfall in Nigeria and Guinea. Anomalous cross-equatorial flow in east Africa has contributed to enhanced rainfall in central Ethiopia.  </a:t>
            </a:r>
            <a:endParaRPr lang="en-US" altLang="en-US" sz="1200" b="1" dirty="0">
              <a:solidFill>
                <a:schemeClr val="bg1"/>
              </a:solidFill>
            </a:endParaRPr>
          </a:p>
        </p:txBody>
      </p:sp>
      <p:sp>
        <p:nvSpPr>
          <p:cNvPr id="7" name="Oval 6"/>
          <p:cNvSpPr/>
          <p:nvPr/>
        </p:nvSpPr>
        <p:spPr bwMode="auto">
          <a:xfrm>
            <a:off x="838200" y="2895600"/>
            <a:ext cx="1524000"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3352800" y="2971800"/>
            <a:ext cx="762000" cy="9144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4"/>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H="1" flipV="1">
            <a:off x="1752600" y="1676398"/>
            <a:ext cx="914401" cy="228600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514600" y="1676399"/>
            <a:ext cx="2438400" cy="187146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429000" y="779079"/>
            <a:ext cx="1524000" cy="993623"/>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top right) </a:t>
            </a:r>
            <a:r>
              <a:rPr lang="en-US" altLang="en-US" sz="1200" b="1" dirty="0" smtClean="0">
                <a:solidFill>
                  <a:schemeClr val="bg1"/>
                </a:solidFill>
                <a:latin typeface="Arial" charset="0"/>
                <a:cs typeface="+mn-cs"/>
              </a:rPr>
              <a:t>and central portions of Nigeria (bottom right)</a:t>
            </a:r>
            <a:r>
              <a:rPr lang="en-US" altLang="en-US" sz="1200" b="1" dirty="0" smtClean="0">
                <a:solidFill>
                  <a:schemeClr val="bg1"/>
                </a:solidFill>
                <a:latin typeface="Arial" charset="0"/>
              </a:rPr>
              <a:t>. Recent uptick in daily rainfall rates has flipped rainfall deficits to rainfall surpluses in Sierra </a:t>
            </a:r>
            <a:r>
              <a:rPr lang="en-US" altLang="en-US" sz="1200" b="1" dirty="0">
                <a:solidFill>
                  <a:schemeClr val="bg1"/>
                </a:solidFill>
                <a:latin typeface="Arial" charset="0"/>
              </a:rPr>
              <a:t>L</a:t>
            </a:r>
            <a:r>
              <a:rPr lang="en-US" altLang="en-US" sz="1200" b="1" dirty="0" smtClean="0">
                <a:solidFill>
                  <a:schemeClr val="bg1"/>
                </a:solidFill>
                <a:latin typeface="Arial" charset="0"/>
              </a:rPr>
              <a:t>eone (bottom left). </a:t>
            </a:r>
            <a:endParaRPr lang="en-US" altLang="en-US" sz="1200" b="1" dirty="0">
              <a:solidFill>
                <a:schemeClr val="bg1"/>
              </a:solidFill>
              <a:latin typeface="Arial" charset="0"/>
              <a:cs typeface="+mn-cs"/>
            </a:endParaRPr>
          </a:p>
        </p:txBody>
      </p:sp>
      <p:pic>
        <p:nvPicPr>
          <p:cNvPr id="5" name="Picture 4"/>
          <p:cNvPicPr>
            <a:picLocks noChangeAspect="1"/>
          </p:cNvPicPr>
          <p:nvPr/>
        </p:nvPicPr>
        <p:blipFill>
          <a:blip r:embed="rId4"/>
          <a:stretch>
            <a:fillRect/>
          </a:stretch>
        </p:blipFill>
        <p:spPr>
          <a:xfrm>
            <a:off x="4953000" y="609600"/>
            <a:ext cx="3383280" cy="2631440"/>
          </a:xfrm>
          <a:prstGeom prst="rect">
            <a:avLst/>
          </a:prstGeom>
        </p:spPr>
      </p:pic>
      <p:pic>
        <p:nvPicPr>
          <p:cNvPr id="6" name="Picture 5"/>
          <p:cNvPicPr>
            <a:picLocks noChangeAspect="1"/>
          </p:cNvPicPr>
          <p:nvPr/>
        </p:nvPicPr>
        <p:blipFill>
          <a:blip r:embed="rId5"/>
          <a:stretch>
            <a:fillRect/>
          </a:stretch>
        </p:blipFill>
        <p:spPr>
          <a:xfrm>
            <a:off x="4916424" y="3385439"/>
            <a:ext cx="3456432" cy="2688336"/>
          </a:xfrm>
          <a:prstGeom prst="rect">
            <a:avLst/>
          </a:prstGeom>
        </p:spPr>
      </p:pic>
      <p:pic>
        <p:nvPicPr>
          <p:cNvPr id="8" name="Picture 7"/>
          <p:cNvPicPr>
            <a:picLocks noChangeAspect="1"/>
          </p:cNvPicPr>
          <p:nvPr/>
        </p:nvPicPr>
        <p:blipFill>
          <a:blip r:embed="rId6"/>
          <a:stretch>
            <a:fillRect/>
          </a:stretch>
        </p:blipFill>
        <p:spPr>
          <a:xfrm>
            <a:off x="904169" y="3429000"/>
            <a:ext cx="3383280" cy="2631440"/>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10754" y="1501140"/>
            <a:ext cx="336598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21 - 27 June, 2022</a:t>
            </a:r>
            <a:endParaRPr lang="en-US" altLang="en-US" dirty="0"/>
          </a:p>
        </p:txBody>
      </p:sp>
      <p:sp>
        <p:nvSpPr>
          <p:cNvPr id="7" name="Text Box 8"/>
          <p:cNvSpPr txBox="1">
            <a:spLocks noChangeArrowheads="1"/>
          </p:cNvSpPr>
          <p:nvPr/>
        </p:nvSpPr>
        <p:spPr bwMode="auto">
          <a:xfrm>
            <a:off x="79248" y="5428869"/>
            <a:ext cx="8991600" cy="7571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Guinea, Sierra Leone, Liberia, southern Togo and Benin, Nigeria, Cameroon, and western </a:t>
            </a:r>
            <a:r>
              <a:rPr lang="en-US" altLang="en-US" sz="1200" b="1" dirty="0">
                <a:solidFill>
                  <a:schemeClr val="bg1"/>
                </a:solidFill>
              </a:rPr>
              <a:t>Ethiopia. F</a:t>
            </a:r>
            <a:r>
              <a:rPr lang="en-US" altLang="en-US" sz="1200" b="1" dirty="0" smtClean="0">
                <a:solidFill>
                  <a:schemeClr val="bg1"/>
                </a:solidFill>
              </a:rPr>
              <a:t>or </a:t>
            </a:r>
            <a:r>
              <a:rPr lang="en-US" altLang="en-US" sz="1200" b="1" dirty="0">
                <a:solidFill>
                  <a:schemeClr val="bg1"/>
                </a:solidFill>
              </a:rPr>
              <a:t>week-2 (right panel), NCEP GEFS indicates a moderate to high chance (over 70%) for rainfall to exceed 50 mm over </a:t>
            </a:r>
            <a:r>
              <a:rPr lang="en-US" altLang="en-US" sz="1200" b="1" dirty="0" smtClean="0">
                <a:solidFill>
                  <a:schemeClr val="bg1"/>
                </a:solidFill>
              </a:rPr>
              <a:t>Guinea, Sierra Leone, Liberia, Nigeria, Cameroon, and western Ethiopia.</a:t>
            </a:r>
            <a:endParaRPr lang="en-US" altLang="en-US" sz="1200" b="1" dirty="0">
              <a:solidFill>
                <a:schemeClr val="bg1"/>
              </a:solidFill>
            </a:endParaRPr>
          </a:p>
        </p:txBody>
      </p:sp>
      <p:sp>
        <p:nvSpPr>
          <p:cNvPr id="9" name="TextBox 10"/>
          <p:cNvSpPr txBox="1">
            <a:spLocks noChangeArrowheads="1"/>
          </p:cNvSpPr>
          <p:nvPr/>
        </p:nvSpPr>
        <p:spPr bwMode="auto">
          <a:xfrm>
            <a:off x="761537" y="1524000"/>
            <a:ext cx="341087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14 – 20 June, </a:t>
            </a:r>
            <a:r>
              <a:rPr lang="en-US" altLang="en-US" b="1" dirty="0">
                <a:solidFill>
                  <a:srgbClr val="FFFF00"/>
                </a:solidFill>
              </a:rPr>
              <a:t>2022</a:t>
            </a:r>
          </a:p>
        </p:txBody>
      </p:sp>
      <p:pic>
        <p:nvPicPr>
          <p:cNvPr id="2" name="Picture 1"/>
          <p:cNvPicPr>
            <a:picLocks noChangeAspect="1"/>
          </p:cNvPicPr>
          <p:nvPr/>
        </p:nvPicPr>
        <p:blipFill>
          <a:blip r:embed="rId3"/>
          <a:stretch>
            <a:fillRect/>
          </a:stretch>
        </p:blipFill>
        <p:spPr>
          <a:xfrm>
            <a:off x="213588" y="1827657"/>
            <a:ext cx="4270248" cy="3202686"/>
          </a:xfrm>
          <a:prstGeom prst="rect">
            <a:avLst/>
          </a:prstGeom>
        </p:spPr>
      </p:pic>
      <p:pic>
        <p:nvPicPr>
          <p:cNvPr id="3" name="Picture 2"/>
          <p:cNvPicPr>
            <a:picLocks noChangeAspect="1"/>
          </p:cNvPicPr>
          <p:nvPr/>
        </p:nvPicPr>
        <p:blipFill>
          <a:blip r:embed="rId4"/>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213094</TotalTime>
  <Words>2027</Words>
  <Application>Microsoft Office PowerPoint</Application>
  <PresentationFormat>On-screen Show (4:3)</PresentationFormat>
  <Paragraphs>63</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Vadlamani Kumar</cp:lastModifiedBy>
  <cp:revision>10126</cp:revision>
  <cp:lastPrinted>2018-07-09T15:13:07Z</cp:lastPrinted>
  <dcterms:created xsi:type="dcterms:W3CDTF">2001-08-31T10:39:36Z</dcterms:created>
  <dcterms:modified xsi:type="dcterms:W3CDTF">2022-06-14T17:02:51Z</dcterms:modified>
</cp:coreProperties>
</file>