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8" autoAdjust="0"/>
    <p:restoredTop sz="90813" autoAdjust="0"/>
  </p:normalViewPr>
  <p:slideViewPr>
    <p:cSldViewPr>
      <p:cViewPr varScale="1">
        <p:scale>
          <a:sx n="88" d="100"/>
          <a:sy n="88" d="100"/>
        </p:scale>
        <p:origin x="1315"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6/6/2022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593"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6 June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07 – 13 June, </a:t>
            </a:r>
            <a:r>
              <a:rPr lang="en-US" altLang="en-US" b="1" dirty="0">
                <a:solidFill>
                  <a:srgbClr val="FFFF00"/>
                </a:solidFill>
              </a:rPr>
              <a:t>2022</a:t>
            </a:r>
          </a:p>
        </p:txBody>
      </p:sp>
      <p:sp>
        <p:nvSpPr>
          <p:cNvPr id="8" name="Text Box 8"/>
          <p:cNvSpPr txBox="1">
            <a:spLocks noChangeArrowheads="1"/>
          </p:cNvSpPr>
          <p:nvPr/>
        </p:nvSpPr>
        <p:spPr bwMode="auto">
          <a:xfrm>
            <a:off x="3581400" y="1600200"/>
            <a:ext cx="5349875" cy="449353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southern Senegal, much of The Gambia and Guinea-Bissau, western and central portions of Guinea, and northern Sierra Leone: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southeastern Mali, much of Burkina Faso, Liberia, Cote d’Ivoire and Ghana, eastern Guinea and Sierra Leone, southern portions of Togo, Benin and Mali, northern and southern portions of Nigeria, northern Cameroon, southern Chad, northwestern CAR, central Congo and west-central portions of DR Congo: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southern Cameroon, much of Equatorial Guinea and Gabon: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eastern South Sudan, western and central portions of Ethiopia, northeastern DR Congo, much of Uganda, western Kenya, and northern portions of Rwanda and Tanzania: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 y="1857308"/>
            <a:ext cx="2980944" cy="3857692"/>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smtClean="0">
                <a:solidFill>
                  <a:srgbClr val="FFFF00"/>
                </a:solidFill>
              </a:rPr>
              <a:t>14 - 20 </a:t>
            </a:r>
            <a:r>
              <a:rPr lang="en-US" altLang="en-US" b="1" dirty="0" smtClean="0">
                <a:solidFill>
                  <a:srgbClr val="FFFF00"/>
                </a:solidFill>
              </a:rPr>
              <a:t>June,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415498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southern portions of Senegal much of The Gambia, Guinea-Bissau, Guinea, Sierra Leone and Liberia, southwestern Mali, western Cote d’Ivoire, northern Cameroon, southern Chad, much of CAR and northern portions of DR Congo: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southern Cameroon, much of Equatorial Guinea, northern and central portions of Gabon, and central portions of Congo: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northeastern DR Congo, much of Uganda, western Kenya, northern Tanzania, and central portions of Ethiopia: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eastern South Sudan and western Ethiopia: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 y="1846444"/>
            <a:ext cx="2980944" cy="3857692"/>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western Ethiopia, parts of southern Sudan, western South Sudan, and the far northern Tanzania. Rainfall was below-average over eastern, central and southern Ethiopia, the central and southern parts of South Sudan, western, southern, and central Kenya, and much of Somalia. In Central Africa, rainfall was above-average over many parts of Cameroon, Equatorial Guinea, eastern Gabon, Congo, much of CAR and northern and western DRC. Rainfall was below-average over pockets of Gabon. In Southern Africa, above-average rainfall was observed over southern portions of Mozambique as well as central and eastern South Africa. Below-average rainfall was observed over many parts of Madagascar and southwestern South Africa. In West Africa, rainfall was above-average over parts of Senegal, Guinea, Liberia, Sierra Leone, and Cote d’Ivoire. In contrast, parts of southern Mali, central Burkina Faso, Parts of Ghana, Togo and Benin, and Nigeria received below-average rainfall.</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parts of western Ethiopia, western South Sudan, and the far northern Tanzania, while below-average rainfall was observed over a large portion of South Sudan and southwestern Sudan. In Central Africa, rainfall was above-average over southern Cameroon, northern Congo, Equatorial Guinea, parts of CAR and DRC, and southern Chad. Below-average rainfall was observed over northern Cameroon, parts of Gabon and DRC, and western CAR. In West Africa, above-average rainfall was observed over Guinea, Sierra Leone, Liberia, parts of Mali, and Burkina Faso, while rainfall was below-average over parts of Cote D’Ivoire, Ghana, Togo, and Nigeria. </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smtClean="0">
                <a:solidFill>
                  <a:schemeClr val="bg1"/>
                </a:solidFill>
                <a:latin typeface="Arial" panose="020B0604020202020204" pitchFamily="34" charset="0"/>
                <a:cs typeface="Arial" panose="020B0604020202020204" pitchFamily="34" charset="0"/>
              </a:rPr>
              <a:t>outlook calls </a:t>
            </a:r>
            <a:r>
              <a:rPr lang="en-US" altLang="en-US" sz="1100" b="1" dirty="0">
                <a:solidFill>
                  <a:schemeClr val="bg1"/>
                </a:solidFill>
                <a:latin typeface="Arial" panose="020B0604020202020204" pitchFamily="34" charset="0"/>
                <a:cs typeface="Arial" panose="020B0604020202020204" pitchFamily="34" charset="0"/>
              </a:rPr>
              <a:t>for an increased chance for below-average rainfall over </a:t>
            </a:r>
            <a:r>
              <a:rPr lang="en-US" altLang="en-US" sz="1100" b="1" dirty="0" smtClean="0">
                <a:solidFill>
                  <a:schemeClr val="bg1"/>
                </a:solidFill>
                <a:latin typeface="Arial" panose="020B0604020202020204" pitchFamily="34" charset="0"/>
                <a:cs typeface="Arial" panose="020B0604020202020204" pitchFamily="34" charset="0"/>
              </a:rPr>
              <a:t>parts of West and East Africa, while above-average rainfall is likely over the </a:t>
            </a:r>
            <a:r>
              <a:rPr lang="en-US" altLang="en-US" sz="1100" b="1" dirty="0" smtClean="0">
                <a:solidFill>
                  <a:schemeClr val="bg1"/>
                </a:solidFill>
                <a:latin typeface="Arial" panose="020B0604020202020204" pitchFamily="34" charset="0"/>
                <a:cs typeface="Arial" panose="020B0604020202020204" pitchFamily="34" charset="0"/>
              </a:rPr>
              <a:t>far-western </a:t>
            </a:r>
            <a:r>
              <a:rPr lang="en-US" altLang="en-US" sz="1100" b="1" dirty="0" smtClean="0">
                <a:solidFill>
                  <a:schemeClr val="bg1"/>
                </a:solidFill>
                <a:latin typeface="Arial" panose="020B0604020202020204" pitchFamily="34" charset="0"/>
                <a:cs typeface="Arial" panose="020B0604020202020204" pitchFamily="34" charset="0"/>
              </a:rPr>
              <a:t>West Africa and, </a:t>
            </a:r>
            <a:r>
              <a:rPr lang="en-US" altLang="en-US" sz="1100" b="1" dirty="0" smtClean="0">
                <a:solidFill>
                  <a:schemeClr val="bg1"/>
                </a:solidFill>
                <a:latin typeface="Arial" panose="020B0604020202020204" pitchFamily="34" charset="0"/>
                <a:cs typeface="Arial" panose="020B0604020202020204" pitchFamily="34" charset="0"/>
              </a:rPr>
              <a:t>as well as Gabon, Equatorial Guinea, and southern Cameroon in </a:t>
            </a:r>
            <a:r>
              <a:rPr lang="en-US" altLang="en-US" sz="1100" b="1" dirty="0" smtClean="0">
                <a:solidFill>
                  <a:schemeClr val="bg1"/>
                </a:solidFill>
                <a:latin typeface="Arial" panose="020B0604020202020204" pitchFamily="34" charset="0"/>
                <a:cs typeface="Arial" panose="020B0604020202020204" pitchFamily="34" charset="0"/>
              </a:rPr>
              <a:t>Central </a:t>
            </a:r>
            <a:r>
              <a:rPr lang="en-US" altLang="en-US" sz="1100" b="1" dirty="0" smtClean="0">
                <a:solidFill>
                  <a:schemeClr val="bg1"/>
                </a:solidFill>
                <a:latin typeface="Arial" panose="020B0604020202020204" pitchFamily="34" charset="0"/>
                <a:cs typeface="Arial" panose="020B0604020202020204" pitchFamily="34" charset="0"/>
              </a:rPr>
              <a:t>Africa. Week-2 </a:t>
            </a:r>
            <a:r>
              <a:rPr lang="en-US" altLang="en-US" sz="1100" b="1" dirty="0" smtClean="0">
                <a:solidFill>
                  <a:schemeClr val="bg1"/>
                </a:solidFill>
                <a:latin typeface="Arial" panose="020B0604020202020204" pitchFamily="34" charset="0"/>
                <a:cs typeface="Arial" panose="020B0604020202020204" pitchFamily="34" charset="0"/>
              </a:rPr>
              <a:t>outlook suggests </a:t>
            </a:r>
            <a:r>
              <a:rPr lang="en-US" altLang="en-US" sz="1100" b="1" dirty="0" smtClean="0">
                <a:solidFill>
                  <a:schemeClr val="bg1"/>
                </a:solidFill>
                <a:latin typeface="Arial" panose="020B0604020202020204" pitchFamily="34" charset="0"/>
                <a:cs typeface="Arial" panose="020B0604020202020204" pitchFamily="34" charset="0"/>
              </a:rPr>
              <a:t>an increased chance for below-average rainfall </a:t>
            </a:r>
            <a:r>
              <a:rPr lang="en-US" altLang="en-US" sz="1100" b="1" dirty="0" smtClean="0">
                <a:solidFill>
                  <a:schemeClr val="bg1"/>
                </a:solidFill>
                <a:latin typeface="Arial" panose="020B0604020202020204" pitchFamily="34" charset="0"/>
                <a:cs typeface="Arial" panose="020B0604020202020204" pitchFamily="34" charset="0"/>
              </a:rPr>
              <a:t>over western parts of Central Africa, Uganda, and </a:t>
            </a:r>
            <a:r>
              <a:rPr lang="en-US" altLang="en-US" sz="1100" b="1" dirty="0" smtClean="0">
                <a:solidFill>
                  <a:schemeClr val="bg1"/>
                </a:solidFill>
                <a:latin typeface="Arial" panose="020B0604020202020204" pitchFamily="34" charset="0"/>
                <a:cs typeface="Arial" panose="020B0604020202020204" pitchFamily="34" charset="0"/>
              </a:rPr>
              <a:t>a portion </a:t>
            </a:r>
            <a:r>
              <a:rPr lang="en-US" altLang="en-US" sz="1100" b="1" dirty="0" smtClean="0">
                <a:solidFill>
                  <a:schemeClr val="bg1"/>
                </a:solidFill>
                <a:latin typeface="Arial" panose="020B0604020202020204" pitchFamily="34" charset="0"/>
                <a:cs typeface="Arial" panose="020B0604020202020204" pitchFamily="34" charset="0"/>
              </a:rPr>
              <a:t>of Ethiopia, while above-average rainfall is likely over far-western Africa, CAR, southern Chad and far-western Ethiopia.</a:t>
            </a:r>
          </a:p>
          <a:p>
            <a:pPr algn="just"/>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285750" indent="-285750" algn="just">
              <a:buFont typeface="Arial" panose="020B0604020202020204" pitchFamily="34" charset="0"/>
              <a:buChar char="•"/>
            </a:pPr>
            <a:r>
              <a:rPr lang="en-US" altLang="en-US" sz="1400" b="1" dirty="0" smtClean="0">
                <a:solidFill>
                  <a:schemeClr val="bg1"/>
                </a:solidFill>
                <a:latin typeface="Arial" panose="020B0604020202020204" pitchFamily="34" charset="0"/>
                <a:cs typeface="Arial" panose="020B0604020202020204" pitchFamily="34" charset="0"/>
              </a:rPr>
              <a:t>During the past 7 days, in East Africa, rainfall was above-average over parts of western Ethiopia, western South Sudan, and the far northern Tanzania, while below-average rainfall was observed over a large portion of South Sudan and southwestern Sudan. In Central Africa, rainfall was above-average over southern Cameroon, northern Congo, Equatorial Guinea, parts of CAR and DRC, and southern Chad. Below-average rainfall was observed over northern Cameroon, parts of Gabon and DRC, and western CAR. In West Africa, above-average rainfall was observed over Guinea, Sierra Leone, Liberia, parts of Mali, and Burkina Faso, while rainfall was below-average over parts of Cote D’Ivoire, Ghana, Togo, and Nigeria. </a:t>
            </a:r>
          </a:p>
          <a:p>
            <a:pPr algn="just"/>
            <a:endParaRPr lang="en-US" altLang="en-US" sz="1400" b="1"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en-US" sz="1400" b="1" dirty="0">
                <a:solidFill>
                  <a:schemeClr val="bg1"/>
                </a:solidFill>
                <a:latin typeface="Arial" panose="020B0604020202020204" pitchFamily="34" charset="0"/>
                <a:cs typeface="Arial" panose="020B0604020202020204" pitchFamily="34" charset="0"/>
              </a:rPr>
              <a:t>Week-1 </a:t>
            </a:r>
            <a:r>
              <a:rPr lang="en-US" altLang="en-US" sz="1400" b="1" dirty="0" smtClean="0">
                <a:solidFill>
                  <a:schemeClr val="bg1"/>
                </a:solidFill>
                <a:latin typeface="Arial" panose="020B0604020202020204" pitchFamily="34" charset="0"/>
                <a:cs typeface="Arial" panose="020B0604020202020204" pitchFamily="34" charset="0"/>
              </a:rPr>
              <a:t>outlook calls </a:t>
            </a:r>
            <a:r>
              <a:rPr lang="en-US" altLang="en-US" sz="1400" b="1" dirty="0">
                <a:solidFill>
                  <a:schemeClr val="bg1"/>
                </a:solidFill>
                <a:latin typeface="Arial" panose="020B0604020202020204" pitchFamily="34" charset="0"/>
                <a:cs typeface="Arial" panose="020B0604020202020204" pitchFamily="34" charset="0"/>
              </a:rPr>
              <a:t>for an increased chance for below-average rainfall over parts of West and East Africa, while above-average rainfall is likely over the </a:t>
            </a:r>
            <a:r>
              <a:rPr lang="en-US" altLang="en-US" sz="1400" b="1" dirty="0" smtClean="0">
                <a:solidFill>
                  <a:schemeClr val="bg1"/>
                </a:solidFill>
                <a:latin typeface="Arial" panose="020B0604020202020204" pitchFamily="34" charset="0"/>
                <a:cs typeface="Arial" panose="020B0604020202020204" pitchFamily="34" charset="0"/>
              </a:rPr>
              <a:t>far-western </a:t>
            </a:r>
            <a:r>
              <a:rPr lang="en-US" altLang="en-US" sz="1400" b="1" dirty="0">
                <a:solidFill>
                  <a:schemeClr val="bg1"/>
                </a:solidFill>
                <a:latin typeface="Arial" panose="020B0604020202020204" pitchFamily="34" charset="0"/>
                <a:cs typeface="Arial" panose="020B0604020202020204" pitchFamily="34" charset="0"/>
              </a:rPr>
              <a:t>West Africa and, as well as Gabon, Equatorial Guinea, and southern Cameroon in Central Africa. Week-2 </a:t>
            </a:r>
            <a:r>
              <a:rPr lang="en-US" altLang="en-US" sz="1400" b="1" dirty="0" smtClean="0">
                <a:solidFill>
                  <a:schemeClr val="bg1"/>
                </a:solidFill>
                <a:latin typeface="Arial" panose="020B0604020202020204" pitchFamily="34" charset="0"/>
                <a:cs typeface="Arial" panose="020B0604020202020204" pitchFamily="34" charset="0"/>
              </a:rPr>
              <a:t>outlook suggests </a:t>
            </a:r>
            <a:r>
              <a:rPr lang="en-US" altLang="en-US" sz="1400" b="1" dirty="0">
                <a:solidFill>
                  <a:schemeClr val="bg1"/>
                </a:solidFill>
                <a:latin typeface="Arial" panose="020B0604020202020204" pitchFamily="34" charset="0"/>
                <a:cs typeface="Arial" panose="020B0604020202020204" pitchFamily="34" charset="0"/>
              </a:rPr>
              <a:t>an increased chance for below-average rainfall over western parts of Central Africa, Uganda, and a portion of Ethiopia, while above-average rainfall is likely over far-western Africa, CAR, southern Chad and far-western Ethiopia.</a:t>
            </a:r>
          </a:p>
          <a:p>
            <a:pPr marL="285750" indent="-285750" algn="just">
              <a:buFont typeface="Arial" panose="020B0604020202020204" pitchFamily="34" charset="0"/>
              <a:buChar char="•"/>
            </a:pPr>
            <a:endParaRPr lang="en-US" alt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southern Sudan, the western and eastern portions of South Sudan, western Ethiopia, and southern Tanzania. Rainfall </a:t>
            </a:r>
            <a:r>
              <a:rPr lang="en-US" altLang="en-US" sz="1080" b="1" dirty="0">
                <a:solidFill>
                  <a:schemeClr val="bg1"/>
                </a:solidFill>
              </a:rPr>
              <a:t>was below-average over </a:t>
            </a:r>
            <a:r>
              <a:rPr lang="en-US" altLang="en-US" sz="1080" b="1" dirty="0" smtClean="0">
                <a:solidFill>
                  <a:schemeClr val="bg1"/>
                </a:solidFill>
              </a:rPr>
              <a:t>central, southern and eastern Ethiopia, central and southern South Sudan, much of Kenya, Somalia, </a:t>
            </a:r>
            <a:r>
              <a:rPr lang="en-US" altLang="en-US" sz="1080" b="1" dirty="0" smtClean="0">
                <a:solidFill>
                  <a:schemeClr val="bg1"/>
                </a:solidFill>
              </a:rPr>
              <a:t>northern Uganda, as well as </a:t>
            </a:r>
            <a:r>
              <a:rPr lang="en-US" altLang="en-US" sz="1080" b="1" dirty="0" smtClean="0">
                <a:solidFill>
                  <a:schemeClr val="bg1"/>
                </a:solidFill>
              </a:rPr>
              <a:t>northern </a:t>
            </a:r>
            <a:r>
              <a:rPr lang="en-US" altLang="en-US" sz="1080" b="1" dirty="0" smtClean="0">
                <a:solidFill>
                  <a:schemeClr val="bg1"/>
                </a:solidFill>
              </a:rPr>
              <a:t>and eastern Tanzania</a:t>
            </a:r>
            <a:r>
              <a:rPr lang="en-US" altLang="en-US" sz="1080" b="1" dirty="0" smtClean="0">
                <a:solidFill>
                  <a:schemeClr val="bg1"/>
                </a:solidFill>
              </a:rPr>
              <a:t>. In </a:t>
            </a:r>
            <a:r>
              <a:rPr lang="en-US" altLang="en-US" sz="1080" b="1" dirty="0">
                <a:solidFill>
                  <a:schemeClr val="bg1"/>
                </a:solidFill>
              </a:rPr>
              <a:t>southern Africa, </a:t>
            </a:r>
            <a:r>
              <a:rPr lang="en-US" altLang="en-US" sz="1080" b="1" dirty="0" smtClean="0">
                <a:solidFill>
                  <a:schemeClr val="bg1"/>
                </a:solidFill>
              </a:rPr>
              <a:t>above-average rainfall was observed over much of Angola, Botswana, northern Namibia, </a:t>
            </a:r>
            <a:r>
              <a:rPr lang="en-US" altLang="en-US" sz="1080" b="1" dirty="0" smtClean="0">
                <a:solidFill>
                  <a:schemeClr val="bg1"/>
                </a:solidFill>
              </a:rPr>
              <a:t>Zambia</a:t>
            </a:r>
            <a:r>
              <a:rPr lang="en-US" altLang="en-US" sz="1080" b="1" dirty="0" smtClean="0">
                <a:solidFill>
                  <a:schemeClr val="bg1"/>
                </a:solidFill>
              </a:rPr>
              <a:t>, Malawi, much of Mozambique, many parts of Madagascar and </a:t>
            </a:r>
            <a:r>
              <a:rPr lang="en-US" altLang="en-US" sz="1080" b="1" dirty="0" smtClean="0">
                <a:solidFill>
                  <a:schemeClr val="bg1"/>
                </a:solidFill>
              </a:rPr>
              <a:t>Much of South </a:t>
            </a:r>
            <a:r>
              <a:rPr lang="en-US" altLang="en-US" sz="1080" b="1" dirty="0" smtClean="0">
                <a:solidFill>
                  <a:schemeClr val="bg1"/>
                </a:solidFill>
              </a:rPr>
              <a:t>Africa. Below-average rainfall was observed over pockets of southeastern Angola, western and </a:t>
            </a:r>
            <a:r>
              <a:rPr lang="en-US" altLang="en-US" sz="1080" b="1" dirty="0" smtClean="0">
                <a:solidFill>
                  <a:schemeClr val="bg1"/>
                </a:solidFill>
              </a:rPr>
              <a:t>central </a:t>
            </a:r>
            <a:r>
              <a:rPr lang="en-US" altLang="en-US" sz="1080" b="1" dirty="0" smtClean="0">
                <a:solidFill>
                  <a:schemeClr val="bg1"/>
                </a:solidFill>
              </a:rPr>
              <a:t>Namibia</a:t>
            </a:r>
            <a:r>
              <a:rPr lang="en-US" altLang="en-US" sz="1080" b="1" dirty="0" smtClean="0">
                <a:solidFill>
                  <a:schemeClr val="bg1"/>
                </a:solidFill>
              </a:rPr>
              <a:t>, western South Africa, </a:t>
            </a:r>
            <a:r>
              <a:rPr lang="en-US" altLang="en-US" sz="1080" b="1" dirty="0" smtClean="0">
                <a:solidFill>
                  <a:schemeClr val="bg1"/>
                </a:solidFill>
              </a:rPr>
              <a:t>and pockets of Madagascar. In Central Africa, rainfall was above-average over much of CAR, eastern Gabon, many parts of DRC and Congo. Rainfall was below-average over parts of </a:t>
            </a:r>
            <a:r>
              <a:rPr lang="en-US" altLang="en-US" sz="1080" b="1" dirty="0" smtClean="0">
                <a:solidFill>
                  <a:schemeClr val="bg1"/>
                </a:solidFill>
              </a:rPr>
              <a:t>southwestern </a:t>
            </a:r>
            <a:r>
              <a:rPr lang="en-US" altLang="en-US" sz="1080" b="1" dirty="0" smtClean="0">
                <a:solidFill>
                  <a:schemeClr val="bg1"/>
                </a:solidFill>
              </a:rPr>
              <a:t>Cameroon</a:t>
            </a:r>
            <a:r>
              <a:rPr lang="en-US" altLang="en-US" sz="1080" b="1" dirty="0" smtClean="0">
                <a:solidFill>
                  <a:schemeClr val="bg1"/>
                </a:solidFill>
              </a:rPr>
              <a:t>, parts of central and </a:t>
            </a:r>
            <a:r>
              <a:rPr lang="en-US" altLang="en-US" sz="1080" b="1" dirty="0" smtClean="0">
                <a:solidFill>
                  <a:schemeClr val="bg1"/>
                </a:solidFill>
              </a:rPr>
              <a:t>northeastern </a:t>
            </a:r>
            <a:r>
              <a:rPr lang="en-US" altLang="en-US" sz="1080" b="1" dirty="0" smtClean="0">
                <a:solidFill>
                  <a:schemeClr val="bg1"/>
                </a:solidFill>
              </a:rPr>
              <a:t>DRC, Equatorial Guinea, and western Gabon. In West Africa, rainfall was above-average over much of the Gulf of Guinea region, while below-average rainfall was observed over </a:t>
            </a:r>
            <a:r>
              <a:rPr lang="en-US" altLang="en-US" sz="1080" b="1" dirty="0" smtClean="0">
                <a:solidFill>
                  <a:schemeClr val="bg1"/>
                </a:solidFill>
              </a:rPr>
              <a:t>many parts of </a:t>
            </a:r>
            <a:r>
              <a:rPr lang="en-US" altLang="en-US" sz="1080" b="1" dirty="0" smtClean="0">
                <a:solidFill>
                  <a:schemeClr val="bg1"/>
                </a:solidFill>
              </a:rPr>
              <a:t>central and northern </a:t>
            </a:r>
            <a:r>
              <a:rPr lang="en-US" altLang="en-US" sz="1080" b="1" dirty="0" smtClean="0">
                <a:solidFill>
                  <a:schemeClr val="bg1"/>
                </a:solidFill>
              </a:rPr>
              <a:t>Nigeria, Niger, northern Benin and a portion of southern Mali.</a:t>
            </a:r>
            <a:endParaRPr lang="en-US" altLang="en-US" sz="1080" b="1" dirty="0">
              <a:solidFill>
                <a:schemeClr val="bg1"/>
              </a:solidFill>
            </a:endParaRPr>
          </a:p>
        </p:txBody>
      </p:sp>
      <p:pic>
        <p:nvPicPr>
          <p:cNvPr id="2" name="Picture 1"/>
          <p:cNvPicPr>
            <a:picLocks noChangeAspect="1"/>
          </p:cNvPicPr>
          <p:nvPr/>
        </p:nvPicPr>
        <p:blipFill>
          <a:blip r:embed="rId3"/>
          <a:stretch>
            <a:fillRect/>
          </a:stretch>
        </p:blipFill>
        <p:spPr>
          <a:xfrm>
            <a:off x="606552" y="1216152"/>
            <a:ext cx="3813048" cy="3813048"/>
          </a:xfrm>
          <a:prstGeom prst="rect">
            <a:avLst/>
          </a:prstGeom>
        </p:spPr>
      </p:pic>
      <p:pic>
        <p:nvPicPr>
          <p:cNvPr id="3" name="Picture 2"/>
          <p:cNvPicPr>
            <a:picLocks noChangeAspect="1"/>
          </p:cNvPicPr>
          <p:nvPr/>
        </p:nvPicPr>
        <p:blipFill>
          <a:blip r:embed="rId4"/>
          <a:stretch>
            <a:fillRect/>
          </a:stretch>
        </p:blipFill>
        <p:spPr>
          <a:xfrm>
            <a:off x="4724400" y="1216152"/>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western </a:t>
            </a:r>
            <a:r>
              <a:rPr lang="en-US" altLang="en-US" sz="1140" b="1" dirty="0" smtClean="0">
                <a:solidFill>
                  <a:schemeClr val="bg1"/>
                </a:solidFill>
              </a:rPr>
              <a:t>Ethiopia, </a:t>
            </a:r>
            <a:r>
              <a:rPr lang="en-US" altLang="en-US" sz="1140" b="1" dirty="0" smtClean="0">
                <a:solidFill>
                  <a:schemeClr val="bg1"/>
                </a:solidFill>
              </a:rPr>
              <a:t>parts of southern </a:t>
            </a:r>
            <a:r>
              <a:rPr lang="en-US" altLang="en-US" sz="1140" b="1" dirty="0" smtClean="0">
                <a:solidFill>
                  <a:schemeClr val="bg1"/>
                </a:solidFill>
              </a:rPr>
              <a:t>Sudan, western South </a:t>
            </a:r>
            <a:r>
              <a:rPr lang="en-US" altLang="en-US" sz="1140" b="1" dirty="0" smtClean="0">
                <a:solidFill>
                  <a:schemeClr val="bg1"/>
                </a:solidFill>
              </a:rPr>
              <a:t>Sudan, </a:t>
            </a:r>
            <a:r>
              <a:rPr lang="en-US" altLang="en-US" sz="1140" b="1" dirty="0" smtClean="0">
                <a:solidFill>
                  <a:schemeClr val="bg1"/>
                </a:solidFill>
              </a:rPr>
              <a:t>and the far northern Tanzania. Rainfall was below-average over eastern, central and southern Ethiopia, the central and southern parts of South Sudan, </a:t>
            </a:r>
            <a:r>
              <a:rPr lang="en-US" altLang="en-US" sz="1140" b="1" dirty="0" smtClean="0">
                <a:solidFill>
                  <a:schemeClr val="bg1"/>
                </a:solidFill>
              </a:rPr>
              <a:t>western, southern, </a:t>
            </a:r>
            <a:r>
              <a:rPr lang="en-US" altLang="en-US" sz="1140" b="1" dirty="0" smtClean="0">
                <a:solidFill>
                  <a:schemeClr val="bg1"/>
                </a:solidFill>
              </a:rPr>
              <a:t>and central Kenya, and </a:t>
            </a:r>
            <a:r>
              <a:rPr lang="en-US" altLang="en-US" sz="1140" b="1" dirty="0" smtClean="0">
                <a:solidFill>
                  <a:schemeClr val="bg1"/>
                </a:solidFill>
              </a:rPr>
              <a:t>much of </a:t>
            </a:r>
            <a:r>
              <a:rPr lang="en-US" altLang="en-US" sz="1140" b="1" dirty="0" smtClean="0">
                <a:solidFill>
                  <a:schemeClr val="bg1"/>
                </a:solidFill>
              </a:rPr>
              <a:t>Somalia. </a:t>
            </a:r>
            <a:r>
              <a:rPr lang="en-US" altLang="en-US" sz="1140" b="1" dirty="0">
                <a:solidFill>
                  <a:schemeClr val="bg1"/>
                </a:solidFill>
              </a:rPr>
              <a:t>In Central Africa, rainfall was </a:t>
            </a:r>
            <a:r>
              <a:rPr lang="en-US" altLang="en-US" sz="1140" b="1" dirty="0" smtClean="0">
                <a:solidFill>
                  <a:schemeClr val="bg1"/>
                </a:solidFill>
              </a:rPr>
              <a:t>above-average over </a:t>
            </a:r>
            <a:r>
              <a:rPr lang="en-US" altLang="en-US" sz="1140" b="1" dirty="0" smtClean="0">
                <a:solidFill>
                  <a:schemeClr val="bg1"/>
                </a:solidFill>
              </a:rPr>
              <a:t>many parts of Cameroon</a:t>
            </a:r>
            <a:r>
              <a:rPr lang="en-US" altLang="en-US" sz="1140" b="1" dirty="0" smtClean="0">
                <a:solidFill>
                  <a:schemeClr val="bg1"/>
                </a:solidFill>
              </a:rPr>
              <a:t>, Equatorial Guinea, </a:t>
            </a:r>
            <a:r>
              <a:rPr lang="en-US" altLang="en-US" sz="1140" b="1" dirty="0" smtClean="0">
                <a:solidFill>
                  <a:schemeClr val="bg1"/>
                </a:solidFill>
              </a:rPr>
              <a:t>eastern </a:t>
            </a:r>
            <a:r>
              <a:rPr lang="en-US" altLang="en-US" sz="1140" b="1" dirty="0" smtClean="0">
                <a:solidFill>
                  <a:schemeClr val="bg1"/>
                </a:solidFill>
              </a:rPr>
              <a:t>Gabon, Congo, much of CAR and </a:t>
            </a:r>
            <a:r>
              <a:rPr lang="en-US" altLang="en-US" sz="1140" b="1" dirty="0" smtClean="0">
                <a:solidFill>
                  <a:schemeClr val="bg1"/>
                </a:solidFill>
              </a:rPr>
              <a:t>northern and western DRC</a:t>
            </a:r>
            <a:r>
              <a:rPr lang="en-US" altLang="en-US" sz="1140" b="1" dirty="0" smtClean="0">
                <a:solidFill>
                  <a:schemeClr val="bg1"/>
                </a:solidFill>
              </a:rPr>
              <a:t>. Rainfall was below-average over pockets of Gabon. In Southern Africa, above-average rainfall was observed over </a:t>
            </a:r>
            <a:r>
              <a:rPr lang="en-US" altLang="en-US" sz="1140" b="1" dirty="0" smtClean="0">
                <a:solidFill>
                  <a:schemeClr val="bg1"/>
                </a:solidFill>
              </a:rPr>
              <a:t>southern portions </a:t>
            </a:r>
            <a:r>
              <a:rPr lang="en-US" altLang="en-US" sz="1140" b="1" dirty="0" smtClean="0">
                <a:solidFill>
                  <a:schemeClr val="bg1"/>
                </a:solidFill>
              </a:rPr>
              <a:t>of </a:t>
            </a:r>
            <a:r>
              <a:rPr lang="en-US" altLang="en-US" sz="1140" b="1" dirty="0" smtClean="0">
                <a:solidFill>
                  <a:schemeClr val="bg1"/>
                </a:solidFill>
              </a:rPr>
              <a:t>Mozambique as well as </a:t>
            </a:r>
            <a:r>
              <a:rPr lang="en-US" altLang="en-US" sz="1140" b="1" dirty="0" smtClean="0">
                <a:solidFill>
                  <a:schemeClr val="bg1"/>
                </a:solidFill>
              </a:rPr>
              <a:t>central and eastern South Africa. Below-average rainfall was observed over many parts of </a:t>
            </a:r>
            <a:r>
              <a:rPr lang="en-US" altLang="en-US" sz="1140" b="1" dirty="0" smtClean="0">
                <a:solidFill>
                  <a:schemeClr val="bg1"/>
                </a:solidFill>
              </a:rPr>
              <a:t>Madagascar and southwestern South Africa. </a:t>
            </a:r>
            <a:r>
              <a:rPr lang="en-US" altLang="en-US" sz="1140" b="1" dirty="0" smtClean="0">
                <a:solidFill>
                  <a:schemeClr val="bg1"/>
                </a:solidFill>
              </a:rPr>
              <a:t>In West Africa, rainfall was above-average over parts of Senegal, </a:t>
            </a:r>
            <a:r>
              <a:rPr lang="en-US" altLang="en-US" sz="1140" b="1" dirty="0" smtClean="0">
                <a:solidFill>
                  <a:schemeClr val="bg1"/>
                </a:solidFill>
              </a:rPr>
              <a:t>Guinea, Liberia, Sierra Leone, </a:t>
            </a:r>
            <a:r>
              <a:rPr lang="en-US" altLang="en-US" sz="1140" b="1" dirty="0" smtClean="0">
                <a:solidFill>
                  <a:schemeClr val="bg1"/>
                </a:solidFill>
              </a:rPr>
              <a:t>and Cote d’Ivoire. In contrast, </a:t>
            </a:r>
            <a:r>
              <a:rPr lang="en-US" altLang="en-US" sz="1140" b="1" dirty="0" smtClean="0">
                <a:solidFill>
                  <a:schemeClr val="bg1"/>
                </a:solidFill>
              </a:rPr>
              <a:t>parts of southern </a:t>
            </a:r>
            <a:r>
              <a:rPr lang="en-US" altLang="en-US" sz="1140" b="1" dirty="0" smtClean="0">
                <a:solidFill>
                  <a:schemeClr val="bg1"/>
                </a:solidFill>
              </a:rPr>
              <a:t>Mali</a:t>
            </a:r>
            <a:r>
              <a:rPr lang="en-US" altLang="en-US" sz="1140" b="1" dirty="0" smtClean="0">
                <a:solidFill>
                  <a:schemeClr val="bg1"/>
                </a:solidFill>
              </a:rPr>
              <a:t>, central Burkina Faso, Parts of Ghana, Togo and Benin, </a:t>
            </a:r>
            <a:r>
              <a:rPr lang="en-US" altLang="en-US" sz="1140" b="1" dirty="0" smtClean="0">
                <a:solidFill>
                  <a:schemeClr val="bg1"/>
                </a:solidFill>
              </a:rPr>
              <a:t>and Nigeria received below-average rainfall.</a:t>
            </a:r>
            <a:endParaRPr lang="en-US" altLang="en-US" sz="1140" b="1" dirty="0">
              <a:solidFill>
                <a:schemeClr val="bg1"/>
              </a:solidFill>
            </a:endParaRPr>
          </a:p>
        </p:txBody>
      </p:sp>
      <p:pic>
        <p:nvPicPr>
          <p:cNvPr id="2" name="Picture 1"/>
          <p:cNvPicPr>
            <a:picLocks noChangeAspect="1"/>
          </p:cNvPicPr>
          <p:nvPr/>
        </p:nvPicPr>
        <p:blipFill>
          <a:blip r:embed="rId3"/>
          <a:stretch>
            <a:fillRect/>
          </a:stretch>
        </p:blipFill>
        <p:spPr>
          <a:xfrm>
            <a:off x="4724400" y="1216152"/>
            <a:ext cx="3813048" cy="3813048"/>
          </a:xfrm>
          <a:prstGeom prst="rect">
            <a:avLst/>
          </a:prstGeom>
        </p:spPr>
      </p:pic>
      <p:pic>
        <p:nvPicPr>
          <p:cNvPr id="3" name="Picture 2"/>
          <p:cNvPicPr>
            <a:picLocks noChangeAspect="1"/>
          </p:cNvPicPr>
          <p:nvPr/>
        </p:nvPicPr>
        <p:blipFill>
          <a:blip r:embed="rId4"/>
          <a:stretch>
            <a:fillRect/>
          </a:stretch>
        </p:blipFill>
        <p:spPr>
          <a:xfrm>
            <a:off x="609600" y="1216152"/>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a:t>
            </a:r>
            <a:r>
              <a:rPr lang="en-US" altLang="en-US" sz="1100" b="1" dirty="0" smtClean="0">
                <a:solidFill>
                  <a:schemeClr val="bg1"/>
                </a:solidFill>
              </a:rPr>
              <a:t>over parts of western </a:t>
            </a:r>
            <a:r>
              <a:rPr lang="en-US" altLang="en-US" sz="1100" b="1" dirty="0" smtClean="0">
                <a:solidFill>
                  <a:schemeClr val="bg1"/>
                </a:solidFill>
              </a:rPr>
              <a:t>Ethiopia, </a:t>
            </a:r>
            <a:r>
              <a:rPr lang="en-US" altLang="en-US" sz="1100" b="1" dirty="0" smtClean="0">
                <a:solidFill>
                  <a:schemeClr val="bg1"/>
                </a:solidFill>
              </a:rPr>
              <a:t>western South Sudan, and </a:t>
            </a:r>
            <a:r>
              <a:rPr lang="en-US" altLang="en-US" sz="1100" b="1" dirty="0" smtClean="0">
                <a:solidFill>
                  <a:schemeClr val="bg1"/>
                </a:solidFill>
              </a:rPr>
              <a:t>the far northern Tanzania, while below-average rainfall was observed over </a:t>
            </a:r>
            <a:r>
              <a:rPr lang="en-US" altLang="en-US" sz="1100" b="1" dirty="0" smtClean="0">
                <a:solidFill>
                  <a:schemeClr val="bg1"/>
                </a:solidFill>
              </a:rPr>
              <a:t>a large portion of South Sudan and</a:t>
            </a:r>
            <a:r>
              <a:rPr lang="en-US" altLang="en-US" sz="1100" b="1" dirty="0" smtClean="0">
                <a:solidFill>
                  <a:schemeClr val="bg1"/>
                </a:solidFill>
              </a:rPr>
              <a:t> southwestern Sudan</a:t>
            </a:r>
            <a:r>
              <a:rPr lang="en-US" altLang="en-US" sz="1100" b="1" dirty="0" smtClean="0">
                <a:solidFill>
                  <a:schemeClr val="bg1"/>
                </a:solidFill>
              </a:rPr>
              <a:t>. </a:t>
            </a:r>
            <a:r>
              <a:rPr lang="en-US" altLang="en-US" sz="1100" b="1" dirty="0">
                <a:solidFill>
                  <a:schemeClr val="bg1"/>
                </a:solidFill>
              </a:rPr>
              <a:t>In </a:t>
            </a:r>
            <a:r>
              <a:rPr lang="en-US" altLang="en-US" sz="1100" b="1" dirty="0" smtClean="0">
                <a:solidFill>
                  <a:schemeClr val="bg1"/>
                </a:solidFill>
              </a:rPr>
              <a:t>Central </a:t>
            </a:r>
            <a:r>
              <a:rPr lang="en-US" altLang="en-US" sz="1100" b="1" dirty="0">
                <a:solidFill>
                  <a:schemeClr val="bg1"/>
                </a:solidFill>
              </a:rPr>
              <a:t>Africa, rainfall was above-average </a:t>
            </a:r>
            <a:r>
              <a:rPr lang="en-US" altLang="en-US" sz="1100" b="1" dirty="0" smtClean="0">
                <a:solidFill>
                  <a:schemeClr val="bg1"/>
                </a:solidFill>
              </a:rPr>
              <a:t>over </a:t>
            </a:r>
            <a:r>
              <a:rPr lang="en-US" altLang="en-US" sz="1100" b="1" dirty="0" smtClean="0">
                <a:solidFill>
                  <a:schemeClr val="bg1"/>
                </a:solidFill>
              </a:rPr>
              <a:t>southern </a:t>
            </a:r>
            <a:r>
              <a:rPr lang="en-US" altLang="en-US" sz="1100" b="1" dirty="0" smtClean="0">
                <a:solidFill>
                  <a:schemeClr val="bg1"/>
                </a:solidFill>
              </a:rPr>
              <a:t>Cameroon, northern Congo, </a:t>
            </a:r>
            <a:r>
              <a:rPr lang="en-US" altLang="en-US" sz="1100" b="1" dirty="0">
                <a:solidFill>
                  <a:schemeClr val="bg1"/>
                </a:solidFill>
              </a:rPr>
              <a:t>Equatorial </a:t>
            </a:r>
            <a:r>
              <a:rPr lang="en-US" altLang="en-US" sz="1100" b="1" dirty="0" smtClean="0">
                <a:solidFill>
                  <a:schemeClr val="bg1"/>
                </a:solidFill>
              </a:rPr>
              <a:t>Guinea, </a:t>
            </a:r>
            <a:r>
              <a:rPr lang="en-US" altLang="en-US" sz="1100" b="1" dirty="0">
                <a:solidFill>
                  <a:schemeClr val="bg1"/>
                </a:solidFill>
              </a:rPr>
              <a:t>parts </a:t>
            </a:r>
            <a:r>
              <a:rPr lang="en-US" altLang="en-US" sz="1100" b="1" dirty="0" smtClean="0">
                <a:solidFill>
                  <a:schemeClr val="bg1"/>
                </a:solidFill>
              </a:rPr>
              <a:t>of CAR and DRC</a:t>
            </a:r>
            <a:r>
              <a:rPr lang="en-US" altLang="en-US" sz="1100" b="1" dirty="0" smtClean="0">
                <a:solidFill>
                  <a:schemeClr val="bg1"/>
                </a:solidFill>
              </a:rPr>
              <a:t>, and </a:t>
            </a:r>
            <a:r>
              <a:rPr lang="en-US" altLang="en-US" sz="1100" b="1" dirty="0" smtClean="0">
                <a:solidFill>
                  <a:schemeClr val="bg1"/>
                </a:solidFill>
              </a:rPr>
              <a:t>southern </a:t>
            </a:r>
            <a:r>
              <a:rPr lang="en-US" altLang="en-US" sz="1100" b="1" dirty="0" smtClean="0">
                <a:solidFill>
                  <a:schemeClr val="bg1"/>
                </a:solidFill>
              </a:rPr>
              <a:t>Chad. Below-average </a:t>
            </a:r>
            <a:r>
              <a:rPr lang="en-US" altLang="en-US" sz="1100" b="1" dirty="0">
                <a:solidFill>
                  <a:schemeClr val="bg1"/>
                </a:solidFill>
              </a:rPr>
              <a:t>rainfall was observed over </a:t>
            </a:r>
            <a:r>
              <a:rPr lang="en-US" altLang="en-US" sz="1100" b="1" dirty="0" smtClean="0">
                <a:solidFill>
                  <a:schemeClr val="bg1"/>
                </a:solidFill>
              </a:rPr>
              <a:t>northern </a:t>
            </a:r>
            <a:r>
              <a:rPr lang="en-US" altLang="en-US" sz="1100" b="1" dirty="0" smtClean="0">
                <a:solidFill>
                  <a:schemeClr val="bg1"/>
                </a:solidFill>
              </a:rPr>
              <a:t>Cameroon, </a:t>
            </a:r>
            <a:r>
              <a:rPr lang="en-US" altLang="en-US" sz="1100" b="1" dirty="0" smtClean="0">
                <a:solidFill>
                  <a:schemeClr val="bg1"/>
                </a:solidFill>
              </a:rPr>
              <a:t>parts </a:t>
            </a:r>
            <a:r>
              <a:rPr lang="en-US" altLang="en-US" sz="1100" b="1" dirty="0" smtClean="0">
                <a:solidFill>
                  <a:schemeClr val="bg1"/>
                </a:solidFill>
              </a:rPr>
              <a:t>of </a:t>
            </a:r>
            <a:r>
              <a:rPr lang="en-US" altLang="en-US" sz="1100" b="1" dirty="0" smtClean="0">
                <a:solidFill>
                  <a:schemeClr val="bg1"/>
                </a:solidFill>
              </a:rPr>
              <a:t>Gabon and DRC, and western CAR. </a:t>
            </a:r>
            <a:r>
              <a:rPr lang="en-US" altLang="en-US" sz="1100" b="1" dirty="0" smtClean="0">
                <a:solidFill>
                  <a:schemeClr val="bg1"/>
                </a:solidFill>
              </a:rPr>
              <a:t>In West Africa, above-average rainfall was observed over </a:t>
            </a:r>
            <a:r>
              <a:rPr lang="en-US" altLang="en-US" sz="1100" b="1" dirty="0" smtClean="0">
                <a:solidFill>
                  <a:schemeClr val="bg1"/>
                </a:solidFill>
              </a:rPr>
              <a:t>Guinea</a:t>
            </a:r>
            <a:r>
              <a:rPr lang="en-US" altLang="en-US" sz="1100" b="1" dirty="0">
                <a:solidFill>
                  <a:schemeClr val="bg1"/>
                </a:solidFill>
              </a:rPr>
              <a:t>, Sierra Leone, </a:t>
            </a:r>
            <a:r>
              <a:rPr lang="en-US" altLang="en-US" sz="1100" b="1" dirty="0" smtClean="0">
                <a:solidFill>
                  <a:schemeClr val="bg1"/>
                </a:solidFill>
              </a:rPr>
              <a:t>Liberia, parts </a:t>
            </a:r>
            <a:r>
              <a:rPr lang="en-US" altLang="en-US" sz="1100" b="1" dirty="0" smtClean="0">
                <a:solidFill>
                  <a:schemeClr val="bg1"/>
                </a:solidFill>
              </a:rPr>
              <a:t>of </a:t>
            </a:r>
            <a:r>
              <a:rPr lang="en-US" altLang="en-US" sz="1100" b="1" dirty="0" smtClean="0">
                <a:solidFill>
                  <a:schemeClr val="bg1"/>
                </a:solidFill>
              </a:rPr>
              <a:t>Mali</a:t>
            </a:r>
            <a:r>
              <a:rPr lang="en-US" altLang="en-US" sz="1100" b="1" dirty="0" smtClean="0">
                <a:solidFill>
                  <a:schemeClr val="bg1"/>
                </a:solidFill>
              </a:rPr>
              <a:t>, </a:t>
            </a:r>
            <a:r>
              <a:rPr lang="en-US" altLang="en-US" sz="1100" b="1" dirty="0" smtClean="0">
                <a:solidFill>
                  <a:schemeClr val="bg1"/>
                </a:solidFill>
              </a:rPr>
              <a:t>and </a:t>
            </a:r>
            <a:r>
              <a:rPr lang="en-US" altLang="en-US" sz="1100" b="1" dirty="0" smtClean="0">
                <a:solidFill>
                  <a:schemeClr val="bg1"/>
                </a:solidFill>
              </a:rPr>
              <a:t>Burkina Faso, while rainfall was below-average over parts of </a:t>
            </a:r>
            <a:r>
              <a:rPr lang="en-US" altLang="en-US" sz="1100" b="1" dirty="0" smtClean="0">
                <a:solidFill>
                  <a:schemeClr val="bg1"/>
                </a:solidFill>
              </a:rPr>
              <a:t>Cote D’Ivoire, Ghana</a:t>
            </a:r>
            <a:r>
              <a:rPr lang="en-US" altLang="en-US" sz="1100" b="1" dirty="0" smtClean="0">
                <a:solidFill>
                  <a:schemeClr val="bg1"/>
                </a:solidFill>
              </a:rPr>
              <a:t>, </a:t>
            </a:r>
            <a:r>
              <a:rPr lang="en-US" altLang="en-US" sz="1100" b="1" dirty="0" smtClean="0">
                <a:solidFill>
                  <a:schemeClr val="bg1"/>
                </a:solidFill>
              </a:rPr>
              <a:t>Togo, and </a:t>
            </a:r>
            <a:r>
              <a:rPr lang="en-US" altLang="en-US" sz="1100" b="1" dirty="0" smtClean="0">
                <a:solidFill>
                  <a:schemeClr val="bg1"/>
                </a:solidFill>
              </a:rPr>
              <a:t>Nigeria. </a:t>
            </a:r>
            <a:endParaRPr lang="en-US" altLang="en-US" sz="1100" b="1" dirty="0">
              <a:solidFill>
                <a:schemeClr val="bg1"/>
              </a:solidFill>
            </a:endParaRPr>
          </a:p>
        </p:txBody>
      </p:sp>
      <p:pic>
        <p:nvPicPr>
          <p:cNvPr id="5" name="Picture 4"/>
          <p:cNvPicPr>
            <a:picLocks noChangeAspect="1"/>
          </p:cNvPicPr>
          <p:nvPr/>
        </p:nvPicPr>
        <p:blipFill>
          <a:blip r:embed="rId3"/>
          <a:stretch>
            <a:fillRect/>
          </a:stretch>
        </p:blipFill>
        <p:spPr>
          <a:xfrm>
            <a:off x="606425" y="1216638"/>
            <a:ext cx="3813048" cy="3813048"/>
          </a:xfrm>
          <a:prstGeom prst="rect">
            <a:avLst/>
          </a:prstGeom>
        </p:spPr>
      </p:pic>
      <p:pic>
        <p:nvPicPr>
          <p:cNvPr id="8" name="Picture 7"/>
          <p:cNvPicPr>
            <a:picLocks noChangeAspect="1"/>
          </p:cNvPicPr>
          <p:nvPr/>
        </p:nvPicPr>
        <p:blipFill>
          <a:blip r:embed="rId4"/>
          <a:stretch>
            <a:fillRect/>
          </a:stretch>
        </p:blipFill>
        <p:spPr>
          <a:xfrm>
            <a:off x="4724400" y="1216638"/>
            <a:ext cx="3813048" cy="381304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3400" y="1522476"/>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anomalous westerly flow across the </a:t>
            </a:r>
            <a:r>
              <a:rPr lang="en-US" altLang="en-US" sz="1200" b="1" dirty="0" smtClean="0">
                <a:solidFill>
                  <a:schemeClr val="bg1"/>
                </a:solidFill>
              </a:rPr>
              <a:t>far western Gulf </a:t>
            </a:r>
            <a:r>
              <a:rPr lang="en-US" altLang="en-US" sz="1200" b="1" dirty="0" smtClean="0">
                <a:solidFill>
                  <a:schemeClr val="bg1"/>
                </a:solidFill>
              </a:rPr>
              <a:t>of </a:t>
            </a:r>
            <a:r>
              <a:rPr lang="en-US" altLang="en-US" sz="1200" b="1" dirty="0" smtClean="0">
                <a:solidFill>
                  <a:schemeClr val="bg1"/>
                </a:solidFill>
              </a:rPr>
              <a:t>Guinea has ushere</a:t>
            </a:r>
            <a:r>
              <a:rPr lang="en-US" altLang="en-US" sz="1200" b="1" dirty="0" smtClean="0">
                <a:solidFill>
                  <a:schemeClr val="bg1"/>
                </a:solidFill>
              </a:rPr>
              <a:t>d in moisture and contributed to enhanced rainfall in that region. </a:t>
            </a:r>
            <a:endParaRPr lang="en-US" altLang="en-US" sz="1200" b="1" dirty="0">
              <a:solidFill>
                <a:schemeClr val="bg1"/>
              </a:solidFill>
            </a:endParaRPr>
          </a:p>
        </p:txBody>
      </p:sp>
      <p:sp>
        <p:nvSpPr>
          <p:cNvPr id="7" name="Oval 6"/>
          <p:cNvSpPr/>
          <p:nvPr/>
        </p:nvSpPr>
        <p:spPr bwMode="auto">
          <a:xfrm>
            <a:off x="685800" y="2590800"/>
            <a:ext cx="762000" cy="7620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4" name="Picture 3"/>
          <p:cNvPicPr>
            <a:picLocks noChangeAspect="1"/>
          </p:cNvPicPr>
          <p:nvPr/>
        </p:nvPicPr>
        <p:blipFill>
          <a:blip r:embed="rId4"/>
          <a:stretch>
            <a:fillRect/>
          </a:stretch>
        </p:blipFill>
        <p:spPr>
          <a:xfrm>
            <a:off x="4800600" y="1504227"/>
            <a:ext cx="3813048" cy="3813048"/>
          </a:xfrm>
          <a:prstGeom prst="rect">
            <a:avLst/>
          </a:prstGeom>
        </p:spPr>
      </p:pic>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H="1" flipV="1">
            <a:off x="1752600" y="1676398"/>
            <a:ext cx="914401" cy="2286001"/>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2514600" y="1676399"/>
            <a:ext cx="2438400" cy="187146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429000" y="779079"/>
            <a:ext cx="1524000" cy="993623"/>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a:t>
            </a:r>
            <a:r>
              <a:rPr lang="en-US" altLang="en-US" sz="1200" b="1" dirty="0" smtClean="0">
                <a:solidFill>
                  <a:schemeClr val="bg1"/>
                </a:solidFill>
                <a:latin typeface="Arial" charset="0"/>
                <a:cs typeface="+mn-cs"/>
              </a:rPr>
              <a:t>30 </a:t>
            </a:r>
            <a:r>
              <a:rPr lang="en-US" altLang="en-US" sz="1200" b="1" dirty="0">
                <a:solidFill>
                  <a:schemeClr val="bg1"/>
                </a:solidFill>
                <a:latin typeface="Arial" charset="0"/>
                <a:cs typeface="+mn-cs"/>
              </a:rPr>
              <a:t>days at selected locations shows </a:t>
            </a:r>
            <a:r>
              <a:rPr lang="en-US" altLang="en-US" sz="1200" b="1" dirty="0" smtClean="0">
                <a:solidFill>
                  <a:schemeClr val="bg1"/>
                </a:solidFill>
                <a:latin typeface="Arial" charset="0"/>
                <a:cs typeface="+mn-cs"/>
              </a:rPr>
              <a:t>increasing moisture deficits over parts of South Sudan (</a:t>
            </a:r>
            <a:r>
              <a:rPr lang="en-US" altLang="en-US" sz="1200" b="1" dirty="0" smtClean="0">
                <a:solidFill>
                  <a:schemeClr val="bg1"/>
                </a:solidFill>
                <a:latin typeface="Arial" charset="0"/>
              </a:rPr>
              <a:t>top right) </a:t>
            </a:r>
            <a:r>
              <a:rPr lang="en-US" altLang="en-US" sz="1200" b="1" dirty="0" smtClean="0">
                <a:solidFill>
                  <a:schemeClr val="bg1"/>
                </a:solidFill>
                <a:latin typeface="Arial" charset="0"/>
                <a:cs typeface="+mn-cs"/>
              </a:rPr>
              <a:t>and central portions of Nigeria (bottom right)</a:t>
            </a:r>
            <a:r>
              <a:rPr lang="en-US" altLang="en-US" sz="1200" b="1" dirty="0" smtClean="0">
                <a:solidFill>
                  <a:schemeClr val="bg1"/>
                </a:solidFill>
                <a:latin typeface="Arial" charset="0"/>
              </a:rPr>
              <a:t>. Reason uptick in daily rainfall rates has </a:t>
            </a:r>
            <a:r>
              <a:rPr lang="en-US" altLang="en-US" sz="1200" b="1" dirty="0" smtClean="0">
                <a:solidFill>
                  <a:schemeClr val="bg1"/>
                </a:solidFill>
                <a:latin typeface="Arial" charset="0"/>
              </a:rPr>
              <a:t>flipped rainfall deficits to rainfall surpluses in Sierra </a:t>
            </a:r>
            <a:r>
              <a:rPr lang="en-US" altLang="en-US" sz="1200" b="1" dirty="0">
                <a:solidFill>
                  <a:schemeClr val="bg1"/>
                </a:solidFill>
                <a:latin typeface="Arial" charset="0"/>
              </a:rPr>
              <a:t>L</a:t>
            </a:r>
            <a:r>
              <a:rPr lang="en-US" altLang="en-US" sz="1200" b="1" dirty="0" smtClean="0">
                <a:solidFill>
                  <a:schemeClr val="bg1"/>
                </a:solidFill>
                <a:latin typeface="Arial" charset="0"/>
              </a:rPr>
              <a:t>eone </a:t>
            </a:r>
            <a:r>
              <a:rPr lang="en-US" altLang="en-US" sz="1200" b="1" dirty="0" smtClean="0">
                <a:solidFill>
                  <a:schemeClr val="bg1"/>
                </a:solidFill>
                <a:latin typeface="Arial" charset="0"/>
              </a:rPr>
              <a:t>(</a:t>
            </a:r>
            <a:r>
              <a:rPr lang="en-US" altLang="en-US" sz="1200" b="1" dirty="0" smtClean="0">
                <a:solidFill>
                  <a:schemeClr val="bg1"/>
                </a:solidFill>
                <a:latin typeface="Arial" charset="0"/>
              </a:rPr>
              <a:t>bottom </a:t>
            </a:r>
            <a:r>
              <a:rPr lang="en-US" altLang="en-US" sz="1200" b="1" dirty="0" smtClean="0">
                <a:solidFill>
                  <a:schemeClr val="bg1"/>
                </a:solidFill>
                <a:latin typeface="Arial" charset="0"/>
              </a:rPr>
              <a:t>left). </a:t>
            </a:r>
            <a:endParaRPr lang="en-US" altLang="en-US" sz="1200" b="1" dirty="0">
              <a:solidFill>
                <a:schemeClr val="bg1"/>
              </a:solidFill>
              <a:latin typeface="Arial" charset="0"/>
              <a:cs typeface="+mn-cs"/>
            </a:endParaRPr>
          </a:p>
        </p:txBody>
      </p:sp>
      <p:pic>
        <p:nvPicPr>
          <p:cNvPr id="2" name="Picture 1"/>
          <p:cNvPicPr>
            <a:picLocks noChangeAspect="1"/>
          </p:cNvPicPr>
          <p:nvPr/>
        </p:nvPicPr>
        <p:blipFill>
          <a:blip r:embed="rId4"/>
          <a:stretch>
            <a:fillRect/>
          </a:stretch>
        </p:blipFill>
        <p:spPr>
          <a:xfrm>
            <a:off x="4916205" y="556834"/>
            <a:ext cx="3383280" cy="2631440"/>
          </a:xfrm>
          <a:prstGeom prst="rect">
            <a:avLst/>
          </a:prstGeom>
        </p:spPr>
      </p:pic>
      <p:pic>
        <p:nvPicPr>
          <p:cNvPr id="3" name="Picture 2"/>
          <p:cNvPicPr>
            <a:picLocks noChangeAspect="1"/>
          </p:cNvPicPr>
          <p:nvPr/>
        </p:nvPicPr>
        <p:blipFill>
          <a:blip r:embed="rId5"/>
          <a:stretch>
            <a:fillRect/>
          </a:stretch>
        </p:blipFill>
        <p:spPr>
          <a:xfrm>
            <a:off x="4824766" y="3366462"/>
            <a:ext cx="3383280" cy="2631440"/>
          </a:xfrm>
          <a:prstGeom prst="rect">
            <a:avLst/>
          </a:prstGeom>
        </p:spPr>
      </p:pic>
      <p:pic>
        <p:nvPicPr>
          <p:cNvPr id="4" name="Picture 3"/>
          <p:cNvPicPr>
            <a:picLocks noChangeAspect="1"/>
          </p:cNvPicPr>
          <p:nvPr/>
        </p:nvPicPr>
        <p:blipFill>
          <a:blip r:embed="rId6"/>
          <a:stretch>
            <a:fillRect/>
          </a:stretch>
        </p:blipFill>
        <p:spPr>
          <a:xfrm>
            <a:off x="822960" y="3429000"/>
            <a:ext cx="3383280" cy="2631440"/>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10753" y="1501140"/>
            <a:ext cx="336598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14 - </a:t>
            </a:r>
            <a:r>
              <a:rPr lang="en-US" altLang="en-US" b="1" dirty="0" smtClean="0">
                <a:solidFill>
                  <a:srgbClr val="FFFF00"/>
                </a:solidFill>
              </a:rPr>
              <a:t>20 </a:t>
            </a:r>
            <a:r>
              <a:rPr lang="en-US" altLang="en-US" b="1" dirty="0" smtClean="0">
                <a:solidFill>
                  <a:srgbClr val="FFFF00"/>
                </a:solidFill>
              </a:rPr>
              <a:t>June, 2022</a:t>
            </a:r>
            <a:endParaRPr lang="en-US" altLang="en-US" dirty="0"/>
          </a:p>
        </p:txBody>
      </p:sp>
      <p:sp>
        <p:nvSpPr>
          <p:cNvPr id="7" name="Text Box 8"/>
          <p:cNvSpPr txBox="1">
            <a:spLocks noChangeArrowheads="1"/>
          </p:cNvSpPr>
          <p:nvPr/>
        </p:nvSpPr>
        <p:spPr bwMode="auto">
          <a:xfrm>
            <a:off x="79248" y="5428869"/>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Guinea, Sierra </a:t>
            </a:r>
            <a:r>
              <a:rPr lang="en-US" altLang="en-US" sz="1200" b="1" dirty="0" smtClean="0">
                <a:solidFill>
                  <a:schemeClr val="bg1"/>
                </a:solidFill>
              </a:rPr>
              <a:t>Leone, Liberia, Cameroon, northern Gabon, Equatorial Guinea, </a:t>
            </a:r>
            <a:r>
              <a:rPr lang="en-US" altLang="en-US" sz="1200" b="1" dirty="0" smtClean="0">
                <a:solidFill>
                  <a:schemeClr val="bg1"/>
                </a:solidFill>
              </a:rPr>
              <a:t>eastern CAR, </a:t>
            </a:r>
            <a:r>
              <a:rPr lang="en-US" altLang="en-US" sz="1200" b="1" dirty="0" smtClean="0">
                <a:solidFill>
                  <a:schemeClr val="bg1"/>
                </a:solidFill>
              </a:rPr>
              <a:t>and </a:t>
            </a:r>
            <a:r>
              <a:rPr lang="en-US" altLang="en-US" sz="1200" b="1" dirty="0" smtClean="0">
                <a:solidFill>
                  <a:schemeClr val="bg1"/>
                </a:solidFill>
              </a:rPr>
              <a:t>western </a:t>
            </a:r>
            <a:r>
              <a:rPr lang="en-US" altLang="en-US" sz="1200" b="1" dirty="0" smtClean="0">
                <a:solidFill>
                  <a:schemeClr val="bg1"/>
                </a:solidFill>
              </a:rPr>
              <a:t>Ethiopia.</a:t>
            </a:r>
            <a:endParaRPr lang="en-US" altLang="en-US" sz="1200" b="1" dirty="0">
              <a:solidFill>
                <a:schemeClr val="bg1"/>
              </a:solidFill>
            </a:endParaRPr>
          </a:p>
        </p:txBody>
      </p:sp>
      <p:sp>
        <p:nvSpPr>
          <p:cNvPr id="9" name="TextBox 10"/>
          <p:cNvSpPr txBox="1">
            <a:spLocks noChangeArrowheads="1"/>
          </p:cNvSpPr>
          <p:nvPr/>
        </p:nvSpPr>
        <p:spPr bwMode="auto">
          <a:xfrm>
            <a:off x="761535" y="1524000"/>
            <a:ext cx="341087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smtClean="0">
                <a:solidFill>
                  <a:srgbClr val="FFFF00"/>
                </a:solidFill>
              </a:rPr>
              <a:t>07 </a:t>
            </a:r>
            <a:r>
              <a:rPr lang="en-US" altLang="en-US" b="1" dirty="0" smtClean="0">
                <a:solidFill>
                  <a:srgbClr val="FFFF00"/>
                </a:solidFill>
              </a:rPr>
              <a:t>– </a:t>
            </a:r>
            <a:r>
              <a:rPr lang="en-US" altLang="en-US" b="1" dirty="0" smtClean="0">
                <a:solidFill>
                  <a:srgbClr val="FFFF00"/>
                </a:solidFill>
              </a:rPr>
              <a:t>13 </a:t>
            </a:r>
            <a:r>
              <a:rPr lang="en-US" altLang="en-US" b="1" dirty="0" smtClean="0">
                <a:solidFill>
                  <a:srgbClr val="FFFF00"/>
                </a:solidFill>
              </a:rPr>
              <a:t>June, </a:t>
            </a:r>
            <a:r>
              <a:rPr lang="en-US" altLang="en-US" b="1" dirty="0">
                <a:solidFill>
                  <a:srgbClr val="FFFF00"/>
                </a:solidFill>
              </a:rPr>
              <a:t>2022</a:t>
            </a:r>
          </a:p>
        </p:txBody>
      </p:sp>
      <p:pic>
        <p:nvPicPr>
          <p:cNvPr id="4" name="Picture 3"/>
          <p:cNvPicPr>
            <a:picLocks noChangeAspect="1"/>
          </p:cNvPicPr>
          <p:nvPr/>
        </p:nvPicPr>
        <p:blipFill>
          <a:blip r:embed="rId3"/>
          <a:stretch>
            <a:fillRect/>
          </a:stretch>
        </p:blipFill>
        <p:spPr>
          <a:xfrm>
            <a:off x="225552" y="1840782"/>
            <a:ext cx="4270248" cy="3202686"/>
          </a:xfrm>
          <a:prstGeom prst="rect">
            <a:avLst/>
          </a:prstGeom>
        </p:spPr>
      </p:pic>
      <p:pic>
        <p:nvPicPr>
          <p:cNvPr id="5" name="Picture 4"/>
          <p:cNvPicPr>
            <a:picLocks noChangeAspect="1"/>
          </p:cNvPicPr>
          <p:nvPr/>
        </p:nvPicPr>
        <p:blipFill>
          <a:blip r:embed="rId4"/>
          <a:stretch>
            <a:fillRect/>
          </a:stretch>
        </p:blipFill>
        <p:spPr>
          <a:xfrm>
            <a:off x="4648200" y="1827657"/>
            <a:ext cx="4270248" cy="32026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212746</TotalTime>
  <Words>1885</Words>
  <Application>Microsoft Office PowerPoint</Application>
  <PresentationFormat>On-screen Show (4:3)</PresentationFormat>
  <Paragraphs>63</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Steven Fuhrman</cp:lastModifiedBy>
  <cp:revision>10115</cp:revision>
  <cp:lastPrinted>2018-07-09T15:13:07Z</cp:lastPrinted>
  <dcterms:created xsi:type="dcterms:W3CDTF">2001-08-31T10:39:36Z</dcterms:created>
  <dcterms:modified xsi:type="dcterms:W3CDTF">2022-06-06T17:18:20Z</dcterms:modified>
</cp:coreProperties>
</file>