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69" d="100"/>
          <a:sy n="69" d="100"/>
        </p:scale>
        <p:origin x="1212"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5/8/2022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540"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09 </a:t>
            </a:r>
            <a:r>
              <a:rPr lang="en-US" altLang="en-US" sz="2800" b="1" dirty="0" smtClean="0">
                <a:solidFill>
                  <a:schemeClr val="bg1"/>
                </a:solidFill>
              </a:rPr>
              <a:t>May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17053"/>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10 </a:t>
            </a:r>
            <a:r>
              <a:rPr lang="en-US" altLang="en-US" b="1" dirty="0">
                <a:solidFill>
                  <a:srgbClr val="FFFF00"/>
                </a:solidFill>
              </a:rPr>
              <a:t>– </a:t>
            </a:r>
            <a:r>
              <a:rPr lang="en-US" altLang="en-US" b="1" dirty="0" smtClean="0">
                <a:solidFill>
                  <a:srgbClr val="FFFF00"/>
                </a:solidFill>
              </a:rPr>
              <a:t>16 </a:t>
            </a:r>
            <a:r>
              <a:rPr lang="en-US" altLang="en-US" b="1" dirty="0">
                <a:solidFill>
                  <a:srgbClr val="FFFF00"/>
                </a:solidFill>
              </a:rPr>
              <a:t>May, 2022</a:t>
            </a:r>
          </a:p>
        </p:txBody>
      </p:sp>
      <p:sp>
        <p:nvSpPr>
          <p:cNvPr id="8" name="Text Box 8"/>
          <p:cNvSpPr txBox="1">
            <a:spLocks noChangeArrowheads="1"/>
          </p:cNvSpPr>
          <p:nvPr/>
        </p:nvSpPr>
        <p:spPr bwMode="auto">
          <a:xfrm>
            <a:off x="3581400" y="1600200"/>
            <a:ext cx="5349875" cy="4832092"/>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Guinea, Sierra Leone, and Liberia, northern and western portions of Cote d’Ivoire, southern Mali, much of Burkina Faso, northern Ghana, Togo and Benin, northwestern Nigeria, and southwestern Niger: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west central portions of Ghana, central portions of Togo, Benin, and Nigeria: An area of anomalous lower-level convergence and upper-level divergence is expected to enhance rainfall in the region.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Cameroon, southwestern CAR, much of Equatorial Guinea, Gabon, Congo, central and western portions of DR Congo, and northern Angola: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DR Congo, southern South Sudan, northern Tanzania, much of Uganda, Rwanda, Burundi and Ethiopia, western portions of Kenya, north and central portions of Somalia: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 </a:t>
            </a:r>
            <a:r>
              <a:rPr lang="en-US" altLang="en-US" b="1" dirty="0" smtClean="0">
                <a:solidFill>
                  <a:srgbClr val="FFFF00"/>
                </a:solidFill>
              </a:rPr>
              <a:t>May,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2292935"/>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Nigeria, central and south portions of Cameroon, and northern portions of Gabon: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eastern DR Congo, northern Tanzania, northern, central, and southern portions of Kenya, eastern South Sudan, much of Uganda, Rwanda, Burundi, Ethiopia and Djibouti, central and southern portions of Eritrea, and northern and central portions of Somalia: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western Ethiopia, northern and eastern South Sudan, pockets of Somalia, Uganda, and the far northern and southern Tanzania. Rainfall was below-average over northeastern and southern  Ethiopia, pockets of central and southern South Sudan, much of Kenya, pockets of Somalia, and many parts of Tanzania. In Central Africa, rainfall was above-average over much of Cameroon, Equatorial Guinea, Gabon, Congo, much of CAR, and many parts of DRC. Rainfall was below-average over pockets of central and northern DRC. In Southern Africa, above-average rainfall was observed over western Angola, parts of Zambia, Malawi, Mozambique, Botswana, Zimbabwe and eastern South Africa. Below-average rainfall was observed over parts of Angola, Namibia, western South Africa, and pockets of Madagascar. In West Africa, rainfall was above-average over much of the Gulf of Guinea region.</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the western and northern parts of South Sudan, western and southeastern Ethiopia, southern Somalia, pockets of Uganda, and parts of eastern Kenya. Below-average rainfall was observed over the southern portion of South Sudan, central and southern Ethiopia, central Kenya, and northern Tanzania. In Central Africa, rainfall was above-average over portions of Cameroon, Gabon, Congo, CAR, and portions of DRC. Below-average rainfall was observed over central Congo, and western and central DRC. In West Africa, above-average rainfall was observed over many places in the Gulf of Guinea region.</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rainfall over </a:t>
            </a:r>
            <a:r>
              <a:rPr lang="en-US" altLang="en-US" sz="1100" b="1" dirty="0" smtClean="0">
                <a:solidFill>
                  <a:schemeClr val="bg1"/>
                </a:solidFill>
                <a:latin typeface="Arial" panose="020B0604020202020204" pitchFamily="34" charset="0"/>
                <a:cs typeface="Arial" panose="020B0604020202020204" pitchFamily="34" charset="0"/>
              </a:rPr>
              <a:t>much of Central and East Africa. </a:t>
            </a:r>
            <a:r>
              <a:rPr lang="en-US" altLang="en-US" sz="1100" b="1" dirty="0" smtClean="0">
                <a:solidFill>
                  <a:schemeClr val="bg1"/>
                </a:solidFill>
                <a:latin typeface="Arial" panose="020B0604020202020204" pitchFamily="34" charset="0"/>
                <a:cs typeface="Arial" panose="020B0604020202020204" pitchFamily="34" charset="0"/>
              </a:rPr>
              <a:t>In contrast, there is an increased chance for above-average rainfall over parts of </a:t>
            </a:r>
            <a:r>
              <a:rPr lang="en-US" altLang="en-US" sz="1100" b="1" dirty="0" smtClean="0">
                <a:solidFill>
                  <a:schemeClr val="bg1"/>
                </a:solidFill>
                <a:latin typeface="Arial" panose="020B0604020202020204" pitchFamily="34" charset="0"/>
                <a:cs typeface="Arial" panose="020B0604020202020204" pitchFamily="34" charset="0"/>
              </a:rPr>
              <a:t>Nigeria.</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sz="1400" b="1" dirty="0">
                <a:solidFill>
                  <a:schemeClr val="bg1"/>
                </a:solidFill>
              </a:rPr>
              <a:t>During the past 7 days, in East Africa, rainfall was above-average over the western and northern parts of South Sudan, western and southeastern Ethiopia, southern Somalia, pockets of Uganda, and parts of eastern Kenya. Below-average rainfall was observed over the southern portion of South Sudan, central and southern Ethiopia, central Kenya, and northern Tanzania. In Central Africa, rainfall was above-average over portions of Cameroon, Gabon, Congo, CAR, and portions of DRC. Below-average rainfall was observed over central Congo, and western and central DRC. In West Africa, above-average rainfall was observed over many places in the Gulf of Guinea region.</a:t>
            </a:r>
          </a:p>
          <a:p>
            <a:pPr marL="342900" indent="-342900" algn="just" eaLnBrk="1" hangingPunct="1">
              <a:buFontTx/>
              <a:buChar char="•"/>
              <a:tabLst>
                <a:tab pos="1885950" algn="l"/>
              </a:tabLst>
            </a:pPr>
            <a:endParaRPr lang="en-US" altLang="en-US" sz="1400" b="1" dirty="0">
              <a:solidFill>
                <a:schemeClr val="bg1"/>
              </a:solidFill>
            </a:endParaRPr>
          </a:p>
          <a:p>
            <a:pPr marL="342900" indent="-342900" algn="just" eaLnBrk="1" hangingPunct="1">
              <a:buFontTx/>
              <a:buChar char="•"/>
              <a:tabLst>
                <a:tab pos="1885950" algn="l"/>
              </a:tabLst>
            </a:pPr>
            <a:r>
              <a:rPr lang="en-US" altLang="en-US" sz="1400" b="1" dirty="0">
                <a:solidFill>
                  <a:schemeClr val="bg1"/>
                </a:solidFill>
              </a:rPr>
              <a:t>Week-1 and Week-2 outlooks call for an increased chance for below-average rainfall over much of Central and East Africa. In contrast, there is an increased chance for above-average rainfall over parts of Nigeria.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195370"/>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6800"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438664"/>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parts of </a:t>
            </a:r>
            <a:r>
              <a:rPr lang="en-US" altLang="en-US" sz="1080" b="1" dirty="0" smtClean="0">
                <a:solidFill>
                  <a:schemeClr val="bg1"/>
                </a:solidFill>
              </a:rPr>
              <a:t>South Sudan, western </a:t>
            </a:r>
            <a:r>
              <a:rPr lang="en-US" altLang="en-US" sz="1080" b="1" dirty="0" smtClean="0">
                <a:solidFill>
                  <a:schemeClr val="bg1"/>
                </a:solidFill>
              </a:rPr>
              <a:t>Ethiopia and Eritrea, </a:t>
            </a:r>
            <a:r>
              <a:rPr lang="en-US" altLang="en-US" sz="1080" b="1" dirty="0" smtClean="0">
                <a:solidFill>
                  <a:schemeClr val="bg1"/>
                </a:solidFill>
              </a:rPr>
              <a:t>pockets of Somalia, Rwanda</a:t>
            </a:r>
            <a:r>
              <a:rPr lang="en-US" altLang="en-US" sz="1080" b="1" dirty="0" smtClean="0">
                <a:solidFill>
                  <a:schemeClr val="bg1"/>
                </a:solidFill>
              </a:rPr>
              <a:t>, Burundi, southern Uganda, and much of Tanzania. Rainfall </a:t>
            </a:r>
            <a:r>
              <a:rPr lang="en-US" altLang="en-US" sz="1080" b="1" dirty="0">
                <a:solidFill>
                  <a:schemeClr val="bg1"/>
                </a:solidFill>
              </a:rPr>
              <a:t>was below-average over </a:t>
            </a:r>
            <a:r>
              <a:rPr lang="en-US" altLang="en-US" sz="1080" b="1" dirty="0" smtClean="0">
                <a:solidFill>
                  <a:schemeClr val="bg1"/>
                </a:solidFill>
              </a:rPr>
              <a:t>central, southern and eastern Ethiopia, </a:t>
            </a:r>
            <a:r>
              <a:rPr lang="en-US" altLang="en-US" sz="1080" b="1" dirty="0" smtClean="0">
                <a:solidFill>
                  <a:schemeClr val="bg1"/>
                </a:solidFill>
              </a:rPr>
              <a:t>central and southern South Sudan, </a:t>
            </a:r>
            <a:r>
              <a:rPr lang="en-US" altLang="en-US" sz="1080" b="1" dirty="0" smtClean="0">
                <a:solidFill>
                  <a:schemeClr val="bg1"/>
                </a:solidFill>
              </a:rPr>
              <a:t>much </a:t>
            </a:r>
            <a:r>
              <a:rPr lang="en-US" altLang="en-US" sz="1080" b="1" dirty="0" smtClean="0">
                <a:solidFill>
                  <a:schemeClr val="bg1"/>
                </a:solidFill>
              </a:rPr>
              <a:t>of Kenya, </a:t>
            </a:r>
            <a:r>
              <a:rPr lang="en-US" altLang="en-US" sz="1080" b="1" dirty="0" smtClean="0">
                <a:solidFill>
                  <a:schemeClr val="bg1"/>
                </a:solidFill>
              </a:rPr>
              <a:t>parts of Somalia</a:t>
            </a:r>
            <a:r>
              <a:rPr lang="en-US" altLang="en-US" sz="1080" b="1" dirty="0" smtClean="0">
                <a:solidFill>
                  <a:schemeClr val="bg1"/>
                </a:solidFill>
              </a:rPr>
              <a:t>, and northern Uganda. In </a:t>
            </a:r>
            <a:r>
              <a:rPr lang="en-US" altLang="en-US" sz="1080" b="1" dirty="0">
                <a:solidFill>
                  <a:schemeClr val="bg1"/>
                </a:solidFill>
              </a:rPr>
              <a:t>southern Africa, </a:t>
            </a:r>
            <a:r>
              <a:rPr lang="en-US" altLang="en-US" sz="1080" b="1" dirty="0" smtClean="0">
                <a:solidFill>
                  <a:schemeClr val="bg1"/>
                </a:solidFill>
              </a:rPr>
              <a:t>above-average rainfall was observed over much of Angola, Botswana, </a:t>
            </a:r>
            <a:r>
              <a:rPr lang="en-US" altLang="en-US" sz="1080" b="1" dirty="0" smtClean="0">
                <a:solidFill>
                  <a:schemeClr val="bg1"/>
                </a:solidFill>
              </a:rPr>
              <a:t>western and northern Namibia, </a:t>
            </a:r>
            <a:r>
              <a:rPr lang="en-US" altLang="en-US" sz="1080" b="1" dirty="0" smtClean="0">
                <a:solidFill>
                  <a:schemeClr val="bg1"/>
                </a:solidFill>
              </a:rPr>
              <a:t>central and northern Zambia, Malawi, much of Mozambique, many parts of </a:t>
            </a:r>
            <a:r>
              <a:rPr lang="en-US" altLang="en-US" sz="1080" b="1" dirty="0" smtClean="0">
                <a:solidFill>
                  <a:schemeClr val="bg1"/>
                </a:solidFill>
              </a:rPr>
              <a:t>Madagascar </a:t>
            </a:r>
            <a:r>
              <a:rPr lang="en-US" altLang="en-US" sz="1080" b="1" dirty="0" smtClean="0">
                <a:solidFill>
                  <a:schemeClr val="bg1"/>
                </a:solidFill>
              </a:rPr>
              <a:t>and </a:t>
            </a:r>
            <a:r>
              <a:rPr lang="en-US" altLang="en-US" sz="1080" b="1" dirty="0" smtClean="0">
                <a:solidFill>
                  <a:schemeClr val="bg1"/>
                </a:solidFill>
              </a:rPr>
              <a:t>South </a:t>
            </a:r>
            <a:r>
              <a:rPr lang="en-US" altLang="en-US" sz="1080" b="1" dirty="0" smtClean="0">
                <a:solidFill>
                  <a:schemeClr val="bg1"/>
                </a:solidFill>
              </a:rPr>
              <a:t>Africa. Below-average rainfall was observed over pockets of Angola and Namibia, southern Zambia, northern Botswana, much of Zimbabwe, pockets of </a:t>
            </a:r>
            <a:r>
              <a:rPr lang="en-US" altLang="en-US" sz="1080" b="1" dirty="0" smtClean="0">
                <a:solidFill>
                  <a:schemeClr val="bg1"/>
                </a:solidFill>
              </a:rPr>
              <a:t>Mozambique </a:t>
            </a:r>
            <a:r>
              <a:rPr lang="en-US" altLang="en-US" sz="1080" b="1" dirty="0" smtClean="0">
                <a:solidFill>
                  <a:schemeClr val="bg1"/>
                </a:solidFill>
              </a:rPr>
              <a:t>and </a:t>
            </a:r>
            <a:r>
              <a:rPr lang="en-US" altLang="en-US" sz="1080" b="1" dirty="0" smtClean="0">
                <a:solidFill>
                  <a:schemeClr val="bg1"/>
                </a:solidFill>
              </a:rPr>
              <a:t>Madagascar</a:t>
            </a:r>
            <a:r>
              <a:rPr lang="en-US" altLang="en-US" sz="1080" b="1" dirty="0" smtClean="0">
                <a:solidFill>
                  <a:schemeClr val="bg1"/>
                </a:solidFill>
              </a:rPr>
              <a:t>. In Central Africa, rainfall was above-average over </a:t>
            </a:r>
            <a:r>
              <a:rPr lang="en-US" altLang="en-US" sz="1080" b="1" dirty="0" smtClean="0">
                <a:solidFill>
                  <a:schemeClr val="bg1"/>
                </a:solidFill>
              </a:rPr>
              <a:t>central and eastern </a:t>
            </a:r>
            <a:r>
              <a:rPr lang="en-US" altLang="en-US" sz="1080" b="1" dirty="0" smtClean="0">
                <a:solidFill>
                  <a:schemeClr val="bg1"/>
                </a:solidFill>
              </a:rPr>
              <a:t>CAR, many parts of DRC and Congo. Rainfall was below-average over southern Cameroon, northern DRC, Equatorial Guinea, much of Gabon, and western CAR. In West Africa, rainfall was above-average over much of the Gulf of Guinea region, while rainfall was below-average over pockets of </a:t>
            </a:r>
            <a:r>
              <a:rPr lang="en-US" altLang="en-US" sz="1080" b="1" dirty="0" smtClean="0">
                <a:solidFill>
                  <a:schemeClr val="bg1"/>
                </a:solidFill>
              </a:rPr>
              <a:t>Cote d’Ivoire and Nigeria</a:t>
            </a:r>
            <a:r>
              <a:rPr lang="en-US" altLang="en-US" sz="1080" b="1" dirty="0" smtClean="0">
                <a:solidFill>
                  <a:schemeClr val="bg1"/>
                </a:solidFill>
              </a:rPr>
              <a:t>.</a:t>
            </a:r>
            <a:endParaRPr lang="en-US" altLang="en-US" sz="108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6613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8952" y="1216152"/>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355243"/>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over </a:t>
            </a:r>
            <a:r>
              <a:rPr lang="en-US" altLang="en-US" sz="1140" b="1" dirty="0" smtClean="0">
                <a:solidFill>
                  <a:schemeClr val="bg1"/>
                </a:solidFill>
              </a:rPr>
              <a:t>western </a:t>
            </a:r>
            <a:r>
              <a:rPr lang="en-US" altLang="en-US" sz="1140" b="1" dirty="0" smtClean="0">
                <a:solidFill>
                  <a:schemeClr val="bg1"/>
                </a:solidFill>
              </a:rPr>
              <a:t>Ethiopia, </a:t>
            </a:r>
            <a:r>
              <a:rPr lang="en-US" altLang="en-US" sz="1140" b="1" dirty="0" smtClean="0">
                <a:solidFill>
                  <a:schemeClr val="bg1"/>
                </a:solidFill>
              </a:rPr>
              <a:t>northern and eastern </a:t>
            </a:r>
            <a:r>
              <a:rPr lang="en-US" altLang="en-US" sz="1140" b="1" dirty="0" smtClean="0">
                <a:solidFill>
                  <a:schemeClr val="bg1"/>
                </a:solidFill>
              </a:rPr>
              <a:t>South Sudan, </a:t>
            </a:r>
            <a:r>
              <a:rPr lang="en-US" altLang="en-US" sz="1140" b="1" dirty="0" smtClean="0">
                <a:solidFill>
                  <a:schemeClr val="bg1"/>
                </a:solidFill>
              </a:rPr>
              <a:t>pockets of Somalia, Uganda</a:t>
            </a:r>
            <a:r>
              <a:rPr lang="en-US" altLang="en-US" sz="1140" b="1" dirty="0" smtClean="0">
                <a:solidFill>
                  <a:schemeClr val="bg1"/>
                </a:solidFill>
              </a:rPr>
              <a:t>, and the far northern and southern Tanzania. Rainfall was below-average over </a:t>
            </a:r>
            <a:r>
              <a:rPr lang="en-US" altLang="en-US" sz="1140" b="1" dirty="0" smtClean="0">
                <a:solidFill>
                  <a:schemeClr val="bg1"/>
                </a:solidFill>
              </a:rPr>
              <a:t>northeastern and southern  Ethiopia</a:t>
            </a:r>
            <a:r>
              <a:rPr lang="en-US" altLang="en-US" sz="1140" b="1" dirty="0" smtClean="0">
                <a:solidFill>
                  <a:schemeClr val="bg1"/>
                </a:solidFill>
              </a:rPr>
              <a:t>, pockets of </a:t>
            </a:r>
            <a:r>
              <a:rPr lang="en-US" altLang="en-US" sz="1140" b="1" dirty="0" smtClean="0">
                <a:solidFill>
                  <a:schemeClr val="bg1"/>
                </a:solidFill>
              </a:rPr>
              <a:t>central and southern South </a:t>
            </a:r>
            <a:r>
              <a:rPr lang="en-US" altLang="en-US" sz="1140" b="1" dirty="0" smtClean="0">
                <a:solidFill>
                  <a:schemeClr val="bg1"/>
                </a:solidFill>
              </a:rPr>
              <a:t>Sudan, much of Kenya, </a:t>
            </a:r>
            <a:r>
              <a:rPr lang="en-US" altLang="en-US" sz="1140" b="1" dirty="0" smtClean="0">
                <a:solidFill>
                  <a:schemeClr val="bg1"/>
                </a:solidFill>
              </a:rPr>
              <a:t>pockets of Somalia</a:t>
            </a:r>
            <a:r>
              <a:rPr lang="en-US" altLang="en-US" sz="1140" b="1" dirty="0" smtClean="0">
                <a:solidFill>
                  <a:schemeClr val="bg1"/>
                </a:solidFill>
              </a:rPr>
              <a:t>, and many parts of Tanzania. </a:t>
            </a:r>
            <a:r>
              <a:rPr lang="en-US" altLang="en-US" sz="1140" b="1" dirty="0">
                <a:solidFill>
                  <a:schemeClr val="bg1"/>
                </a:solidFill>
              </a:rPr>
              <a:t>In Central Africa, rainfall was </a:t>
            </a:r>
            <a:r>
              <a:rPr lang="en-US" altLang="en-US" sz="1140" b="1" dirty="0" smtClean="0">
                <a:solidFill>
                  <a:schemeClr val="bg1"/>
                </a:solidFill>
              </a:rPr>
              <a:t>above-average over much of Cameroon, Equatorial Guinea, Gabon, Congo, </a:t>
            </a:r>
            <a:r>
              <a:rPr lang="en-US" altLang="en-US" sz="1140" b="1" dirty="0" smtClean="0">
                <a:solidFill>
                  <a:schemeClr val="bg1"/>
                </a:solidFill>
              </a:rPr>
              <a:t>much of </a:t>
            </a:r>
            <a:r>
              <a:rPr lang="en-US" altLang="en-US" sz="1140" b="1" dirty="0" smtClean="0">
                <a:solidFill>
                  <a:schemeClr val="bg1"/>
                </a:solidFill>
              </a:rPr>
              <a:t>CAR, and many parts of DRC. Rainfall was below-average over </a:t>
            </a:r>
            <a:r>
              <a:rPr lang="en-US" altLang="en-US" sz="1140" b="1" dirty="0" smtClean="0">
                <a:solidFill>
                  <a:schemeClr val="bg1"/>
                </a:solidFill>
              </a:rPr>
              <a:t>pockets of central and northern </a:t>
            </a:r>
            <a:r>
              <a:rPr lang="en-US" altLang="en-US" sz="1140" b="1" dirty="0" smtClean="0">
                <a:solidFill>
                  <a:schemeClr val="bg1"/>
                </a:solidFill>
              </a:rPr>
              <a:t>DRC. In Southern Africa, above-average rainfall was observed over </a:t>
            </a:r>
            <a:r>
              <a:rPr lang="en-US" altLang="en-US" sz="1140" b="1" dirty="0" smtClean="0">
                <a:solidFill>
                  <a:schemeClr val="bg1"/>
                </a:solidFill>
              </a:rPr>
              <a:t>western Angola, parts of Zambia</a:t>
            </a:r>
            <a:r>
              <a:rPr lang="en-US" altLang="en-US" sz="1140" b="1" dirty="0" smtClean="0">
                <a:solidFill>
                  <a:schemeClr val="bg1"/>
                </a:solidFill>
              </a:rPr>
              <a:t>, Malawi, Mozambique, </a:t>
            </a:r>
            <a:r>
              <a:rPr lang="en-US" altLang="en-US" sz="1140" b="1" dirty="0" smtClean="0">
                <a:solidFill>
                  <a:schemeClr val="bg1"/>
                </a:solidFill>
              </a:rPr>
              <a:t>Botswana, Zimbabwe </a:t>
            </a:r>
            <a:r>
              <a:rPr lang="en-US" altLang="en-US" sz="1140" b="1" dirty="0" smtClean="0">
                <a:solidFill>
                  <a:schemeClr val="bg1"/>
                </a:solidFill>
              </a:rPr>
              <a:t>and </a:t>
            </a:r>
            <a:r>
              <a:rPr lang="en-US" altLang="en-US" sz="1140" b="1" dirty="0" smtClean="0">
                <a:solidFill>
                  <a:schemeClr val="bg1"/>
                </a:solidFill>
              </a:rPr>
              <a:t>eastern South </a:t>
            </a:r>
            <a:r>
              <a:rPr lang="en-US" altLang="en-US" sz="1140" b="1" dirty="0" smtClean="0">
                <a:solidFill>
                  <a:schemeClr val="bg1"/>
                </a:solidFill>
              </a:rPr>
              <a:t>Africa. Below-average rainfall was observed over </a:t>
            </a:r>
            <a:r>
              <a:rPr lang="en-US" altLang="en-US" sz="1140" b="1" dirty="0" smtClean="0">
                <a:solidFill>
                  <a:schemeClr val="bg1"/>
                </a:solidFill>
              </a:rPr>
              <a:t>parts of Angola, Namibia</a:t>
            </a:r>
            <a:r>
              <a:rPr lang="en-US" altLang="en-US" sz="1140" b="1" dirty="0" smtClean="0">
                <a:solidFill>
                  <a:schemeClr val="bg1"/>
                </a:solidFill>
              </a:rPr>
              <a:t>, western South Africa, </a:t>
            </a:r>
            <a:r>
              <a:rPr lang="en-US" altLang="en-US" sz="1140" b="1" dirty="0" smtClean="0">
                <a:solidFill>
                  <a:schemeClr val="bg1"/>
                </a:solidFill>
              </a:rPr>
              <a:t>and pockets </a:t>
            </a:r>
            <a:r>
              <a:rPr lang="en-US" altLang="en-US" sz="1140" b="1" dirty="0" smtClean="0">
                <a:solidFill>
                  <a:schemeClr val="bg1"/>
                </a:solidFill>
              </a:rPr>
              <a:t>of Madagascar. In West Africa, rainfall was above-average over much of the Gulf of Guinea region.</a:t>
            </a:r>
            <a:endParaRPr lang="en-US" altLang="en-US" sz="114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20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73752" y="1219200"/>
            <a:ext cx="3813048" cy="3813048"/>
          </a:xfrm>
          <a:prstGeom prst="rect">
            <a:avLst/>
          </a:prstGeom>
          <a:noFill/>
          <a:extLst>
            <a:ext uri="{909E8E84-426E-40dd-AFC4-6F175D3DCCD1}">
              <a14:hiddenFill xmlns:a14="http://schemas.microsoft.com/office/drawing/2010/main" xmlns="">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a:t>
            </a:r>
            <a:r>
              <a:rPr lang="en-US" altLang="en-US" sz="1100" b="1" dirty="0" smtClean="0">
                <a:solidFill>
                  <a:schemeClr val="bg1"/>
                </a:solidFill>
              </a:rPr>
              <a:t>the western and northern </a:t>
            </a:r>
            <a:r>
              <a:rPr lang="en-US" altLang="en-US" sz="1100" b="1" dirty="0" smtClean="0">
                <a:solidFill>
                  <a:schemeClr val="bg1"/>
                </a:solidFill>
              </a:rPr>
              <a:t>parts of </a:t>
            </a:r>
            <a:r>
              <a:rPr lang="en-US" altLang="en-US" sz="1100" b="1" dirty="0" smtClean="0">
                <a:solidFill>
                  <a:schemeClr val="bg1"/>
                </a:solidFill>
              </a:rPr>
              <a:t>South </a:t>
            </a:r>
            <a:r>
              <a:rPr lang="en-US" altLang="en-US" sz="1100" b="1" dirty="0" smtClean="0">
                <a:solidFill>
                  <a:schemeClr val="bg1"/>
                </a:solidFill>
              </a:rPr>
              <a:t>Sudan, </a:t>
            </a:r>
            <a:r>
              <a:rPr lang="en-US" altLang="en-US" sz="1100" b="1" dirty="0" smtClean="0">
                <a:solidFill>
                  <a:schemeClr val="bg1"/>
                </a:solidFill>
              </a:rPr>
              <a:t>western and southeastern </a:t>
            </a:r>
            <a:r>
              <a:rPr lang="en-US" altLang="en-US" sz="1100" b="1" dirty="0" smtClean="0">
                <a:solidFill>
                  <a:schemeClr val="bg1"/>
                </a:solidFill>
              </a:rPr>
              <a:t>Ethiopia, </a:t>
            </a:r>
            <a:r>
              <a:rPr lang="en-US" altLang="en-US" sz="1100" b="1" dirty="0" smtClean="0">
                <a:solidFill>
                  <a:schemeClr val="bg1"/>
                </a:solidFill>
              </a:rPr>
              <a:t>southern Somalia, pockets </a:t>
            </a:r>
            <a:r>
              <a:rPr lang="en-US" altLang="en-US" sz="1100" b="1" dirty="0" smtClean="0">
                <a:solidFill>
                  <a:schemeClr val="bg1"/>
                </a:solidFill>
              </a:rPr>
              <a:t>of Uganda, </a:t>
            </a:r>
            <a:r>
              <a:rPr lang="en-US" altLang="en-US" sz="1100" b="1" dirty="0" smtClean="0">
                <a:solidFill>
                  <a:schemeClr val="bg1"/>
                </a:solidFill>
              </a:rPr>
              <a:t>and parts of eastern Kenya. </a:t>
            </a:r>
            <a:r>
              <a:rPr lang="en-US" altLang="en-US" sz="1100" b="1" dirty="0" smtClean="0">
                <a:solidFill>
                  <a:schemeClr val="bg1"/>
                </a:solidFill>
              </a:rPr>
              <a:t>Below-average rainfall was observed over the southern portion of South </a:t>
            </a:r>
            <a:r>
              <a:rPr lang="en-US" altLang="en-US" sz="1100" b="1" dirty="0" smtClean="0">
                <a:solidFill>
                  <a:schemeClr val="bg1"/>
                </a:solidFill>
              </a:rPr>
              <a:t>Sudan, central and southern Ethiopia, central Kenya, and northern Tanzania. </a:t>
            </a:r>
            <a:r>
              <a:rPr lang="en-US" altLang="en-US" sz="1100" b="1" dirty="0">
                <a:solidFill>
                  <a:schemeClr val="bg1"/>
                </a:solidFill>
              </a:rPr>
              <a:t>In </a:t>
            </a:r>
            <a:r>
              <a:rPr lang="en-US" altLang="en-US" sz="1100" b="1" dirty="0" smtClean="0">
                <a:solidFill>
                  <a:schemeClr val="bg1"/>
                </a:solidFill>
              </a:rPr>
              <a:t>Central </a:t>
            </a:r>
            <a:r>
              <a:rPr lang="en-US" altLang="en-US" sz="1100" b="1" dirty="0">
                <a:solidFill>
                  <a:schemeClr val="bg1"/>
                </a:solidFill>
              </a:rPr>
              <a:t>Africa, rainfall was above-average </a:t>
            </a:r>
            <a:r>
              <a:rPr lang="en-US" altLang="en-US" sz="1100" b="1" dirty="0" smtClean="0">
                <a:solidFill>
                  <a:schemeClr val="bg1"/>
                </a:solidFill>
              </a:rPr>
              <a:t>over </a:t>
            </a:r>
            <a:r>
              <a:rPr lang="en-US" altLang="en-US" sz="1100" b="1" dirty="0" smtClean="0">
                <a:solidFill>
                  <a:schemeClr val="bg1"/>
                </a:solidFill>
              </a:rPr>
              <a:t>portions </a:t>
            </a:r>
            <a:r>
              <a:rPr lang="en-US" altLang="en-US" sz="1100" b="1" dirty="0" smtClean="0">
                <a:solidFill>
                  <a:schemeClr val="bg1"/>
                </a:solidFill>
              </a:rPr>
              <a:t>of Cameroon, </a:t>
            </a:r>
            <a:r>
              <a:rPr lang="en-US" altLang="en-US" sz="1100" b="1" dirty="0" smtClean="0">
                <a:solidFill>
                  <a:schemeClr val="bg1"/>
                </a:solidFill>
              </a:rPr>
              <a:t>Gabon, Congo, CAR</a:t>
            </a:r>
            <a:r>
              <a:rPr lang="en-US" altLang="en-US" sz="1100" b="1" dirty="0" smtClean="0">
                <a:solidFill>
                  <a:schemeClr val="bg1"/>
                </a:solidFill>
              </a:rPr>
              <a:t>, </a:t>
            </a:r>
            <a:r>
              <a:rPr lang="en-US" altLang="en-US" sz="1100" b="1" dirty="0" smtClean="0">
                <a:solidFill>
                  <a:schemeClr val="bg1"/>
                </a:solidFill>
              </a:rPr>
              <a:t>and portions of </a:t>
            </a:r>
            <a:r>
              <a:rPr lang="en-US" altLang="en-US" sz="1100" b="1" dirty="0" smtClean="0">
                <a:solidFill>
                  <a:schemeClr val="bg1"/>
                </a:solidFill>
              </a:rPr>
              <a:t>DRC. Below-average </a:t>
            </a:r>
            <a:r>
              <a:rPr lang="en-US" altLang="en-US" sz="1100" b="1" dirty="0">
                <a:solidFill>
                  <a:schemeClr val="bg1"/>
                </a:solidFill>
              </a:rPr>
              <a:t>rainfall was observed over </a:t>
            </a:r>
            <a:r>
              <a:rPr lang="en-US" altLang="en-US" sz="1100" b="1" dirty="0" smtClean="0">
                <a:solidFill>
                  <a:schemeClr val="bg1"/>
                </a:solidFill>
              </a:rPr>
              <a:t>central Congo, and western and central DRC. </a:t>
            </a:r>
            <a:r>
              <a:rPr lang="en-US" altLang="en-US" sz="1100" b="1" dirty="0" smtClean="0">
                <a:solidFill>
                  <a:schemeClr val="bg1"/>
                </a:solidFill>
              </a:rPr>
              <a:t>In West Africa, above-average rainfall was observed over </a:t>
            </a:r>
            <a:r>
              <a:rPr lang="en-US" altLang="en-US" sz="1100" b="1" dirty="0" smtClean="0">
                <a:solidFill>
                  <a:schemeClr val="bg1"/>
                </a:solidFill>
              </a:rPr>
              <a:t>many places in the Gulf of Guinea region.</a:t>
            </a:r>
            <a:endParaRPr lang="en-US" altLang="en-US" sz="1100" b="1" dirty="0">
              <a:solidFill>
                <a:schemeClr val="bg1"/>
              </a:solidFill>
            </a:endParaRPr>
          </a:p>
        </p:txBody>
      </p:sp>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8006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424732"/>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anomalous </a:t>
            </a:r>
            <a:r>
              <a:rPr lang="en-US" altLang="en-US" sz="1200" b="1" dirty="0" smtClean="0">
                <a:solidFill>
                  <a:schemeClr val="bg1"/>
                </a:solidFill>
              </a:rPr>
              <a:t>southerly flow with its associated speed convergence </a:t>
            </a:r>
            <a:r>
              <a:rPr lang="en-US" altLang="en-US" sz="1200" b="1" dirty="0" smtClean="0">
                <a:solidFill>
                  <a:schemeClr val="bg1"/>
                </a:solidFill>
              </a:rPr>
              <a:t>may have contributed to the observed </a:t>
            </a:r>
            <a:r>
              <a:rPr lang="en-US" altLang="en-US" sz="1200" b="1" dirty="0" smtClean="0">
                <a:solidFill>
                  <a:schemeClr val="bg1"/>
                </a:solidFill>
              </a:rPr>
              <a:t>above-average rainfall over the far eastern East Africa.</a:t>
            </a:r>
            <a:endParaRPr lang="en-US" altLang="en-US" sz="1200" b="1" dirty="0">
              <a:solidFill>
                <a:schemeClr val="bg1"/>
              </a:solidFill>
            </a:endParaRPr>
          </a:p>
        </p:txBody>
      </p:sp>
      <p:sp>
        <p:nvSpPr>
          <p:cNvPr id="7" name="Oval 6"/>
          <p:cNvSpPr/>
          <p:nvPr/>
        </p:nvSpPr>
        <p:spPr bwMode="auto">
          <a:xfrm rot="20392203">
            <a:off x="3406058" y="2781753"/>
            <a:ext cx="826446" cy="89902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a14="http://schemas.microsoft.com/office/drawing/2010/main" xmlns="">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905000" y="1828798"/>
            <a:ext cx="1524000" cy="205740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3810000" y="1828799"/>
            <a:ext cx="1143000" cy="1719069"/>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124200" y="779079"/>
            <a:ext cx="1828800" cy="973521"/>
          </a:xfrm>
          <a:prstGeom prst="line">
            <a:avLst/>
          </a:prstGeom>
          <a:noFill/>
          <a:ln w="50800">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90 days at selected locations shows </a:t>
            </a:r>
            <a:r>
              <a:rPr lang="en-US" altLang="en-US" sz="1200" b="1" dirty="0" smtClean="0">
                <a:solidFill>
                  <a:schemeClr val="bg1"/>
                </a:solidFill>
                <a:latin typeface="Arial" charset="0"/>
                <a:cs typeface="+mn-cs"/>
              </a:rPr>
              <a:t>moderate to heavy rainfall sustained moisture surpluses over </a:t>
            </a:r>
            <a:r>
              <a:rPr lang="en-US" altLang="en-US" sz="1200" b="1" dirty="0" smtClean="0">
                <a:solidFill>
                  <a:schemeClr val="bg1"/>
                </a:solidFill>
                <a:latin typeface="Arial" charset="0"/>
                <a:cs typeface="+mn-cs"/>
              </a:rPr>
              <a:t>eastern Central Africa Republic (top </a:t>
            </a:r>
            <a:r>
              <a:rPr lang="en-US" altLang="en-US" sz="1200" b="1" dirty="0" smtClean="0">
                <a:solidFill>
                  <a:schemeClr val="bg1"/>
                </a:solidFill>
                <a:latin typeface="Arial" charset="0"/>
                <a:cs typeface="+mn-cs"/>
              </a:rPr>
              <a:t>right)</a:t>
            </a:r>
            <a:r>
              <a:rPr lang="en-US" altLang="en-US" sz="1200" b="1" dirty="0" smtClean="0">
                <a:solidFill>
                  <a:schemeClr val="bg1"/>
                </a:solidFill>
                <a:latin typeface="Arial" charset="0"/>
              </a:rPr>
              <a:t>. Seasonal total rainfall remained below-average over parts of </a:t>
            </a:r>
            <a:r>
              <a:rPr lang="en-US" altLang="en-US" sz="1200" b="1" dirty="0" smtClean="0">
                <a:solidFill>
                  <a:schemeClr val="bg1"/>
                </a:solidFill>
                <a:latin typeface="Arial" charset="0"/>
              </a:rPr>
              <a:t>southern South Sudan (bottom left) and southern Ethiopia (bottom right). </a:t>
            </a:r>
            <a:endParaRPr lang="en-US" altLang="en-US" sz="1200" b="1" dirty="0">
              <a:solidFill>
                <a:schemeClr val="bg1"/>
              </a:solidFill>
              <a:latin typeface="Arial" charset="0"/>
              <a:cs typeface="+mn-cs"/>
            </a:endParaRPr>
          </a:p>
        </p:txBody>
      </p:sp>
      <p:pic>
        <p:nvPicPr>
          <p:cNvPr id="153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3400" y="3462528"/>
            <a:ext cx="3385890" cy="2633470"/>
          </a:xfrm>
          <a:prstGeom prst="rect">
            <a:avLst/>
          </a:prstGeom>
          <a:noFill/>
        </p:spPr>
      </p:pic>
      <p:pic>
        <p:nvPicPr>
          <p:cNvPr id="15364"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838700" y="457200"/>
            <a:ext cx="3385890" cy="2633470"/>
          </a:xfrm>
          <a:prstGeom prst="rect">
            <a:avLst/>
          </a:prstGeom>
          <a:noFill/>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876800" y="3462528"/>
            <a:ext cx="3385890" cy="2633470"/>
          </a:xfrm>
          <a:prstGeom prst="rect">
            <a:avLst/>
          </a:prstGeom>
          <a:noFill/>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0" y="1828800"/>
            <a:ext cx="4267196" cy="32003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5235207" y="1501140"/>
            <a:ext cx="3317063"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17 </a:t>
            </a:r>
            <a:r>
              <a:rPr lang="en-US" altLang="en-US" b="1" dirty="0" smtClean="0">
                <a:solidFill>
                  <a:srgbClr val="FFFF00"/>
                </a:solidFill>
              </a:rPr>
              <a:t>– </a:t>
            </a:r>
            <a:r>
              <a:rPr lang="en-US" altLang="en-US" b="1" dirty="0" smtClean="0">
                <a:solidFill>
                  <a:srgbClr val="FFFF00"/>
                </a:solidFill>
              </a:rPr>
              <a:t>23 </a:t>
            </a:r>
            <a:r>
              <a:rPr lang="en-US" altLang="en-US" b="1" dirty="0" smtClean="0">
                <a:solidFill>
                  <a:srgbClr val="FFFF00"/>
                </a:solidFill>
              </a:rPr>
              <a:t>May, 2022</a:t>
            </a:r>
            <a:endParaRPr lang="en-US" altLang="en-US" dirty="0"/>
          </a:p>
        </p:txBody>
      </p:sp>
      <p:sp>
        <p:nvSpPr>
          <p:cNvPr id="7" name="Text Box 8"/>
          <p:cNvSpPr txBox="1">
            <a:spLocks noChangeArrowheads="1"/>
          </p:cNvSpPr>
          <p:nvPr/>
        </p:nvSpPr>
        <p:spPr bwMode="auto">
          <a:xfrm>
            <a:off x="79248" y="5562600"/>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a:t>
            </a:r>
            <a:r>
              <a:rPr lang="en-US" altLang="en-US" sz="1200" b="1" dirty="0" smtClean="0">
                <a:solidFill>
                  <a:schemeClr val="bg1"/>
                </a:solidFill>
              </a:rPr>
              <a:t>) and week-2 (right panel), </a:t>
            </a:r>
            <a:r>
              <a:rPr lang="en-US" altLang="en-US" sz="1200" b="1" dirty="0" smtClean="0">
                <a:solidFill>
                  <a:schemeClr val="bg1"/>
                </a:solidFill>
              </a:rPr>
              <a:t>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a:t>
            </a:r>
            <a:r>
              <a:rPr lang="en-US" altLang="en-US" sz="1200" b="1" dirty="0" smtClean="0">
                <a:solidFill>
                  <a:schemeClr val="bg1"/>
                </a:solidFill>
              </a:rPr>
              <a:t>pockets of Nigeria, Cameroon, Gabon and Equatorial Guinea.</a:t>
            </a:r>
            <a:endParaRPr lang="en-US" altLang="en-US" sz="1200" b="1" dirty="0">
              <a:solidFill>
                <a:schemeClr val="bg1"/>
              </a:solidFill>
            </a:endParaRPr>
          </a:p>
        </p:txBody>
      </p:sp>
      <p:sp>
        <p:nvSpPr>
          <p:cNvPr id="9" name="TextBox 10"/>
          <p:cNvSpPr txBox="1">
            <a:spLocks noChangeArrowheads="1"/>
          </p:cNvSpPr>
          <p:nvPr/>
        </p:nvSpPr>
        <p:spPr bwMode="auto">
          <a:xfrm>
            <a:off x="808435" y="1524000"/>
            <a:ext cx="3317062"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10 – 16 May, </a:t>
            </a:r>
            <a:r>
              <a:rPr lang="en-US" altLang="en-US" b="1" dirty="0" smtClean="0">
                <a:solidFill>
                  <a:srgbClr val="FFFF00"/>
                </a:solidFill>
              </a:rPr>
              <a:t>2022</a:t>
            </a:r>
            <a:endParaRPr lang="en-US" altLang="en-US"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209498</TotalTime>
  <Words>1609</Words>
  <Application>Microsoft Office PowerPoint</Application>
  <PresentationFormat>On-screen Show (4:3)</PresentationFormat>
  <Paragraphs>59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10057</cp:revision>
  <cp:lastPrinted>2018-07-09T15:13:07Z</cp:lastPrinted>
  <dcterms:created xsi:type="dcterms:W3CDTF">2001-08-31T10:39:36Z</dcterms:created>
  <dcterms:modified xsi:type="dcterms:W3CDTF">2022-05-09T16:49:40Z</dcterms:modified>
</cp:coreProperties>
</file>