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585"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3/28/2022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71"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28 </a:t>
            </a:r>
            <a:r>
              <a:rPr lang="en-US" altLang="en-US" sz="2800" b="1" dirty="0" smtClean="0">
                <a:solidFill>
                  <a:schemeClr val="bg1"/>
                </a:solidFill>
              </a:rPr>
              <a:t>March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29 Mar – 04 Apr, 2022</a:t>
            </a:r>
            <a:endParaRPr lang="en-US" altLang="en-US" b="1" dirty="0">
              <a:solidFill>
                <a:srgbClr val="FFFF00"/>
              </a:solidFill>
            </a:endParaRPr>
          </a:p>
        </p:txBody>
      </p:sp>
      <p:sp>
        <p:nvSpPr>
          <p:cNvPr id="8" name="Text Box 8"/>
          <p:cNvSpPr txBox="1">
            <a:spLocks noChangeArrowheads="1"/>
          </p:cNvSpPr>
          <p:nvPr/>
        </p:nvSpPr>
        <p:spPr bwMode="auto">
          <a:xfrm>
            <a:off x="3581400" y="1289477"/>
            <a:ext cx="5349875" cy="53399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middle and southern portions of Cote d’Ivoire, Ghana, Togo, Benin, and southwestern Nigeria: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middle and southern portions of Cameroon and CAR, much of Equatorial Guinea, Gabon and Congo, northern DR Congo, southern South Sudan, northern and middle portions of Uganda, much of Ethiopia and Kenya, and southern Somalia: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Angola, Zambia, Malawi, Rwanda and Burundi, southern DR Congo, western and southern portions of Tanzania: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Namibia, much of Botswana and Zimbabwe, and middle and southern portions of Madagascar: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middle and southern parts of South Africa,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05 </a:t>
            </a:r>
            <a:r>
              <a:rPr lang="en-US" altLang="en-US" b="1" dirty="0" smtClean="0">
                <a:solidFill>
                  <a:srgbClr val="FFFF00"/>
                </a:solidFill>
              </a:rPr>
              <a:t>– </a:t>
            </a:r>
            <a:r>
              <a:rPr lang="en-US" altLang="en-US" b="1" dirty="0" smtClean="0">
                <a:solidFill>
                  <a:srgbClr val="FFFF00"/>
                </a:solidFill>
              </a:rPr>
              <a:t>11 </a:t>
            </a:r>
            <a:r>
              <a:rPr lang="en-US" altLang="en-US" b="1" dirty="0" smtClean="0">
                <a:solidFill>
                  <a:srgbClr val="FFFF00"/>
                </a:solidFill>
              </a:rPr>
              <a:t>Apr, 2022</a:t>
            </a:r>
            <a:endParaRPr lang="en-US" altLang="en-US" b="1" dirty="0">
              <a:solidFill>
                <a:srgbClr val="FFFF00"/>
              </a:solidFill>
            </a:endParaRPr>
          </a:p>
        </p:txBody>
      </p:sp>
      <p:sp>
        <p:nvSpPr>
          <p:cNvPr id="10" name="Text Box 8"/>
          <p:cNvSpPr txBox="1">
            <a:spLocks noChangeArrowheads="1"/>
          </p:cNvSpPr>
          <p:nvPr/>
        </p:nvSpPr>
        <p:spPr bwMode="auto">
          <a:xfrm>
            <a:off x="3581400" y="1289477"/>
            <a:ext cx="5349875" cy="517064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middle and southern parts of Cote d’Ivoire, southern Ghana, southeastern Nigeria, middle and southern portions of Cameroon, western CAR, much of Equatorial Guinea, northern portions of Gabon, Congo, and northeastern DR Congo: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southwestern Angola, much of Namibia, northern and central portions of South Africa, middle and southern portions of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Angola, southern DR Congo and Tanzania, northern and middle portions of Zambia and Malawi, and northern Mozambique: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South Africa,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northeastern DR Congo, much of Uganda, Kenya and Ethiopia, northern Tanzania, and southern Somalia: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pockets of Ethiopia, and much of Tanzania. Rainfall was below-average over parts of southwestern and eastern Ethiopia, southern South Sudan, Kenya, parts of western the far eastern Tanzania, and much of and Uganda. In Central Africa, rainfall was below-average over Equatorial Guinea, pockets of northern Gabon, parts of CAR and many parts of DRC. Rainfall was above-average over southern Cameroon, central Gabon, Congo, and the far northern and southern DRC. In Southern Africa, above-average rainfall was observed over much of Angola, eastern Zambia, northern Malawi, much of Mozambique, much of Madagascar, and  much of Botswana and South Africa. Below-average rainfall was observed over pockets of southern Angola, parts of Namibia, western and southern Zambia, much of Zimbabwe, pockets of northeastern South Africa, and the far southern Madagascar. In West Africa, rainfall was above-average along the Gulf of Guinea coast.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eastern and southern Ethiopia, pockets of Uganda, and northwestern Tanzania. Below-average was observed over central and southern Kenya, and much of Tanzania. In central Africa, rainfall was above-average over parts of southern DRC, while below-average rainfall was observed over Equatorial Guinea, Gabon, northern Congo, CAR, and parts of western DRC. In Southern Africa, rainfall was above-average over southwestern Angola, northwestern Namibia, and pockets of South Africa, southern Mozambique and central Madagascar. Rainfall was below-average over portions of Botswana, Zambia, Zimbabwe, eastern South Africa, northern Mozambique, Malawi and, parts of northern and southern Madagascar. In West Africa, above average rainfall was observed over parts of Sierra Leone, eastern Guinea, northern Cote d’Ivoire and Ghana.</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in parts of Central Africa, and much of East Africa. </a:t>
            </a:r>
            <a:r>
              <a:rPr lang="en-US" altLang="en-US" sz="1100" b="1" dirty="0">
                <a:solidFill>
                  <a:schemeClr val="bg1"/>
                </a:solidFill>
                <a:latin typeface="Arial" panose="020B0604020202020204" pitchFamily="34" charset="0"/>
                <a:cs typeface="Arial" panose="020B0604020202020204" pitchFamily="34" charset="0"/>
              </a:rPr>
              <a:t>In contrast, the forecasts call for an increased chance for above-average rainfall across the northern portion of Southern Africa, including Tanzania.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eastern and southern Ethiopia, pockets of Uganda, and northwestern Tanzania. Below-average was observed over central and southern Kenya, and much of Tanzania. In central Africa, rainfall was above-average over parts of southern DRC, while below-average rainfall was observed over Equatorial Guinea, Gabon, northern Congo, CAR, and parts of western DRC. In Southern Africa, rainfall was above-average over southwestern Angola, northwestern Namibia, and pockets of South Africa, southern Mozambique and central Madagascar. Rainfall was below-average over portions of Botswana, Zambia, Zimbabwe, eastern South Africa, northern Mozambique, Malawi and, parts of northern and southern Madagascar. In West Africa, above average rainfall was observed over parts of Sierra Leone, eastern Guinea, northern Cote d’Ivoire and Ghana.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in parts of Central Africa, and much of East Africa. In contrast, the forecasts call for an increased chance for above-average rainfall across the northern portion of Southern Africa, including Tanzania.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73784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a:t>
            </a:r>
            <a:r>
              <a:rPr lang="en-US" altLang="en-US" sz="1080" b="1" dirty="0" smtClean="0">
                <a:solidFill>
                  <a:schemeClr val="bg1"/>
                </a:solidFill>
              </a:rPr>
              <a:t>Ethiopia</a:t>
            </a:r>
            <a:r>
              <a:rPr lang="en-US" altLang="en-US" sz="1080" b="1" dirty="0" smtClean="0">
                <a:solidFill>
                  <a:schemeClr val="bg1"/>
                </a:solidFill>
              </a:rPr>
              <a:t>, Rwanda, Burundi, southern Uganda, </a:t>
            </a:r>
            <a:r>
              <a:rPr lang="en-US" altLang="en-US" sz="1080" b="1" dirty="0" smtClean="0">
                <a:solidFill>
                  <a:schemeClr val="bg1"/>
                </a:solidFill>
              </a:rPr>
              <a:t>pockets of Kenya and southwestern </a:t>
            </a:r>
            <a:r>
              <a:rPr lang="en-US" altLang="en-US" sz="1080" b="1" dirty="0" smtClean="0">
                <a:solidFill>
                  <a:schemeClr val="bg1"/>
                </a:solidFill>
              </a:rPr>
              <a:t>Somalia, and much of Tanzania. Rainfall </a:t>
            </a:r>
            <a:r>
              <a:rPr lang="en-US" altLang="en-US" sz="1080" b="1" dirty="0">
                <a:solidFill>
                  <a:schemeClr val="bg1"/>
                </a:solidFill>
              </a:rPr>
              <a:t>was below-average over </a:t>
            </a:r>
            <a:r>
              <a:rPr lang="en-US" altLang="en-US" sz="1080" b="1" dirty="0" smtClean="0">
                <a:solidFill>
                  <a:schemeClr val="bg1"/>
                </a:solidFill>
              </a:rPr>
              <a:t>central, </a:t>
            </a:r>
            <a:r>
              <a:rPr lang="en-US" altLang="en-US" sz="1080" b="1" dirty="0" smtClean="0">
                <a:solidFill>
                  <a:schemeClr val="bg1"/>
                </a:solidFill>
              </a:rPr>
              <a:t>southwestern </a:t>
            </a:r>
            <a:r>
              <a:rPr lang="en-US" altLang="en-US" sz="1080" b="1" dirty="0" smtClean="0">
                <a:solidFill>
                  <a:schemeClr val="bg1"/>
                </a:solidFill>
              </a:rPr>
              <a:t>and eastern Ethiopia, parts of western </a:t>
            </a:r>
            <a:r>
              <a:rPr lang="en-US" altLang="en-US" sz="1080" b="1" dirty="0" smtClean="0">
                <a:solidFill>
                  <a:schemeClr val="bg1"/>
                </a:solidFill>
              </a:rPr>
              <a:t>and southern Kenya</a:t>
            </a:r>
            <a:r>
              <a:rPr lang="en-US" altLang="en-US" sz="1080" b="1" dirty="0" smtClean="0">
                <a:solidFill>
                  <a:schemeClr val="bg1"/>
                </a:solidFill>
              </a:rPr>
              <a:t>,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many parts of Angola, parts of northern and southern Botswana, central and southern Namibia, portions of </a:t>
            </a:r>
            <a:r>
              <a:rPr lang="en-US" altLang="en-US" sz="1080" b="1" dirty="0" smtClean="0">
                <a:solidFill>
                  <a:schemeClr val="bg1"/>
                </a:solidFill>
              </a:rPr>
              <a:t>Zimbabwe, much of </a:t>
            </a:r>
            <a:r>
              <a:rPr lang="en-US" altLang="en-US" sz="1080" b="1" dirty="0" smtClean="0">
                <a:solidFill>
                  <a:schemeClr val="bg1"/>
                </a:solidFill>
              </a:rPr>
              <a:t>Zambia, Malawi, central and northern Mozambique, northern and eastern Madagascar, and much of South Africa. Below-average rainfall was observed over pockets of eastern and southwestern Angola, </a:t>
            </a:r>
            <a:r>
              <a:rPr lang="en-US" altLang="en-US" sz="1080" b="1" dirty="0" smtClean="0">
                <a:solidFill>
                  <a:schemeClr val="bg1"/>
                </a:solidFill>
              </a:rPr>
              <a:t>northwestern and eastern Namibia</a:t>
            </a:r>
            <a:r>
              <a:rPr lang="en-US" altLang="en-US" sz="1080" b="1" dirty="0" smtClean="0">
                <a:solidFill>
                  <a:schemeClr val="bg1"/>
                </a:solidFill>
              </a:rPr>
              <a:t>, pockets of Zambia, </a:t>
            </a:r>
            <a:r>
              <a:rPr lang="en-US" altLang="en-US" sz="1080" b="1" dirty="0" smtClean="0">
                <a:solidFill>
                  <a:schemeClr val="bg1"/>
                </a:solidFill>
              </a:rPr>
              <a:t>many parts of </a:t>
            </a:r>
            <a:r>
              <a:rPr lang="en-US" altLang="en-US" sz="1080" b="1" dirty="0" smtClean="0">
                <a:solidFill>
                  <a:schemeClr val="bg1"/>
                </a:solidFill>
              </a:rPr>
              <a:t>Botswana, parts of Zimbabwe, southern Mozambique and southwestern Madagascar. In Central Africa, rainfall was above-average over </a:t>
            </a:r>
            <a:r>
              <a:rPr lang="en-US" altLang="en-US" sz="1080" b="1" dirty="0" smtClean="0">
                <a:solidFill>
                  <a:schemeClr val="bg1"/>
                </a:solidFill>
              </a:rPr>
              <a:t>many parts of </a:t>
            </a:r>
            <a:r>
              <a:rPr lang="en-US" altLang="en-US" sz="1080" b="1" dirty="0" smtClean="0">
                <a:solidFill>
                  <a:schemeClr val="bg1"/>
                </a:solidFill>
              </a:rPr>
              <a:t>DRC, eastern Gabon, and </a:t>
            </a:r>
            <a:r>
              <a:rPr lang="en-US" altLang="en-US" sz="1080" b="1" dirty="0" smtClean="0">
                <a:solidFill>
                  <a:schemeClr val="bg1"/>
                </a:solidFill>
              </a:rPr>
              <a:t>southern Congo</a:t>
            </a:r>
            <a:r>
              <a:rPr lang="en-US" altLang="en-US" sz="1080" b="1" dirty="0" smtClean="0">
                <a:solidFill>
                  <a:schemeClr val="bg1"/>
                </a:solidFill>
              </a:rPr>
              <a:t>. Rainfall was below-average over southern Cameroon, parts of northern DRC, Equatorial Guinea, </a:t>
            </a:r>
            <a:r>
              <a:rPr lang="en-US" altLang="en-US" sz="1080" b="1" dirty="0" smtClean="0">
                <a:solidFill>
                  <a:schemeClr val="bg1"/>
                </a:solidFill>
              </a:rPr>
              <a:t>much of </a:t>
            </a:r>
            <a:r>
              <a:rPr lang="en-US" altLang="en-US" sz="1080" b="1" dirty="0" smtClean="0">
                <a:solidFill>
                  <a:schemeClr val="bg1"/>
                </a:solidFill>
              </a:rPr>
              <a:t>Gabon, </a:t>
            </a:r>
            <a:r>
              <a:rPr lang="en-US" altLang="en-US" sz="1080" b="1" dirty="0" smtClean="0">
                <a:solidFill>
                  <a:schemeClr val="bg1"/>
                </a:solidFill>
              </a:rPr>
              <a:t>CAR</a:t>
            </a:r>
            <a:r>
              <a:rPr lang="en-US" altLang="en-US" sz="1080" b="1" dirty="0" smtClean="0">
                <a:solidFill>
                  <a:schemeClr val="bg1"/>
                </a:solidFill>
              </a:rPr>
              <a:t>, and </a:t>
            </a:r>
            <a:r>
              <a:rPr lang="en-US" altLang="en-US" sz="1080" b="1" dirty="0" smtClean="0">
                <a:solidFill>
                  <a:schemeClr val="bg1"/>
                </a:solidFill>
              </a:rPr>
              <a:t>northern </a:t>
            </a:r>
            <a:r>
              <a:rPr lang="en-US" altLang="en-US" sz="1080" b="1" dirty="0" smtClean="0">
                <a:solidFill>
                  <a:schemeClr val="bg1"/>
                </a:solidFill>
              </a:rPr>
              <a:t>Congo. In West Africa, rainfall was below-average over </a:t>
            </a:r>
            <a:r>
              <a:rPr lang="en-US" altLang="en-US" sz="1080" b="1" dirty="0" smtClean="0">
                <a:solidFill>
                  <a:schemeClr val="bg1"/>
                </a:solidFill>
              </a:rPr>
              <a:t>portions of Cote d’Ivoire and Nigeria, </a:t>
            </a:r>
            <a:r>
              <a:rPr lang="en-US" altLang="en-US" sz="1080" b="1" dirty="0" smtClean="0">
                <a:solidFill>
                  <a:schemeClr val="bg1"/>
                </a:solidFill>
              </a:rPr>
              <a:t>while above-average rainfall was observed over much of </a:t>
            </a:r>
            <a:r>
              <a:rPr lang="en-US" altLang="en-US" sz="1080" b="1" dirty="0" smtClean="0">
                <a:solidFill>
                  <a:schemeClr val="bg1"/>
                </a:solidFill>
              </a:rPr>
              <a:t>Liberia, parts of Liberia and pockets of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pockets of Ethiopia</a:t>
            </a:r>
            <a:r>
              <a:rPr lang="en-US" altLang="en-US" sz="1140" b="1" dirty="0" smtClean="0">
                <a:solidFill>
                  <a:schemeClr val="bg1"/>
                </a:solidFill>
              </a:rPr>
              <a:t>, and much of Tanzania. Rainfall was below-average over parts of </a:t>
            </a:r>
            <a:r>
              <a:rPr lang="en-US" altLang="en-US" sz="1140" b="1" dirty="0" smtClean="0">
                <a:solidFill>
                  <a:schemeClr val="bg1"/>
                </a:solidFill>
              </a:rPr>
              <a:t>southwestern </a:t>
            </a:r>
            <a:r>
              <a:rPr lang="en-US" altLang="en-US" sz="1140" b="1" dirty="0" smtClean="0">
                <a:solidFill>
                  <a:schemeClr val="bg1"/>
                </a:solidFill>
              </a:rPr>
              <a:t>and eastern Ethiopia, southern South Sudan, </a:t>
            </a:r>
            <a:r>
              <a:rPr lang="en-US" altLang="en-US" sz="1140" b="1" dirty="0" smtClean="0">
                <a:solidFill>
                  <a:schemeClr val="bg1"/>
                </a:solidFill>
              </a:rPr>
              <a:t>Kenya, parts of western the far eastern Tanzania, and much of </a:t>
            </a:r>
            <a:r>
              <a:rPr lang="en-US" altLang="en-US" sz="1140" b="1" dirty="0" smtClean="0">
                <a:solidFill>
                  <a:schemeClr val="bg1"/>
                </a:solidFill>
              </a:rPr>
              <a:t>and Uganda. </a:t>
            </a:r>
            <a:r>
              <a:rPr lang="en-US" altLang="en-US" sz="1140" b="1" dirty="0">
                <a:solidFill>
                  <a:schemeClr val="bg1"/>
                </a:solidFill>
              </a:rPr>
              <a:t>In Central Africa, rainfall was below-average </a:t>
            </a:r>
            <a:r>
              <a:rPr lang="en-US" altLang="en-US" sz="1140" b="1" dirty="0" smtClean="0">
                <a:solidFill>
                  <a:schemeClr val="bg1"/>
                </a:solidFill>
              </a:rPr>
              <a:t>over </a:t>
            </a:r>
            <a:r>
              <a:rPr lang="en-US" altLang="en-US" sz="1140" b="1" dirty="0" smtClean="0">
                <a:solidFill>
                  <a:schemeClr val="bg1"/>
                </a:solidFill>
              </a:rPr>
              <a:t>Equatorial </a:t>
            </a:r>
            <a:r>
              <a:rPr lang="en-US" altLang="en-US" sz="1140" b="1" dirty="0" smtClean="0">
                <a:solidFill>
                  <a:schemeClr val="bg1"/>
                </a:solidFill>
              </a:rPr>
              <a:t>Guinea, </a:t>
            </a:r>
            <a:r>
              <a:rPr lang="en-US" altLang="en-US" sz="1140" b="1" dirty="0" smtClean="0">
                <a:solidFill>
                  <a:schemeClr val="bg1"/>
                </a:solidFill>
              </a:rPr>
              <a:t>pockets </a:t>
            </a:r>
            <a:r>
              <a:rPr lang="en-US" altLang="en-US" sz="1140" b="1" dirty="0" smtClean="0">
                <a:solidFill>
                  <a:schemeClr val="bg1"/>
                </a:solidFill>
              </a:rPr>
              <a:t>of northern Gabon, </a:t>
            </a:r>
            <a:r>
              <a:rPr lang="en-US" altLang="en-US" sz="1140" b="1" dirty="0" smtClean="0">
                <a:solidFill>
                  <a:schemeClr val="bg1"/>
                </a:solidFill>
              </a:rPr>
              <a:t>parts of CAR </a:t>
            </a:r>
            <a:r>
              <a:rPr lang="en-US" altLang="en-US" sz="1140" b="1" dirty="0" smtClean="0">
                <a:solidFill>
                  <a:schemeClr val="bg1"/>
                </a:solidFill>
              </a:rPr>
              <a:t>and many parts of DRC. Rainfall was above-average over </a:t>
            </a:r>
            <a:r>
              <a:rPr lang="en-US" altLang="en-US" sz="1140" b="1" dirty="0" smtClean="0">
                <a:solidFill>
                  <a:schemeClr val="bg1"/>
                </a:solidFill>
              </a:rPr>
              <a:t>southern </a:t>
            </a:r>
            <a:r>
              <a:rPr lang="en-US" altLang="en-US" sz="1140" b="1" dirty="0" smtClean="0">
                <a:solidFill>
                  <a:schemeClr val="bg1"/>
                </a:solidFill>
              </a:rPr>
              <a:t>Cameroon, central Gabon, Congo, and the far northern and southern DRC. In Southern Africa, above-average rainfall was observed over much of Angola, </a:t>
            </a:r>
            <a:r>
              <a:rPr lang="en-US" altLang="en-US" sz="1140" b="1" dirty="0" smtClean="0">
                <a:solidFill>
                  <a:schemeClr val="bg1"/>
                </a:solidFill>
              </a:rPr>
              <a:t>eastern </a:t>
            </a:r>
            <a:r>
              <a:rPr lang="en-US" altLang="en-US" sz="1140" b="1" dirty="0" smtClean="0">
                <a:solidFill>
                  <a:schemeClr val="bg1"/>
                </a:solidFill>
              </a:rPr>
              <a:t>Zambia, </a:t>
            </a:r>
            <a:r>
              <a:rPr lang="en-US" altLang="en-US" sz="1140" b="1" dirty="0" smtClean="0">
                <a:solidFill>
                  <a:schemeClr val="bg1"/>
                </a:solidFill>
              </a:rPr>
              <a:t>northern Malawi</a:t>
            </a:r>
            <a:r>
              <a:rPr lang="en-US" altLang="en-US" sz="1140" b="1" dirty="0" smtClean="0">
                <a:solidFill>
                  <a:schemeClr val="bg1"/>
                </a:solidFill>
              </a:rPr>
              <a:t>, </a:t>
            </a:r>
            <a:r>
              <a:rPr lang="en-US" altLang="en-US" sz="1140" b="1" dirty="0" smtClean="0">
                <a:solidFill>
                  <a:schemeClr val="bg1"/>
                </a:solidFill>
              </a:rPr>
              <a:t>much of </a:t>
            </a:r>
            <a:r>
              <a:rPr lang="en-US" altLang="en-US" sz="1140" b="1" dirty="0" smtClean="0">
                <a:solidFill>
                  <a:schemeClr val="bg1"/>
                </a:solidFill>
              </a:rPr>
              <a:t>Mozambique, </a:t>
            </a:r>
            <a:r>
              <a:rPr lang="en-US" altLang="en-US" sz="1140" b="1" dirty="0" smtClean="0">
                <a:solidFill>
                  <a:schemeClr val="bg1"/>
                </a:solidFill>
              </a:rPr>
              <a:t>much </a:t>
            </a:r>
            <a:r>
              <a:rPr lang="en-US" altLang="en-US" sz="1140" b="1" dirty="0" smtClean="0">
                <a:solidFill>
                  <a:schemeClr val="bg1"/>
                </a:solidFill>
              </a:rPr>
              <a:t>of Madagascar, and  much of Botswana and South Africa. Below-average rainfall was observed over </a:t>
            </a:r>
            <a:r>
              <a:rPr lang="en-US" altLang="en-US" sz="1140" b="1" dirty="0" smtClean="0">
                <a:solidFill>
                  <a:schemeClr val="bg1"/>
                </a:solidFill>
              </a:rPr>
              <a:t>pockets </a:t>
            </a:r>
            <a:r>
              <a:rPr lang="en-US" altLang="en-US" sz="1140" b="1" dirty="0" smtClean="0">
                <a:solidFill>
                  <a:schemeClr val="bg1"/>
                </a:solidFill>
              </a:rPr>
              <a:t>of southern Angola, </a:t>
            </a:r>
            <a:r>
              <a:rPr lang="en-US" altLang="en-US" sz="1140" b="1" dirty="0" smtClean="0">
                <a:solidFill>
                  <a:schemeClr val="bg1"/>
                </a:solidFill>
              </a:rPr>
              <a:t>parts </a:t>
            </a:r>
            <a:r>
              <a:rPr lang="en-US" altLang="en-US" sz="1140" b="1" dirty="0" smtClean="0">
                <a:solidFill>
                  <a:schemeClr val="bg1"/>
                </a:solidFill>
              </a:rPr>
              <a:t>of Namibia, </a:t>
            </a:r>
            <a:r>
              <a:rPr lang="en-US" altLang="en-US" sz="1140" b="1" dirty="0" smtClean="0">
                <a:solidFill>
                  <a:schemeClr val="bg1"/>
                </a:solidFill>
              </a:rPr>
              <a:t>western </a:t>
            </a:r>
            <a:r>
              <a:rPr lang="en-US" altLang="en-US" sz="1140" b="1" dirty="0" smtClean="0">
                <a:solidFill>
                  <a:schemeClr val="bg1"/>
                </a:solidFill>
              </a:rPr>
              <a:t>and southern Zambia, much of Zimbabwe, </a:t>
            </a:r>
            <a:r>
              <a:rPr lang="en-US" altLang="en-US" sz="1140" b="1" dirty="0" smtClean="0">
                <a:solidFill>
                  <a:schemeClr val="bg1"/>
                </a:solidFill>
              </a:rPr>
              <a:t>pockets of northeastern </a:t>
            </a:r>
            <a:r>
              <a:rPr lang="en-US" altLang="en-US" sz="1140" b="1" dirty="0" smtClean="0">
                <a:solidFill>
                  <a:schemeClr val="bg1"/>
                </a:solidFill>
              </a:rPr>
              <a:t>South Africa, </a:t>
            </a:r>
            <a:r>
              <a:rPr lang="en-US" altLang="en-US" sz="1140" b="1" dirty="0" smtClean="0">
                <a:solidFill>
                  <a:schemeClr val="bg1"/>
                </a:solidFill>
              </a:rPr>
              <a:t>and the far southern </a:t>
            </a:r>
            <a:r>
              <a:rPr lang="en-US" altLang="en-US" sz="1140" b="1" dirty="0" smtClean="0">
                <a:solidFill>
                  <a:schemeClr val="bg1"/>
                </a:solidFill>
              </a:rPr>
              <a:t>Madagascar. In West Africa, rainfall was above-average along the Gulf of Guinea coast.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3111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parts of </a:t>
            </a:r>
            <a:r>
              <a:rPr lang="en-US" altLang="en-US" sz="1100" b="1" dirty="0" smtClean="0">
                <a:solidFill>
                  <a:schemeClr val="bg1"/>
                </a:solidFill>
              </a:rPr>
              <a:t>eastern and southern</a:t>
            </a:r>
            <a:r>
              <a:rPr lang="en-US" altLang="en-US" sz="1100" b="1" dirty="0" smtClean="0">
                <a:solidFill>
                  <a:schemeClr val="bg1"/>
                </a:solidFill>
              </a:rPr>
              <a:t> Ethiopia, pockets of Uganda, </a:t>
            </a:r>
            <a:r>
              <a:rPr lang="en-US" altLang="en-US" sz="1100" b="1" dirty="0">
                <a:solidFill>
                  <a:schemeClr val="bg1"/>
                </a:solidFill>
              </a:rPr>
              <a:t>and </a:t>
            </a:r>
            <a:r>
              <a:rPr lang="en-US" altLang="en-US" sz="1100" b="1" dirty="0" smtClean="0">
                <a:solidFill>
                  <a:schemeClr val="bg1"/>
                </a:solidFill>
              </a:rPr>
              <a:t>northwestern Tanzania</a:t>
            </a:r>
            <a:r>
              <a:rPr lang="en-US" altLang="en-US" sz="1100" b="1" dirty="0">
                <a:solidFill>
                  <a:schemeClr val="bg1"/>
                </a:solidFill>
              </a:rPr>
              <a:t>. Below-average was observed </a:t>
            </a:r>
            <a:r>
              <a:rPr lang="en-US" altLang="en-US" sz="1100" b="1" dirty="0" smtClean="0">
                <a:solidFill>
                  <a:schemeClr val="bg1"/>
                </a:solidFill>
              </a:rPr>
              <a:t>over central and southern Kenya, </a:t>
            </a:r>
            <a:r>
              <a:rPr lang="en-US" altLang="en-US" sz="1100" b="1" dirty="0">
                <a:solidFill>
                  <a:schemeClr val="bg1"/>
                </a:solidFill>
              </a:rPr>
              <a:t>and </a:t>
            </a:r>
            <a:r>
              <a:rPr lang="en-US" altLang="en-US" sz="1100" b="1" dirty="0" smtClean="0">
                <a:solidFill>
                  <a:schemeClr val="bg1"/>
                </a:solidFill>
              </a:rPr>
              <a:t>much of Tanzania</a:t>
            </a:r>
            <a:r>
              <a:rPr lang="en-US" altLang="en-US" sz="1100" b="1" dirty="0">
                <a:solidFill>
                  <a:schemeClr val="bg1"/>
                </a:solidFill>
              </a:rPr>
              <a:t>. In central Africa, rainfall was above-average over parts of southern </a:t>
            </a:r>
            <a:r>
              <a:rPr lang="en-US" altLang="en-US" sz="1100" b="1" dirty="0" smtClean="0">
                <a:solidFill>
                  <a:schemeClr val="bg1"/>
                </a:solidFill>
              </a:rPr>
              <a:t>DRC</a:t>
            </a:r>
            <a:r>
              <a:rPr lang="en-US" altLang="en-US" sz="1100" b="1" dirty="0" smtClean="0">
                <a:solidFill>
                  <a:schemeClr val="bg1"/>
                </a:solidFill>
              </a:rPr>
              <a:t>, while</a:t>
            </a:r>
            <a:r>
              <a:rPr lang="en-US" altLang="en-US" sz="1100" b="1" dirty="0" smtClean="0">
                <a:solidFill>
                  <a:schemeClr val="bg1"/>
                </a:solidFill>
              </a:rPr>
              <a:t> below-average </a:t>
            </a:r>
            <a:r>
              <a:rPr lang="en-US" altLang="en-US" sz="1100" b="1" dirty="0">
                <a:solidFill>
                  <a:schemeClr val="bg1"/>
                </a:solidFill>
              </a:rPr>
              <a:t>rainfall was observed over Equatorial Guinea, Gabon, northern Congo, CAR, and </a:t>
            </a:r>
            <a:r>
              <a:rPr lang="en-US" altLang="en-US" sz="1100" b="1" dirty="0" smtClean="0">
                <a:solidFill>
                  <a:schemeClr val="bg1"/>
                </a:solidFill>
              </a:rPr>
              <a:t>parts of western DRC</a:t>
            </a:r>
            <a:r>
              <a:rPr lang="en-US" altLang="en-US" sz="1100" b="1" dirty="0">
                <a:solidFill>
                  <a:schemeClr val="bg1"/>
                </a:solidFill>
              </a:rPr>
              <a:t>. </a:t>
            </a:r>
            <a:r>
              <a:rPr lang="en-US" altLang="en-US" sz="1100" b="1" dirty="0" smtClean="0">
                <a:solidFill>
                  <a:schemeClr val="bg1"/>
                </a:solidFill>
              </a:rPr>
              <a:t>In Southern Africa, rainfall </a:t>
            </a:r>
            <a:r>
              <a:rPr lang="en-US" altLang="en-US" sz="1100" b="1" dirty="0">
                <a:solidFill>
                  <a:schemeClr val="bg1"/>
                </a:solidFill>
              </a:rPr>
              <a:t>was above-average over </a:t>
            </a:r>
            <a:r>
              <a:rPr lang="en-US" altLang="en-US" sz="1100" b="1" dirty="0" smtClean="0">
                <a:solidFill>
                  <a:schemeClr val="bg1"/>
                </a:solidFill>
              </a:rPr>
              <a:t>southwestern Angola, northwestern Namibia, and pockets of South Africa, southern Mozambique and central Madagascar. Rainfall was below-average over portions of Botswana, Zambia, Zimbabwe, eastern South Africa, northern Mozambique, Malawi and, parts of northern and southern Madagascar. In West Africa, above average rainfall was observed over parts of Sierra Leone, eastern Guinea, northern Cote d’Ivoire and Ghana.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a:t>
            </a:r>
            <a:r>
              <a:rPr lang="en-US" altLang="en-US" sz="1200" b="1" dirty="0" smtClean="0">
                <a:solidFill>
                  <a:schemeClr val="bg1"/>
                </a:solidFill>
              </a:rPr>
              <a:t>easterly flow prevailed across Central Africa, while an area of lower-level convergence was observed across equatorial East Africa.</a:t>
            </a:r>
            <a:endParaRPr lang="en-US" altLang="en-US" sz="1200" b="1" dirty="0">
              <a:solidFill>
                <a:schemeClr val="bg1"/>
              </a:solidFill>
            </a:endParaRPr>
          </a:p>
        </p:txBody>
      </p:sp>
      <p:sp>
        <p:nvSpPr>
          <p:cNvPr id="3" name="Oval 2"/>
          <p:cNvSpPr/>
          <p:nvPr/>
        </p:nvSpPr>
        <p:spPr bwMode="auto">
          <a:xfrm rot="21337274">
            <a:off x="3518602" y="2968789"/>
            <a:ext cx="680431" cy="497232"/>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rot="21401837">
            <a:off x="2079653" y="3126167"/>
            <a:ext cx="1427490" cy="5617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3581400" y="2819399"/>
            <a:ext cx="457200" cy="89794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10000" y="1752600"/>
            <a:ext cx="1447800" cy="173563"/>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(bottom right)</a:t>
            </a:r>
            <a:r>
              <a:rPr lang="en-US" altLang="en-US" sz="1200" b="1" dirty="0" smtClean="0">
                <a:solidFill>
                  <a:schemeClr val="bg1"/>
                </a:solidFill>
                <a:latin typeface="Arial" charset="0"/>
              </a:rPr>
              <a:t>. The seasonal total rainfall remained below-average over parts of southern Madagascar (bottom left</a:t>
            </a:r>
            <a:r>
              <a:rPr lang="en-US" altLang="en-US" sz="1200" b="1" dirty="0" smtClean="0">
                <a:solidFill>
                  <a:schemeClr val="bg1"/>
                </a:solidFill>
                <a:latin typeface="Arial" charset="0"/>
              </a:rPr>
              <a:t>). Light to moderate rainfall helped to reduce accumulated rainfall deficits over parts of southern and southeastern Ethiopia </a:t>
            </a:r>
            <a:r>
              <a:rPr lang="en-US" altLang="en-US" sz="1200" b="1" dirty="0" smtClean="0">
                <a:solidFill>
                  <a:schemeClr val="bg1"/>
                </a:solidFill>
                <a:latin typeface="Arial" charset="0"/>
                <a:cs typeface="+mn-cs"/>
              </a:rPr>
              <a:t>(top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65982" y="1501140"/>
            <a:ext cx="325550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05 </a:t>
            </a:r>
            <a:r>
              <a:rPr lang="en-US" altLang="en-US" b="1" dirty="0" smtClean="0">
                <a:solidFill>
                  <a:srgbClr val="FFFF00"/>
                </a:solidFill>
              </a:rPr>
              <a:t>– </a:t>
            </a:r>
            <a:r>
              <a:rPr lang="en-US" altLang="en-US" b="1" dirty="0" smtClean="0">
                <a:solidFill>
                  <a:srgbClr val="FFFF00"/>
                </a:solidFill>
              </a:rPr>
              <a:t>11 </a:t>
            </a:r>
            <a:r>
              <a:rPr lang="en-US" altLang="en-US" b="1" dirty="0" smtClean="0">
                <a:solidFill>
                  <a:srgbClr val="FFFF00"/>
                </a:solidFill>
              </a:rPr>
              <a:t>Apr,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 of Southern Africa, including Tanzania, and western Gabon and pockets of eastern DRC.</a:t>
            </a:r>
            <a:endParaRPr lang="en-US" altLang="en-US" sz="1200" b="1" dirty="0">
              <a:solidFill>
                <a:schemeClr val="bg1"/>
              </a:solidFill>
            </a:endParaRPr>
          </a:p>
        </p:txBody>
      </p:sp>
      <p:sp>
        <p:nvSpPr>
          <p:cNvPr id="9" name="TextBox 10"/>
          <p:cNvSpPr txBox="1">
            <a:spLocks noChangeArrowheads="1"/>
          </p:cNvSpPr>
          <p:nvPr/>
        </p:nvSpPr>
        <p:spPr bwMode="auto">
          <a:xfrm>
            <a:off x="621942" y="1524000"/>
            <a:ext cx="369004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29 Mar – 04 Apr, 2022</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204109</TotalTime>
  <Words>1972</Words>
  <Application>Microsoft Office PowerPoint</Application>
  <PresentationFormat>On-screen Show (4:3)</PresentationFormat>
  <Paragraphs>67</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9984</cp:revision>
  <cp:lastPrinted>2018-07-09T15:13:07Z</cp:lastPrinted>
  <dcterms:created xsi:type="dcterms:W3CDTF">2001-08-31T10:39:36Z</dcterms:created>
  <dcterms:modified xsi:type="dcterms:W3CDTF">2022-03-28T16:59:41Z</dcterms:modified>
</cp:coreProperties>
</file>