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509" r:id="rId2"/>
    <p:sldId id="326" r:id="rId3"/>
    <p:sldId id="485" r:id="rId4"/>
    <p:sldId id="502" r:id="rId5"/>
    <p:sldId id="501" r:id="rId6"/>
    <p:sldId id="512" r:id="rId7"/>
    <p:sldId id="515" r:id="rId8"/>
    <p:sldId id="496" r:id="rId9"/>
    <p:sldId id="506" r:id="rId10"/>
    <p:sldId id="513" r:id="rId11"/>
    <p:sldId id="514" r:id="rId12"/>
    <p:sldId id="511" r:id="rId13"/>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0813" autoAdjust="0"/>
  </p:normalViewPr>
  <p:slideViewPr>
    <p:cSldViewPr>
      <p:cViewPr varScale="1">
        <p:scale>
          <a:sx n="69" d="100"/>
          <a:sy n="69" d="100"/>
        </p:scale>
        <p:origin x="585" y="51"/>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3/21/2022</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extLst>
      <p:ext uri="{BB962C8B-B14F-4D97-AF65-F5344CB8AC3E}">
        <p14:creationId xmlns:p14="http://schemas.microsoft.com/office/powerpoint/2010/main" val="27560708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extLst>
      <p:ext uri="{BB962C8B-B14F-4D97-AF65-F5344CB8AC3E}">
        <p14:creationId xmlns:p14="http://schemas.microsoft.com/office/powerpoint/2010/main" val="1418236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extLst>
      <p:ext uri="{BB962C8B-B14F-4D97-AF65-F5344CB8AC3E}">
        <p14:creationId xmlns:p14="http://schemas.microsoft.com/office/powerpoint/2010/main" val="576223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extLst>
      <p:ext uri="{BB962C8B-B14F-4D97-AF65-F5344CB8AC3E}">
        <p14:creationId xmlns:p14="http://schemas.microsoft.com/office/powerpoint/2010/main" val="2820025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A62C6B-CC89-4827-94E3-A6ABFBF2EB54}" type="slidenum">
              <a:rPr lang="en-US" altLang="en-US" smtClean="0"/>
              <a:pPr/>
              <a:t>12</a:t>
            </a:fld>
            <a:endParaRPr lang="en-US" altLang="en-US"/>
          </a:p>
        </p:txBody>
      </p:sp>
    </p:spTree>
    <p:extLst>
      <p:ext uri="{BB962C8B-B14F-4D97-AF65-F5344CB8AC3E}">
        <p14:creationId xmlns:p14="http://schemas.microsoft.com/office/powerpoint/2010/main" val="696677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4</a:t>
            </a:fld>
            <a:endParaRPr lang="en-US" altLang="en-US" sz="120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6</a:t>
            </a:fld>
            <a:endParaRPr lang="en-US" altLang="en-US"/>
          </a:p>
        </p:txBody>
      </p:sp>
    </p:spTree>
    <p:extLst>
      <p:ext uri="{BB962C8B-B14F-4D97-AF65-F5344CB8AC3E}">
        <p14:creationId xmlns:p14="http://schemas.microsoft.com/office/powerpoint/2010/main" val="259669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7</a:t>
            </a:fld>
            <a:endParaRPr lang="en-US" altLang="en-US"/>
          </a:p>
        </p:txBody>
      </p:sp>
    </p:spTree>
    <p:extLst>
      <p:ext uri="{BB962C8B-B14F-4D97-AF65-F5344CB8AC3E}">
        <p14:creationId xmlns:p14="http://schemas.microsoft.com/office/powerpoint/2010/main" val="3736748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29C1A96-929F-9440-ABE3-38839B151B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5" name="Rectangle 3">
            <a:extLst>
              <a:ext uri="{FF2B5EF4-FFF2-40B4-BE49-F238E27FC236}">
                <a16:creationId xmlns:a16="http://schemas.microsoft.com/office/drawing/2014/main" id="{BF50F970-C7DE-114B-90F0-84EB393BC919}"/>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500730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6455" name="CorelPhotoPaint.Image.10" r:id="rId14" imgW="1625397" imgH="1625397" progId="">
                  <p:embed/>
                </p:oleObj>
              </mc:Choice>
              <mc:Fallback>
                <p:oleObj name="CorelPhotoPaint.Image.10" r:id="rId14" imgW="1625397" imgH="1625397" progId="">
                  <p:embed/>
                  <p:pic>
                    <p:nvPicPr>
                      <p:cNvPr id="0" name="Picture 94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a:solidFill>
                  <a:srgbClr val="FFFF00"/>
                </a:solidFill>
                <a:latin typeface="Arial" charset="0"/>
              </a:rPr>
              <a:t>The African Monsoon Recent Evolution and Current Status</a:t>
            </a:r>
            <a:br>
              <a:rPr lang="en-US" altLang="en-US" b="1" dirty="0">
                <a:solidFill>
                  <a:srgbClr val="FFFF00"/>
                </a:solidFill>
                <a:latin typeface="Arial" charset="0"/>
              </a:rPr>
            </a:br>
            <a:r>
              <a:rPr lang="en-US" altLang="en-US" b="1" dirty="0">
                <a:solidFill>
                  <a:srgbClr val="FFFF00"/>
                </a:solidFill>
                <a:latin typeface="Arial" charset="0"/>
              </a:rPr>
              <a:t/>
            </a:r>
            <a:br>
              <a:rPr lang="en-US" altLang="en-US" b="1" dirty="0">
                <a:solidFill>
                  <a:srgbClr val="FFFF00"/>
                </a:solidFill>
                <a:latin typeface="Arial" charset="0"/>
              </a:rPr>
            </a:br>
            <a:r>
              <a:rPr lang="en-US" altLang="en-US" b="1" dirty="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86793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smtClean="0">
                <a:solidFill>
                  <a:schemeClr val="bg1"/>
                </a:solidFill>
              </a:rPr>
              <a:t>21 </a:t>
            </a:r>
            <a:r>
              <a:rPr lang="en-US" altLang="en-US" sz="2800" b="1" dirty="0" smtClean="0">
                <a:solidFill>
                  <a:schemeClr val="bg1"/>
                </a:solidFill>
              </a:rPr>
              <a:t>March 2022</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extLst>
      <p:ext uri="{BB962C8B-B14F-4D97-AF65-F5344CB8AC3E}">
        <p14:creationId xmlns:p14="http://schemas.microsoft.com/office/powerpoint/2010/main" val="2528570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17053"/>
            <a:ext cx="2981324" cy="3858184"/>
          </a:xfrm>
          <a:prstGeom prst="rect">
            <a:avLst/>
          </a:prstGeom>
          <a:noFill/>
          <a:ln w="9525">
            <a:noFill/>
            <a:miter lim="800000"/>
            <a:headEnd/>
            <a:tailEnd/>
          </a:ln>
        </p:spPr>
      </p:pic>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76200" y="1447800"/>
            <a:ext cx="3810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22 </a:t>
            </a:r>
            <a:r>
              <a:rPr lang="en-US" altLang="en-US" b="1" dirty="0">
                <a:solidFill>
                  <a:srgbClr val="FFFF00"/>
                </a:solidFill>
              </a:rPr>
              <a:t>– </a:t>
            </a:r>
            <a:r>
              <a:rPr lang="en-US" altLang="en-US" b="1" dirty="0" smtClean="0">
                <a:solidFill>
                  <a:srgbClr val="FFFF00"/>
                </a:solidFill>
              </a:rPr>
              <a:t>28 </a:t>
            </a:r>
            <a:r>
              <a:rPr lang="en-US" altLang="en-US" b="1" dirty="0">
                <a:solidFill>
                  <a:srgbClr val="FFFF00"/>
                </a:solidFill>
              </a:rPr>
              <a:t>Mar, 2022</a:t>
            </a:r>
          </a:p>
        </p:txBody>
      </p:sp>
      <p:sp>
        <p:nvSpPr>
          <p:cNvPr id="8" name="Text Box 8"/>
          <p:cNvSpPr txBox="1">
            <a:spLocks noChangeArrowheads="1"/>
          </p:cNvSpPr>
          <p:nvPr/>
        </p:nvSpPr>
        <p:spPr bwMode="auto">
          <a:xfrm>
            <a:off x="3581400" y="1289477"/>
            <a:ext cx="5349875" cy="5339923"/>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middle and southern portions of Cote d’Ivoire, Ghana, Togo, Benin, and southwestern Nigeria: </a:t>
            </a:r>
            <a:r>
              <a:rPr lang="en-US" altLang="en-US" sz="1100" b="1" dirty="0">
                <a:solidFill>
                  <a:schemeClr val="bg1"/>
                </a:solidFill>
                <a:latin typeface="Arial" charset="0"/>
              </a:rPr>
              <a:t>An area of anomalous lower-level divergence and upper-level convergence is expected to suppress rainfall in the region. </a:t>
            </a:r>
            <a:r>
              <a:rPr lang="en-US" altLang="en-US" sz="1100" b="1" dirty="0">
                <a:solidFill>
                  <a:srgbClr val="FFFF00"/>
                </a:solidFill>
                <a:latin typeface="Arial" charset="0"/>
              </a:rPr>
              <a:t>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southeastern Nigeria, middle and southern portions of Cameroon and CAR, eastern Gabon, much of Congo, northern DR Congo, southern South Sudan, northern and middle portions of Uganda, much of Ethiopia and Kenya, southern Somalia and northeastern Tanzania: </a:t>
            </a:r>
            <a:r>
              <a:rPr lang="en-US" altLang="en-US" sz="1100" b="1" dirty="0">
                <a:solidFill>
                  <a:schemeClr val="bg1"/>
                </a:solidFill>
                <a:latin typeface="Arial" charset="0"/>
              </a:rPr>
              <a:t>An area of anomalous lower-level divergence and upper-level convergence is expected to suppress rainfall in the region.</a:t>
            </a:r>
            <a:r>
              <a:rPr lang="en-US" altLang="en-US" sz="1100" b="1" dirty="0">
                <a:solidFill>
                  <a:srgbClr val="FFFF00"/>
                </a:solidFill>
                <a:latin typeface="Arial" charset="0"/>
              </a:rPr>
              <a:t> 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across middle and southern portions of Angola and northwestern Namibia: </a:t>
            </a:r>
            <a:r>
              <a:rPr lang="en-US" altLang="en-US" sz="1100" b="1" dirty="0">
                <a:solidFill>
                  <a:schemeClr val="bg1"/>
                </a:solidFill>
                <a:latin typeface="Arial" charset="0"/>
              </a:rPr>
              <a:t>An area of anomalous lower-level convergence and upper-level divergence is expected to enhance rainfall in the region. </a:t>
            </a:r>
            <a:r>
              <a:rPr lang="en-US" altLang="en-US" sz="1100" b="1" dirty="0">
                <a:solidFill>
                  <a:srgbClr val="FFFF00"/>
                </a:solidFill>
                <a:latin typeface="Arial" charset="0"/>
              </a:rPr>
              <a:t>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across eastern Angola, southern DR Congo, much of Zambia and Malawi, middle and southern portions of Tanzania, northern Zimbabwe and Mozambique, northern and middle portions of Madagascar, middle portions of South Africa, and much of Lesotho and </a:t>
            </a:r>
            <a:r>
              <a:rPr lang="en-US" altLang="en-US" sz="1100" b="1" dirty="0" err="1">
                <a:solidFill>
                  <a:srgbClr val="FFFF00"/>
                </a:solidFill>
                <a:latin typeface="Arial" charset="0"/>
              </a:rPr>
              <a:t>Eswatini</a:t>
            </a:r>
            <a:r>
              <a:rPr lang="en-US" altLang="en-US" sz="1100" b="1" dirty="0">
                <a:solidFill>
                  <a:srgbClr val="FFFF00"/>
                </a:solidFill>
                <a:latin typeface="Arial" charset="0"/>
              </a:rPr>
              <a:t>: </a:t>
            </a:r>
            <a:r>
              <a:rPr lang="en-US" altLang="en-US" sz="1100" b="1" dirty="0">
                <a:solidFill>
                  <a:schemeClr val="bg1"/>
                </a:solidFill>
                <a:latin typeface="Arial" charset="0"/>
              </a:rPr>
              <a:t>An area of anomalous lower-level convergence and upper-level divergence is expected to enhance rainfall in the region.</a:t>
            </a:r>
            <a:r>
              <a:rPr lang="en-US" altLang="en-US" sz="1100" b="1" dirty="0">
                <a:solidFill>
                  <a:srgbClr val="FFFF00"/>
                </a:solidFill>
                <a:latin typeface="Arial" charset="0"/>
              </a:rPr>
              <a:t> 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southern Madagascar: </a:t>
            </a:r>
            <a:r>
              <a:rPr lang="en-US" altLang="en-US" sz="1100" b="1" dirty="0">
                <a:solidFill>
                  <a:schemeClr val="bg1"/>
                </a:solidFill>
                <a:latin typeface="Arial" charset="0"/>
              </a:rPr>
              <a:t>An area of anomalous lower-level divergence and upper-level convergence is expected to suppress rainfall in the region. </a:t>
            </a:r>
            <a:r>
              <a:rPr lang="en-US" altLang="en-US" sz="1100" b="1" dirty="0">
                <a:solidFill>
                  <a:srgbClr val="FFFF00"/>
                </a:solidFill>
                <a:latin typeface="Arial" charset="0"/>
              </a:rPr>
              <a:t>Confidence: Moderate</a:t>
            </a:r>
          </a:p>
        </p:txBody>
      </p:sp>
    </p:spTree>
    <p:extLst>
      <p:ext uri="{BB962C8B-B14F-4D97-AF65-F5344CB8AC3E}">
        <p14:creationId xmlns:p14="http://schemas.microsoft.com/office/powerpoint/2010/main" val="2657198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a:solidFill>
                  <a:srgbClr val="FFFF00"/>
                </a:solidFill>
              </a:rPr>
              <a:t>Week-2 Precipitation Outlooks</a:t>
            </a:r>
            <a:br>
              <a:rPr lang="en-US" altLang="en-US" sz="2400" b="1">
                <a:solidFill>
                  <a:srgbClr val="FFFF00"/>
                </a:solidFill>
              </a:rPr>
            </a:br>
            <a:endParaRPr lang="en-US" altLang="en-US" sz="2400" b="1">
              <a:solidFill>
                <a:srgbClr val="FFFF00"/>
              </a:solidFill>
            </a:endParaRPr>
          </a:p>
        </p:txBody>
      </p:sp>
      <p:sp>
        <p:nvSpPr>
          <p:cNvPr id="26630" name="Text Box 7"/>
          <p:cNvSpPr txBox="1">
            <a:spLocks noChangeArrowheads="1"/>
          </p:cNvSpPr>
          <p:nvPr/>
        </p:nvSpPr>
        <p:spPr bwMode="auto">
          <a:xfrm>
            <a:off x="228600" y="1447800"/>
            <a:ext cx="3429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29 Mar </a:t>
            </a:r>
            <a:r>
              <a:rPr lang="en-US" altLang="en-US" b="1" dirty="0" smtClean="0">
                <a:solidFill>
                  <a:srgbClr val="FFFF00"/>
                </a:solidFill>
              </a:rPr>
              <a:t>– </a:t>
            </a:r>
            <a:r>
              <a:rPr lang="en-US" altLang="en-US" b="1" dirty="0" smtClean="0">
                <a:solidFill>
                  <a:srgbClr val="FFFF00"/>
                </a:solidFill>
              </a:rPr>
              <a:t>04 Apr, </a:t>
            </a:r>
            <a:r>
              <a:rPr lang="en-US" altLang="en-US" b="1" dirty="0" smtClean="0">
                <a:solidFill>
                  <a:srgbClr val="FFFF00"/>
                </a:solidFill>
              </a:rPr>
              <a:t>2022</a:t>
            </a:r>
            <a:endParaRPr lang="en-US" altLang="en-US" b="1" dirty="0">
              <a:solidFill>
                <a:srgbClr val="FFFF00"/>
              </a:solidFill>
            </a:endParaRPr>
          </a:p>
        </p:txBody>
      </p:sp>
      <p:sp>
        <p:nvSpPr>
          <p:cNvPr id="10" name="Text Box 8"/>
          <p:cNvSpPr txBox="1">
            <a:spLocks noChangeArrowheads="1"/>
          </p:cNvSpPr>
          <p:nvPr/>
        </p:nvSpPr>
        <p:spPr bwMode="auto">
          <a:xfrm>
            <a:off x="3581400" y="1289477"/>
            <a:ext cx="5349875" cy="4493538"/>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eastern Liberia, middle and southern portions of Cote d’Ivoire, Ghana, Togo, Benin, and southwestern Nigeria: </a:t>
            </a:r>
            <a:r>
              <a:rPr lang="en-US" altLang="en-US" sz="1100" b="1" dirty="0">
                <a:solidFill>
                  <a:schemeClr val="bg1"/>
                </a:solidFill>
                <a:latin typeface="Arial" charset="0"/>
              </a:rPr>
              <a:t>An area of anomalous lower-level divergence and upper-level convergence is expected to suppress rainfall in the region.</a:t>
            </a:r>
            <a:r>
              <a:rPr lang="en-US" altLang="en-US" sz="1100" b="1" dirty="0">
                <a:solidFill>
                  <a:srgbClr val="FFFF00"/>
                </a:solidFill>
                <a:latin typeface="Arial" charset="0"/>
              </a:rPr>
              <a:t> 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southeastern Nigeria, middle and southern portions of Cameroon and CAR, northern Congo and DR Congo, southern South Sudan, much of Uganda, Ethiopia and Kenya, and southern Somalia: </a:t>
            </a:r>
            <a:r>
              <a:rPr lang="en-US" altLang="en-US" sz="1100" b="1" dirty="0">
                <a:solidFill>
                  <a:schemeClr val="bg1"/>
                </a:solidFill>
                <a:latin typeface="Arial" charset="0"/>
              </a:rPr>
              <a:t>An area of anomalous lower-level divergence and upper-level convergence is expected to suppress rainfall in the region.</a:t>
            </a:r>
            <a:r>
              <a:rPr lang="en-US" altLang="en-US" sz="1100" b="1" dirty="0">
                <a:solidFill>
                  <a:srgbClr val="FFFF00"/>
                </a:solidFill>
                <a:latin typeface="Arial" charset="0"/>
              </a:rPr>
              <a:t> 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southwestern Angola, much of Namibia and Botswana, middle and southern portions of Zimbabwe, middle portions of Mozambique, northern South Africa, and southern Madagascar: </a:t>
            </a:r>
            <a:r>
              <a:rPr lang="en-US" altLang="en-US" sz="1100" b="1" dirty="0">
                <a:solidFill>
                  <a:schemeClr val="bg1"/>
                </a:solidFill>
                <a:latin typeface="Arial" charset="0"/>
              </a:rPr>
              <a:t>An area of anomalous lower-level divergence and upper-level convergence is expected to suppress rainfall in the region.</a:t>
            </a:r>
            <a:r>
              <a:rPr lang="en-US" altLang="en-US" sz="1100" b="1" dirty="0">
                <a:solidFill>
                  <a:srgbClr val="FFFF00"/>
                </a:solidFill>
                <a:latin typeface="Arial" charset="0"/>
              </a:rPr>
              <a:t> 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across eastern Angola, southern DR Congo, much of Zambia and Malawi, middle and southern portions of Tanzania, northern Mozambique, middle portions of South Africa, and much of Lesotho and </a:t>
            </a:r>
            <a:r>
              <a:rPr lang="en-US" altLang="en-US" sz="1100" b="1" dirty="0" err="1">
                <a:solidFill>
                  <a:srgbClr val="FFFF00"/>
                </a:solidFill>
                <a:latin typeface="Arial" charset="0"/>
              </a:rPr>
              <a:t>Eswatini</a:t>
            </a:r>
            <a:r>
              <a:rPr lang="en-US" altLang="en-US" sz="1100" b="1" dirty="0">
                <a:solidFill>
                  <a:srgbClr val="FFFF00"/>
                </a:solidFill>
                <a:latin typeface="Arial" charset="0"/>
              </a:rPr>
              <a:t>: </a:t>
            </a:r>
            <a:r>
              <a:rPr lang="en-US" altLang="en-US" sz="1100" b="1" dirty="0">
                <a:solidFill>
                  <a:schemeClr val="bg1"/>
                </a:solidFill>
                <a:latin typeface="Arial" charset="0"/>
              </a:rPr>
              <a:t>An area of anomalous lower-level convergence and upper-level divergence is expected to enhance rainfall in the region.</a:t>
            </a:r>
            <a:r>
              <a:rPr lang="en-US" altLang="en-US" sz="1100" b="1" dirty="0">
                <a:solidFill>
                  <a:srgbClr val="FFFF00"/>
                </a:solidFill>
                <a:latin typeface="Arial" charset="0"/>
              </a:rPr>
              <a:t> Confidence: Moderate</a:t>
            </a:r>
          </a:p>
        </p:txBody>
      </p:sp>
    </p:spTree>
    <p:extLst>
      <p:ext uri="{BB962C8B-B14F-4D97-AF65-F5344CB8AC3E}">
        <p14:creationId xmlns:p14="http://schemas.microsoft.com/office/powerpoint/2010/main" val="931651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839200" cy="5562600"/>
          </a:xfrm>
        </p:spPr>
        <p:txBody>
          <a:bodyPr/>
          <a:lstStyle/>
          <a:p>
            <a:pPr algn="just"/>
            <a:r>
              <a:rPr lang="en-US" altLang="en-US" sz="1100" b="1" dirty="0">
                <a:solidFill>
                  <a:schemeClr val="bg1"/>
                </a:solidFill>
                <a:latin typeface="Arial" panose="020B0604020202020204" pitchFamily="34" charset="0"/>
                <a:cs typeface="Arial" panose="020B0604020202020204" pitchFamily="34" charset="0"/>
              </a:rPr>
              <a:t>During the past 30 days, in East Africa, above-average rainfall was observed over parts of northern Ethiopia, and much of Tanzania. Rainfall was below-average over parts of central and eastern Ethiopia, southern South Sudan, western Kenya and Uganda. In Central Africa, rainfall was below-average over parts of southern Cameroon, Equatorial Guinea, parts of northern Gabon, CAR and many parts of DRC. Rainfall was above-average over central Cameroon, central Gabon, Congo, and the far northern and southern DRC. In Southern Africa, above-average rainfall was observed over much of Angola, northern and eastern Zambia, Malawi, central and northern Mozambique, central and much of Madagascar, and  much of Botswana and South Africa. Below-average rainfall was observed over parts of southern Angola, much of Namibia, the far eastern Botswana, western and southern Zambia, much of Zimbabwe, northeastern South Africa, southern Mozambique and pockets of Madagascar. In West Africa, rainfall was above-average along the Gulf of Guinea coast.</a:t>
            </a:r>
          </a:p>
          <a:p>
            <a:pPr algn="just"/>
            <a:endParaRPr lang="en-US" altLang="en-US" sz="1100" b="1" dirty="0">
              <a:solidFill>
                <a:schemeClr val="bg1"/>
              </a:solidFill>
              <a:latin typeface="Arial" panose="020B0604020202020204" pitchFamily="34" charset="0"/>
              <a:cs typeface="Arial" panose="020B0604020202020204" pitchFamily="34" charset="0"/>
            </a:endParaRPr>
          </a:p>
          <a:p>
            <a:pPr algn="just"/>
            <a:r>
              <a:rPr lang="en-US" altLang="en-US" sz="1100" b="1" dirty="0">
                <a:solidFill>
                  <a:schemeClr val="bg1"/>
                </a:solidFill>
                <a:latin typeface="Arial" panose="020B0604020202020204" pitchFamily="34" charset="0"/>
                <a:cs typeface="Arial" panose="020B0604020202020204" pitchFamily="34" charset="0"/>
              </a:rPr>
              <a:t>During the past 7 days, in East Africa, rainfall was above-average over parts of northern Ethiopia and much of Tanzania. Below-average was observed over parts of southwestern and eastern Ethiopia, Uganda, and the far western and eastern Tanzania. In central Africa, rainfall was above-average over parts of southern Congo and the far western DRC. Below-average rainfall was observed over Equatorial Guinea, Gabon, northern Congo, CAR, and much of DRC. Rainfall was above-average over many places in Southern Africa. In West Africa, above-average rainfall was observed over much of Cote d’Ivoire and Ghana.</a:t>
            </a:r>
          </a:p>
          <a:p>
            <a:pPr algn="just"/>
            <a:endParaRPr lang="en-US" altLang="en-US" sz="1100" b="1" dirty="0">
              <a:solidFill>
                <a:schemeClr val="bg1"/>
              </a:solidFill>
              <a:latin typeface="Arial" panose="020B0604020202020204" pitchFamily="34" charset="0"/>
              <a:cs typeface="Arial" panose="020B0604020202020204" pitchFamily="34" charset="0"/>
            </a:endParaRPr>
          </a:p>
          <a:p>
            <a:pPr algn="just"/>
            <a:r>
              <a:rPr lang="en-US" altLang="en-US" sz="1100" b="1" dirty="0">
                <a:solidFill>
                  <a:schemeClr val="bg1"/>
                </a:solidFill>
                <a:latin typeface="Arial" panose="020B0604020202020204" pitchFamily="34" charset="0"/>
                <a:cs typeface="Arial" panose="020B0604020202020204" pitchFamily="34" charset="0"/>
              </a:rPr>
              <a:t>Week-1 and Week-2 outlooks call for an increased chance for below-average rainfall along the Gulf of Guinea coast, and much of Central Africa and Ethiopia. In contrast, the forecasts call for an increased chance for above-average rainfall across the northern portion of Southern Africa, including Tanzania.</a:t>
            </a:r>
          </a:p>
        </p:txBody>
      </p:sp>
      <p:sp>
        <p:nvSpPr>
          <p:cNvPr id="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a:solidFill>
                  <a:srgbClr val="FFFF00"/>
                </a:solidFill>
                <a:latin typeface="Arial" charset="0"/>
              </a:rPr>
              <a:t>Summary</a:t>
            </a:r>
          </a:p>
        </p:txBody>
      </p:sp>
    </p:spTree>
    <p:extLst>
      <p:ext uri="{BB962C8B-B14F-4D97-AF65-F5344CB8AC3E}">
        <p14:creationId xmlns:p14="http://schemas.microsoft.com/office/powerpoint/2010/main" val="70061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a:solidFill>
                  <a:srgbClr val="FFFF00"/>
                </a:solidFill>
                <a:latin typeface="Arial" charset="0"/>
              </a:rPr>
              <a:t>Highlights:</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3" name="Rectangle 5"/>
          <p:cNvSpPr>
            <a:spLocks noChangeArrowheads="1"/>
          </p:cNvSpPr>
          <p:nvPr/>
        </p:nvSpPr>
        <p:spPr bwMode="auto">
          <a:xfrm>
            <a:off x="304800" y="1752600"/>
            <a:ext cx="8458200" cy="49530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sz="1400" b="1" dirty="0">
                <a:solidFill>
                  <a:schemeClr val="bg1"/>
                </a:solidFill>
              </a:rPr>
              <a:t>During the past 7 days, in East Africa, rainfall was above-average over parts of northern Ethiopia and much of Tanzania. Below-average was observed over parts of southwestern and eastern Ethiopia, Uganda, and the far western and eastern Tanzania. In central Africa, rainfall was above-average over parts of southern Congo and the far western DRC. Below-average rainfall was observed over Equatorial Guinea, Gabon, northern Congo, CAR, and much of DRC. Rainfall was above-average over many places in Southern Africa. In West Africa, above-average rainfall was observed over much of Cote d’Ivoire and Ghana.</a:t>
            </a:r>
          </a:p>
          <a:p>
            <a:pPr marL="342900" indent="-342900" algn="just" eaLnBrk="1" hangingPunct="1">
              <a:buFontTx/>
              <a:buChar char="•"/>
              <a:tabLst>
                <a:tab pos="1885950" algn="l"/>
              </a:tabLst>
            </a:pPr>
            <a:endParaRPr lang="en-US" altLang="en-US" sz="1400" b="1" dirty="0">
              <a:solidFill>
                <a:schemeClr val="bg1"/>
              </a:solidFill>
            </a:endParaRPr>
          </a:p>
          <a:p>
            <a:pPr marL="342900" indent="-342900" algn="just" eaLnBrk="1" hangingPunct="1">
              <a:buFontTx/>
              <a:buChar char="•"/>
              <a:tabLst>
                <a:tab pos="1885950" algn="l"/>
              </a:tabLst>
            </a:pPr>
            <a:r>
              <a:rPr lang="en-US" altLang="en-US" sz="1400" b="1" dirty="0">
                <a:solidFill>
                  <a:schemeClr val="bg1"/>
                </a:solidFill>
              </a:rPr>
              <a:t>Week-1 and Week-2 outlooks call for an increased chance for below-average rainfall </a:t>
            </a:r>
            <a:r>
              <a:rPr lang="en-US" altLang="en-US" sz="1400" b="1" dirty="0" smtClean="0">
                <a:solidFill>
                  <a:schemeClr val="bg1"/>
                </a:solidFill>
              </a:rPr>
              <a:t>along the Gulf of Guinea coast, and much of </a:t>
            </a:r>
            <a:r>
              <a:rPr lang="en-US" altLang="en-US" sz="1400" b="1" dirty="0">
                <a:solidFill>
                  <a:schemeClr val="bg1"/>
                </a:solidFill>
              </a:rPr>
              <a:t>Central Africa and Ethiopia. In contrast, the forecasts call for an increased chance for above-average rainfall across the northern portion of Southern Africa, including Tanzania.</a:t>
            </a:r>
            <a:endParaRPr lang="en-US" altLang="en-US" sz="14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0" y="1195370"/>
            <a:ext cx="3813048" cy="3813048"/>
          </a:xfrm>
          <a:prstGeom prst="rect">
            <a:avLst/>
          </a:prstGeom>
          <a:noFill/>
          <a:extLst>
            <a:ext uri="{909E8E84-426E-40dd-AFC4-6F175D3DCCD1}">
              <a14:hiddenFill xmlns:a14="http://schemas.microsoft.com/office/drawing/2010/main" xmlns="">
                <a:solidFill>
                  <a:srgbClr val="FFFFFF"/>
                </a:solidFill>
              </a14:hiddenFill>
            </a:ext>
          </a:extLst>
        </p:spPr>
      </p:pic>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6800" y="1216152"/>
            <a:ext cx="3813048" cy="3813048"/>
          </a:xfrm>
          <a:prstGeom prst="rect">
            <a:avLst/>
          </a:prstGeom>
          <a:noFill/>
          <a:extLst>
            <a:ext uri="{909E8E84-426E-40dd-AFC4-6F175D3DCCD1}">
              <a14:hiddenFill xmlns:a14="http://schemas.microsoft.com/office/drawing/2010/main" xmlns="">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90 Days</a:t>
            </a:r>
          </a:p>
        </p:txBody>
      </p:sp>
      <p:sp>
        <p:nvSpPr>
          <p:cNvPr id="5" name="Text Box 8"/>
          <p:cNvSpPr txBox="1">
            <a:spLocks noChangeArrowheads="1"/>
          </p:cNvSpPr>
          <p:nvPr/>
        </p:nvSpPr>
        <p:spPr bwMode="auto">
          <a:xfrm>
            <a:off x="79248" y="5029200"/>
            <a:ext cx="8991600" cy="1588255"/>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080" b="1" dirty="0">
                <a:solidFill>
                  <a:schemeClr val="bg1"/>
                </a:solidFill>
              </a:rPr>
              <a:t>Over the past 90 days, </a:t>
            </a:r>
            <a:r>
              <a:rPr lang="en-US" altLang="en-US" sz="1080" b="1" dirty="0" smtClean="0">
                <a:solidFill>
                  <a:schemeClr val="bg1"/>
                </a:solidFill>
              </a:rPr>
              <a:t>in </a:t>
            </a:r>
            <a:r>
              <a:rPr lang="en-US" altLang="en-US" sz="1080" b="1" dirty="0">
                <a:solidFill>
                  <a:schemeClr val="bg1"/>
                </a:solidFill>
              </a:rPr>
              <a:t>East Africa, </a:t>
            </a:r>
            <a:r>
              <a:rPr lang="en-US" altLang="en-US" sz="1080" b="1" dirty="0" smtClean="0">
                <a:solidFill>
                  <a:schemeClr val="bg1"/>
                </a:solidFill>
              </a:rPr>
              <a:t>above-average </a:t>
            </a:r>
            <a:r>
              <a:rPr lang="en-US" altLang="en-US" sz="1080" b="1" dirty="0">
                <a:solidFill>
                  <a:schemeClr val="bg1"/>
                </a:solidFill>
              </a:rPr>
              <a:t>rainfall was observed over </a:t>
            </a:r>
            <a:r>
              <a:rPr lang="en-US" altLang="en-US" sz="1080" b="1" dirty="0" smtClean="0">
                <a:solidFill>
                  <a:schemeClr val="bg1"/>
                </a:solidFill>
              </a:rPr>
              <a:t>parts of northern and western Ethiopia, Rwanda, Burundi, southern Uganda, eastern and southern Kenya, southwestern Somalia, and much of Tanzania. Rainfall </a:t>
            </a:r>
            <a:r>
              <a:rPr lang="en-US" altLang="en-US" sz="1080" b="1" dirty="0">
                <a:solidFill>
                  <a:schemeClr val="bg1"/>
                </a:solidFill>
              </a:rPr>
              <a:t>was below-average over </a:t>
            </a:r>
            <a:r>
              <a:rPr lang="en-US" altLang="en-US" sz="1080" b="1" dirty="0" smtClean="0">
                <a:solidFill>
                  <a:schemeClr val="bg1"/>
                </a:solidFill>
              </a:rPr>
              <a:t>central, southern and eastern </a:t>
            </a:r>
            <a:r>
              <a:rPr lang="en-US" altLang="en-US" sz="1080" b="1" dirty="0" smtClean="0">
                <a:solidFill>
                  <a:schemeClr val="bg1"/>
                </a:solidFill>
              </a:rPr>
              <a:t>Ethiopia, parts of western Kenya, and northern Uganda. In </a:t>
            </a:r>
            <a:r>
              <a:rPr lang="en-US" altLang="en-US" sz="1080" b="1" dirty="0">
                <a:solidFill>
                  <a:schemeClr val="bg1"/>
                </a:solidFill>
              </a:rPr>
              <a:t>southern Africa, </a:t>
            </a:r>
            <a:r>
              <a:rPr lang="en-US" altLang="en-US" sz="1080" b="1" dirty="0" smtClean="0">
                <a:solidFill>
                  <a:schemeClr val="bg1"/>
                </a:solidFill>
              </a:rPr>
              <a:t>above-average rainfall was observed over many parts of Angola, parts of </a:t>
            </a:r>
            <a:r>
              <a:rPr lang="en-US" altLang="en-US" sz="1080" b="1" dirty="0" smtClean="0">
                <a:solidFill>
                  <a:schemeClr val="bg1"/>
                </a:solidFill>
              </a:rPr>
              <a:t>northern and southern Botswana</a:t>
            </a:r>
            <a:r>
              <a:rPr lang="en-US" altLang="en-US" sz="1080" b="1" dirty="0" smtClean="0">
                <a:solidFill>
                  <a:schemeClr val="bg1"/>
                </a:solidFill>
              </a:rPr>
              <a:t>, central and southern Namibia, portions of Zimbabwe and Zambia, Malawi, </a:t>
            </a:r>
            <a:r>
              <a:rPr lang="en-US" altLang="en-US" sz="1080" b="1" dirty="0" smtClean="0">
                <a:solidFill>
                  <a:schemeClr val="bg1"/>
                </a:solidFill>
              </a:rPr>
              <a:t>central and northern </a:t>
            </a:r>
            <a:r>
              <a:rPr lang="en-US" altLang="en-US" sz="1080" b="1" dirty="0" smtClean="0">
                <a:solidFill>
                  <a:schemeClr val="bg1"/>
                </a:solidFill>
              </a:rPr>
              <a:t>Mozambique, </a:t>
            </a:r>
            <a:r>
              <a:rPr lang="en-US" altLang="en-US" sz="1080" b="1" dirty="0" smtClean="0">
                <a:solidFill>
                  <a:schemeClr val="bg1"/>
                </a:solidFill>
              </a:rPr>
              <a:t>northern and eastern Madagascar, </a:t>
            </a:r>
            <a:r>
              <a:rPr lang="en-US" altLang="en-US" sz="1080" b="1" dirty="0" smtClean="0">
                <a:solidFill>
                  <a:schemeClr val="bg1"/>
                </a:solidFill>
              </a:rPr>
              <a:t>and much of South Africa. Below-average rainfall was observed over </a:t>
            </a:r>
            <a:r>
              <a:rPr lang="en-US" altLang="en-US" sz="1080" b="1" dirty="0" smtClean="0">
                <a:solidFill>
                  <a:schemeClr val="bg1"/>
                </a:solidFill>
              </a:rPr>
              <a:t>pockets of eastern </a:t>
            </a:r>
            <a:r>
              <a:rPr lang="en-US" altLang="en-US" sz="1080" b="1" dirty="0" smtClean="0">
                <a:solidFill>
                  <a:schemeClr val="bg1"/>
                </a:solidFill>
              </a:rPr>
              <a:t>and southwestern Angola, northern Namibia, pockets of Zambia, </a:t>
            </a:r>
            <a:r>
              <a:rPr lang="en-US" altLang="en-US" sz="1080" b="1" dirty="0" smtClean="0">
                <a:solidFill>
                  <a:schemeClr val="bg1"/>
                </a:solidFill>
              </a:rPr>
              <a:t>portions of </a:t>
            </a:r>
            <a:r>
              <a:rPr lang="en-US" altLang="en-US" sz="1080" b="1" dirty="0" smtClean="0">
                <a:solidFill>
                  <a:schemeClr val="bg1"/>
                </a:solidFill>
              </a:rPr>
              <a:t>Botswana, parts of Zimbabwe, southern Mozambique and </a:t>
            </a:r>
            <a:r>
              <a:rPr lang="en-US" altLang="en-US" sz="1080" b="1" dirty="0" smtClean="0">
                <a:solidFill>
                  <a:schemeClr val="bg1"/>
                </a:solidFill>
              </a:rPr>
              <a:t>southwestern </a:t>
            </a:r>
            <a:r>
              <a:rPr lang="en-US" altLang="en-US" sz="1080" b="1" dirty="0" smtClean="0">
                <a:solidFill>
                  <a:schemeClr val="bg1"/>
                </a:solidFill>
              </a:rPr>
              <a:t>Madagascar. In Central Africa, rainfall was above-average over </a:t>
            </a:r>
            <a:r>
              <a:rPr lang="en-US" altLang="en-US" sz="1080" b="1" dirty="0" smtClean="0">
                <a:solidFill>
                  <a:schemeClr val="bg1"/>
                </a:solidFill>
              </a:rPr>
              <a:t>central and southern </a:t>
            </a:r>
            <a:r>
              <a:rPr lang="en-US" altLang="en-US" sz="1080" b="1" dirty="0" smtClean="0">
                <a:solidFill>
                  <a:schemeClr val="bg1"/>
                </a:solidFill>
              </a:rPr>
              <a:t>DRC, eastern Gabon, and Congo. Rainfall was below-average over southern Cameroon, parts of northern DRC, Equatorial Guinea, western Gabon, much of CAR, and the far northern Congo. In West Africa, rainfall was below-average over many places in the Gulf of Guinea region, while above-average rainfall was observed over much of Liberia.</a:t>
            </a:r>
            <a:endParaRPr lang="en-US" altLang="en-US" sz="1080"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66132" y="1216152"/>
            <a:ext cx="3813048" cy="3813048"/>
          </a:xfrm>
          <a:prstGeom prst="rect">
            <a:avLst/>
          </a:prstGeom>
          <a:noFill/>
          <a:extLst>
            <a:ext uri="{909E8E84-426E-40dd-AFC4-6F175D3DCCD1}">
              <a14:hiddenFill xmlns:a14="http://schemas.microsoft.com/office/drawing/2010/main" xmlns="">
                <a:solidFill>
                  <a:srgbClr val="FFFFFF"/>
                </a:solidFill>
              </a14:hiddenFill>
            </a:ext>
          </a:extLst>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a14="http://schemas.microsoft.com/office/drawing/2010/main" xmlns="">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30 Days</a:t>
            </a:r>
          </a:p>
        </p:txBody>
      </p:sp>
      <p:sp>
        <p:nvSpPr>
          <p:cNvPr id="5" name="Text Box 8"/>
          <p:cNvSpPr txBox="1">
            <a:spLocks noChangeArrowheads="1"/>
          </p:cNvSpPr>
          <p:nvPr/>
        </p:nvSpPr>
        <p:spPr bwMode="auto">
          <a:xfrm>
            <a:off x="79248" y="5110830"/>
            <a:ext cx="8991600" cy="1513107"/>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During the past 30 days, </a:t>
            </a:r>
            <a:r>
              <a:rPr lang="en-US" altLang="en-US" sz="1140" b="1" dirty="0" smtClean="0">
                <a:solidFill>
                  <a:schemeClr val="bg1"/>
                </a:solidFill>
              </a:rPr>
              <a:t>in </a:t>
            </a:r>
            <a:r>
              <a:rPr lang="en-US" altLang="en-US" sz="1140" b="1" dirty="0">
                <a:solidFill>
                  <a:schemeClr val="bg1"/>
                </a:solidFill>
              </a:rPr>
              <a:t>East Africa, </a:t>
            </a:r>
            <a:r>
              <a:rPr lang="en-US" altLang="en-US" sz="1140" b="1" dirty="0" smtClean="0">
                <a:solidFill>
                  <a:schemeClr val="bg1"/>
                </a:solidFill>
              </a:rPr>
              <a:t>above-average </a:t>
            </a:r>
            <a:r>
              <a:rPr lang="en-US" altLang="en-US" sz="1140" b="1" dirty="0">
                <a:solidFill>
                  <a:schemeClr val="bg1"/>
                </a:solidFill>
              </a:rPr>
              <a:t>rainfall was observed over </a:t>
            </a:r>
            <a:r>
              <a:rPr lang="en-US" altLang="en-US" sz="1140" b="1" dirty="0" smtClean="0">
                <a:solidFill>
                  <a:schemeClr val="bg1"/>
                </a:solidFill>
              </a:rPr>
              <a:t>parts of northern Ethiopia</a:t>
            </a:r>
            <a:r>
              <a:rPr lang="en-US" altLang="en-US" sz="1140" b="1" dirty="0" smtClean="0">
                <a:solidFill>
                  <a:schemeClr val="bg1"/>
                </a:solidFill>
              </a:rPr>
              <a:t>, and much of Tanzania. Rainfall was below-average over parts of central and eastern Ethiopia, southern South Sudan, </a:t>
            </a:r>
            <a:r>
              <a:rPr lang="en-US" altLang="en-US" sz="1140" b="1" dirty="0" smtClean="0">
                <a:solidFill>
                  <a:schemeClr val="bg1"/>
                </a:solidFill>
              </a:rPr>
              <a:t>western Kenya </a:t>
            </a:r>
            <a:r>
              <a:rPr lang="en-US" altLang="en-US" sz="1140" b="1" dirty="0" smtClean="0">
                <a:solidFill>
                  <a:schemeClr val="bg1"/>
                </a:solidFill>
              </a:rPr>
              <a:t>and Uganda. </a:t>
            </a:r>
            <a:r>
              <a:rPr lang="en-US" altLang="en-US" sz="1140" b="1" dirty="0">
                <a:solidFill>
                  <a:schemeClr val="bg1"/>
                </a:solidFill>
              </a:rPr>
              <a:t>In Central Africa, rainfall was below-average </a:t>
            </a:r>
            <a:r>
              <a:rPr lang="en-US" altLang="en-US" sz="1140" b="1" dirty="0" smtClean="0">
                <a:solidFill>
                  <a:schemeClr val="bg1"/>
                </a:solidFill>
              </a:rPr>
              <a:t>over </a:t>
            </a:r>
            <a:r>
              <a:rPr lang="en-US" altLang="en-US" sz="1140" b="1" dirty="0" smtClean="0">
                <a:solidFill>
                  <a:schemeClr val="bg1"/>
                </a:solidFill>
              </a:rPr>
              <a:t>parts of southern </a:t>
            </a:r>
            <a:r>
              <a:rPr lang="en-US" altLang="en-US" sz="1140" b="1" dirty="0" smtClean="0">
                <a:solidFill>
                  <a:schemeClr val="bg1"/>
                </a:solidFill>
              </a:rPr>
              <a:t>Cameroon, Equatorial Guinea, parts of </a:t>
            </a:r>
            <a:r>
              <a:rPr lang="en-US" altLang="en-US" sz="1140" b="1" dirty="0" smtClean="0">
                <a:solidFill>
                  <a:schemeClr val="bg1"/>
                </a:solidFill>
              </a:rPr>
              <a:t>northern Gabon</a:t>
            </a:r>
            <a:r>
              <a:rPr lang="en-US" altLang="en-US" sz="1140" b="1" dirty="0" smtClean="0">
                <a:solidFill>
                  <a:schemeClr val="bg1"/>
                </a:solidFill>
              </a:rPr>
              <a:t>, </a:t>
            </a:r>
            <a:r>
              <a:rPr lang="en-US" altLang="en-US" sz="1140" b="1" dirty="0" smtClean="0">
                <a:solidFill>
                  <a:schemeClr val="bg1"/>
                </a:solidFill>
              </a:rPr>
              <a:t>CAR </a:t>
            </a:r>
            <a:r>
              <a:rPr lang="en-US" altLang="en-US" sz="1140" b="1" dirty="0" smtClean="0">
                <a:solidFill>
                  <a:schemeClr val="bg1"/>
                </a:solidFill>
              </a:rPr>
              <a:t>and many parts of DRC. Rainfall was above-average over </a:t>
            </a:r>
            <a:r>
              <a:rPr lang="en-US" altLang="en-US" sz="1140" b="1" dirty="0" smtClean="0">
                <a:solidFill>
                  <a:schemeClr val="bg1"/>
                </a:solidFill>
              </a:rPr>
              <a:t>central Cameroon, central </a:t>
            </a:r>
            <a:r>
              <a:rPr lang="en-US" altLang="en-US" sz="1140" b="1" dirty="0" smtClean="0">
                <a:solidFill>
                  <a:schemeClr val="bg1"/>
                </a:solidFill>
              </a:rPr>
              <a:t>Gabon, </a:t>
            </a:r>
            <a:r>
              <a:rPr lang="en-US" altLang="en-US" sz="1140" b="1" dirty="0" smtClean="0">
                <a:solidFill>
                  <a:schemeClr val="bg1"/>
                </a:solidFill>
              </a:rPr>
              <a:t>Congo</a:t>
            </a:r>
            <a:r>
              <a:rPr lang="en-US" altLang="en-US" sz="1140" b="1" dirty="0" smtClean="0">
                <a:solidFill>
                  <a:schemeClr val="bg1"/>
                </a:solidFill>
              </a:rPr>
              <a:t>, and the far northern </a:t>
            </a:r>
            <a:r>
              <a:rPr lang="en-US" altLang="en-US" sz="1140" b="1" dirty="0" smtClean="0">
                <a:solidFill>
                  <a:schemeClr val="bg1"/>
                </a:solidFill>
              </a:rPr>
              <a:t>and southern </a:t>
            </a:r>
            <a:r>
              <a:rPr lang="en-US" altLang="en-US" sz="1140" b="1" dirty="0" smtClean="0">
                <a:solidFill>
                  <a:schemeClr val="bg1"/>
                </a:solidFill>
              </a:rPr>
              <a:t>DRC. In Southern Africa, above-average rainfall was observed over much of Angola, </a:t>
            </a:r>
            <a:r>
              <a:rPr lang="en-US" altLang="en-US" sz="1140" b="1" dirty="0" smtClean="0">
                <a:solidFill>
                  <a:schemeClr val="bg1"/>
                </a:solidFill>
              </a:rPr>
              <a:t>northern </a:t>
            </a:r>
            <a:r>
              <a:rPr lang="en-US" altLang="en-US" sz="1140" b="1" dirty="0" smtClean="0">
                <a:solidFill>
                  <a:schemeClr val="bg1"/>
                </a:solidFill>
              </a:rPr>
              <a:t>and eastern Zambia, Malawi, </a:t>
            </a:r>
            <a:r>
              <a:rPr lang="en-US" altLang="en-US" sz="1140" b="1" dirty="0" smtClean="0">
                <a:solidFill>
                  <a:schemeClr val="bg1"/>
                </a:solidFill>
              </a:rPr>
              <a:t>central and northern </a:t>
            </a:r>
            <a:r>
              <a:rPr lang="en-US" altLang="en-US" sz="1140" b="1" dirty="0" smtClean="0">
                <a:solidFill>
                  <a:schemeClr val="bg1"/>
                </a:solidFill>
              </a:rPr>
              <a:t>Mozambique, central and </a:t>
            </a:r>
            <a:r>
              <a:rPr lang="en-US" altLang="en-US" sz="1140" b="1" dirty="0" smtClean="0">
                <a:solidFill>
                  <a:schemeClr val="bg1"/>
                </a:solidFill>
              </a:rPr>
              <a:t>much of </a:t>
            </a:r>
            <a:r>
              <a:rPr lang="en-US" altLang="en-US" sz="1140" b="1" dirty="0" smtClean="0">
                <a:solidFill>
                  <a:schemeClr val="bg1"/>
                </a:solidFill>
              </a:rPr>
              <a:t>Madagascar, and  </a:t>
            </a:r>
            <a:r>
              <a:rPr lang="en-US" altLang="en-US" sz="1140" b="1" dirty="0" smtClean="0">
                <a:solidFill>
                  <a:schemeClr val="bg1"/>
                </a:solidFill>
              </a:rPr>
              <a:t>much of Botswana and South Africa. </a:t>
            </a:r>
            <a:r>
              <a:rPr lang="en-US" altLang="en-US" sz="1140" b="1" dirty="0" smtClean="0">
                <a:solidFill>
                  <a:schemeClr val="bg1"/>
                </a:solidFill>
              </a:rPr>
              <a:t>Below-average rainfall was observed over parts of southern Angola, </a:t>
            </a:r>
            <a:r>
              <a:rPr lang="en-US" altLang="en-US" sz="1140" b="1" dirty="0" smtClean="0">
                <a:solidFill>
                  <a:schemeClr val="bg1"/>
                </a:solidFill>
              </a:rPr>
              <a:t>much of </a:t>
            </a:r>
            <a:r>
              <a:rPr lang="en-US" altLang="en-US" sz="1140" b="1" dirty="0" smtClean="0">
                <a:solidFill>
                  <a:schemeClr val="bg1"/>
                </a:solidFill>
              </a:rPr>
              <a:t>Namibia, </a:t>
            </a:r>
            <a:r>
              <a:rPr lang="en-US" altLang="en-US" sz="1140" b="1" dirty="0" smtClean="0">
                <a:solidFill>
                  <a:schemeClr val="bg1"/>
                </a:solidFill>
              </a:rPr>
              <a:t>the far eastern Botswana</a:t>
            </a:r>
            <a:r>
              <a:rPr lang="en-US" altLang="en-US" sz="1140" b="1" dirty="0" smtClean="0">
                <a:solidFill>
                  <a:schemeClr val="bg1"/>
                </a:solidFill>
              </a:rPr>
              <a:t>, </a:t>
            </a:r>
            <a:r>
              <a:rPr lang="en-US" altLang="en-US" sz="1140" b="1" dirty="0" smtClean="0">
                <a:solidFill>
                  <a:schemeClr val="bg1"/>
                </a:solidFill>
              </a:rPr>
              <a:t>western and southern </a:t>
            </a:r>
            <a:r>
              <a:rPr lang="en-US" altLang="en-US" sz="1140" b="1" dirty="0" smtClean="0">
                <a:solidFill>
                  <a:schemeClr val="bg1"/>
                </a:solidFill>
              </a:rPr>
              <a:t>Zambia, much of Zimbabwe, northeastern South Africa, southern Mozambique and </a:t>
            </a:r>
            <a:r>
              <a:rPr lang="en-US" altLang="en-US" sz="1140" b="1" dirty="0" smtClean="0">
                <a:solidFill>
                  <a:schemeClr val="bg1"/>
                </a:solidFill>
              </a:rPr>
              <a:t>pockets of Madagascar</a:t>
            </a:r>
            <a:r>
              <a:rPr lang="en-US" altLang="en-US" sz="1140" b="1" dirty="0" smtClean="0">
                <a:solidFill>
                  <a:schemeClr val="bg1"/>
                </a:solidFill>
              </a:rPr>
              <a:t>. In West Africa, rainfall was above-average </a:t>
            </a:r>
            <a:r>
              <a:rPr lang="en-US" altLang="en-US" sz="1140" b="1" dirty="0" smtClean="0">
                <a:solidFill>
                  <a:schemeClr val="bg1"/>
                </a:solidFill>
              </a:rPr>
              <a:t>along the Gulf of Guinea coast.</a:t>
            </a:r>
            <a:endParaRPr lang="en-US" altLang="en-US" sz="114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3752" y="1219200"/>
            <a:ext cx="3813048" cy="3813048"/>
          </a:xfrm>
          <a:prstGeom prst="rect">
            <a:avLst/>
          </a:prstGeom>
          <a:noFill/>
          <a:extLst>
            <a:ext uri="{909E8E84-426E-40dd-AFC4-6F175D3DCCD1}">
              <a14:hiddenFill xmlns:a14="http://schemas.microsoft.com/office/drawing/2010/main" xmlns="">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7 Days</a:t>
            </a: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 Box 8"/>
          <p:cNvSpPr txBox="1">
            <a:spLocks noChangeArrowheads="1"/>
          </p:cNvSpPr>
          <p:nvPr/>
        </p:nvSpPr>
        <p:spPr bwMode="auto">
          <a:xfrm>
            <a:off x="79248" y="5105400"/>
            <a:ext cx="8991600" cy="854080"/>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00" b="1" dirty="0">
                <a:solidFill>
                  <a:schemeClr val="bg1"/>
                </a:solidFill>
              </a:rPr>
              <a:t>During the past 7 days, in East Africa, rainfall was above-average over parts of northern Ethiopia and much of Tanzania. Below-average was observed over parts of southwestern and eastern Ethiopia, Uganda, and the far western and eastern Tanzania. In central Africa, rainfall was above-average over parts of southern Congo and the far western DRC. Below-average rainfall was observed over Equatorial Guinea, Gabon, northern Congo, CAR, and much of DRC. Rainfall was above-average over many places in Southern Africa. In West Africa, above-average rainfall was observed over much of Cote d’Ivoire and Ghana.</a:t>
            </a:r>
            <a:endParaRPr lang="en-US" altLang="en-US" sz="1100" b="1" dirty="0">
              <a:solidFill>
                <a:schemeClr val="bg1"/>
              </a:solidFill>
            </a:endParaRPr>
          </a:p>
        </p:txBody>
      </p:sp>
    </p:spTree>
    <p:extLst>
      <p:ext uri="{BB962C8B-B14F-4D97-AF65-F5344CB8AC3E}">
        <p14:creationId xmlns:p14="http://schemas.microsoft.com/office/powerpoint/2010/main" val="1293884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006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620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a:solidFill>
                  <a:srgbClr val="FFFF00"/>
                </a:solidFill>
                <a:latin typeface="Arial" charset="0"/>
              </a:rPr>
              <a:t>Atmospheric Circulation:</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6" name="Text Box 8"/>
          <p:cNvSpPr txBox="1">
            <a:spLocks noChangeArrowheads="1"/>
          </p:cNvSpPr>
          <p:nvPr/>
        </p:nvSpPr>
        <p:spPr bwMode="auto">
          <a:xfrm>
            <a:off x="79248" y="5606276"/>
            <a:ext cx="8991600" cy="424732"/>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sz="1200" b="1" dirty="0" smtClean="0">
                <a:solidFill>
                  <a:schemeClr val="bg1"/>
                </a:solidFill>
              </a:rPr>
              <a:t>At 850-hPa level (left panel), </a:t>
            </a:r>
            <a:r>
              <a:rPr lang="en-US" altLang="en-US" sz="1200" b="1" dirty="0" smtClean="0">
                <a:solidFill>
                  <a:schemeClr val="bg1"/>
                </a:solidFill>
              </a:rPr>
              <a:t>anomalous lower-level cyclonic trough may have contributed to the observed above-average rainfall across Southern Africa.</a:t>
            </a:r>
            <a:endParaRPr lang="en-US" altLang="en-US" sz="1200" b="1" dirty="0">
              <a:solidFill>
                <a:schemeClr val="bg1"/>
              </a:solidFill>
            </a:endParaRPr>
          </a:p>
        </p:txBody>
      </p:sp>
      <p:sp>
        <p:nvSpPr>
          <p:cNvPr id="3" name="Oval 2"/>
          <p:cNvSpPr/>
          <p:nvPr/>
        </p:nvSpPr>
        <p:spPr bwMode="auto">
          <a:xfrm rot="1170750">
            <a:off x="2279912" y="4098292"/>
            <a:ext cx="765718" cy="551472"/>
          </a:xfrm>
          <a:prstGeom prst="ellipse">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
        <p:nvSpPr>
          <p:cNvPr id="7" name="Oval 6"/>
          <p:cNvSpPr/>
          <p:nvPr/>
        </p:nvSpPr>
        <p:spPr bwMode="auto">
          <a:xfrm rot="1170750">
            <a:off x="2937613" y="3836469"/>
            <a:ext cx="820045" cy="738214"/>
          </a:xfrm>
          <a:prstGeom prst="ellipse">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9188896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a:extLst>
              <a:ext uri="{FF2B5EF4-FFF2-40B4-BE49-F238E27FC236}">
                <a16:creationId xmlns:a16="http://schemas.microsoft.com/office/drawing/2014/main" id="{97A02872-9A0E-9645-A8B6-8DA31B2E7FB6}"/>
              </a:ext>
            </a:extLst>
          </p:cNvPr>
          <p:cNvSpPr>
            <a:spLocks noChangeArrowheads="1"/>
          </p:cNvSpPr>
          <p:nvPr/>
        </p:nvSpPr>
        <p:spPr bwMode="auto">
          <a:xfrm>
            <a:off x="1752600" y="0"/>
            <a:ext cx="60198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dirty="0">
                <a:solidFill>
                  <a:srgbClr val="FFFF00"/>
                </a:solidFill>
                <a:latin typeface="Arial" panose="020B0604020202020204" pitchFamily="34" charset="0"/>
              </a:rPr>
              <a:t>Rainfall Evolution</a:t>
            </a:r>
          </a:p>
        </p:txBody>
      </p:sp>
      <p:sp>
        <p:nvSpPr>
          <p:cNvPr id="9219" name="Line 48">
            <a:extLst>
              <a:ext uri="{FF2B5EF4-FFF2-40B4-BE49-F238E27FC236}">
                <a16:creationId xmlns:a16="http://schemas.microsoft.com/office/drawing/2014/main" id="{5EE4D912-0061-1440-94E4-388A57BFFBFA}"/>
              </a:ext>
            </a:extLst>
          </p:cNvPr>
          <p:cNvSpPr>
            <a:spLocks noChangeShapeType="1"/>
          </p:cNvSpPr>
          <p:nvPr/>
        </p:nvSpPr>
        <p:spPr bwMode="auto">
          <a:xfrm>
            <a:off x="3352800" y="2057400"/>
            <a:ext cx="0" cy="0"/>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pic>
        <p:nvPicPr>
          <p:cNvPr id="9220" name="Picture 13" descr="Clickable Image">
            <a:extLst>
              <a:ext uri="{FF2B5EF4-FFF2-40B4-BE49-F238E27FC236}">
                <a16:creationId xmlns:a16="http://schemas.microsoft.com/office/drawing/2014/main" id="{55A4FBCA-C615-E548-B04B-E40F8A7DF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4249" y="664149"/>
            <a:ext cx="2743200" cy="2628900"/>
          </a:xfrm>
          <a:prstGeom prst="rect">
            <a:avLst/>
          </a:prstGeom>
          <a:noFill/>
          <a:ln w="38100">
            <a:solidFill>
              <a:srgbClr val="FFFF00"/>
            </a:solidFill>
            <a:miter lim="800000"/>
            <a:headEnd/>
            <a:tailEnd/>
          </a:ln>
          <a:extLst>
            <a:ext uri="{909E8E84-426E-40dd-AFC4-6F175D3DCCD1}">
              <a14:hiddenFill xmlns:a14="http://schemas.microsoft.com/office/drawing/2010/main" xmlns="">
                <a:solidFill>
                  <a:srgbClr val="FFFFFF"/>
                </a:solidFill>
              </a14:hiddenFill>
            </a:ext>
          </a:extLst>
        </p:spPr>
      </p:pic>
      <p:sp>
        <p:nvSpPr>
          <p:cNvPr id="12" name="Line 49">
            <a:extLst>
              <a:ext uri="{FF2B5EF4-FFF2-40B4-BE49-F238E27FC236}">
                <a16:creationId xmlns:a16="http://schemas.microsoft.com/office/drawing/2014/main" id="{D03C9423-4F28-C745-8EF5-45ABCE087831}"/>
              </a:ext>
            </a:extLst>
          </p:cNvPr>
          <p:cNvSpPr>
            <a:spLocks noChangeShapeType="1"/>
          </p:cNvSpPr>
          <p:nvPr/>
        </p:nvSpPr>
        <p:spPr bwMode="auto">
          <a:xfrm flipV="1">
            <a:off x="3581400" y="2819399"/>
            <a:ext cx="457200" cy="897947"/>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3" name="Line 169">
            <a:extLst>
              <a:ext uri="{FF2B5EF4-FFF2-40B4-BE49-F238E27FC236}">
                <a16:creationId xmlns:a16="http://schemas.microsoft.com/office/drawing/2014/main" id="{A2A56B34-3D71-9E45-BE1E-2EA46AD87E40}"/>
              </a:ext>
            </a:extLst>
          </p:cNvPr>
          <p:cNvSpPr>
            <a:spLocks noChangeShapeType="1"/>
          </p:cNvSpPr>
          <p:nvPr/>
        </p:nvSpPr>
        <p:spPr bwMode="auto">
          <a:xfrm flipH="1" flipV="1">
            <a:off x="3657600" y="2298021"/>
            <a:ext cx="1295400" cy="1249849"/>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4" name="Line 169">
            <a:extLst>
              <a:ext uri="{FF2B5EF4-FFF2-40B4-BE49-F238E27FC236}">
                <a16:creationId xmlns:a16="http://schemas.microsoft.com/office/drawing/2014/main" id="{BDAB2B4D-8464-754A-BEB5-33B2AB539372}"/>
              </a:ext>
            </a:extLst>
          </p:cNvPr>
          <p:cNvSpPr>
            <a:spLocks noChangeShapeType="1"/>
          </p:cNvSpPr>
          <p:nvPr/>
        </p:nvSpPr>
        <p:spPr bwMode="auto">
          <a:xfrm flipH="1" flipV="1">
            <a:off x="3810000" y="1752600"/>
            <a:ext cx="1447800" cy="173563"/>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5" name="Text Box 8">
            <a:extLst>
              <a:ext uri="{FF2B5EF4-FFF2-40B4-BE49-F238E27FC236}">
                <a16:creationId xmlns:a16="http://schemas.microsoft.com/office/drawing/2014/main" id="{67D9B727-7203-A341-9978-4E0CEE65D7F9}"/>
              </a:ext>
            </a:extLst>
          </p:cNvPr>
          <p:cNvSpPr txBox="1">
            <a:spLocks noChangeArrowheads="1"/>
          </p:cNvSpPr>
          <p:nvPr/>
        </p:nvSpPr>
        <p:spPr bwMode="auto">
          <a:xfrm>
            <a:off x="85725" y="6073775"/>
            <a:ext cx="8924925" cy="590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200" b="1" dirty="0">
                <a:solidFill>
                  <a:schemeClr val="bg1"/>
                </a:solidFill>
                <a:latin typeface="Arial" charset="0"/>
                <a:cs typeface="+mn-cs"/>
              </a:rPr>
              <a:t>Daily evolution of rainfall over the last 90 days at selected locations shows </a:t>
            </a:r>
            <a:r>
              <a:rPr lang="en-US" altLang="en-US" sz="1200" b="1" dirty="0" smtClean="0">
                <a:solidFill>
                  <a:schemeClr val="bg1"/>
                </a:solidFill>
                <a:latin typeface="Arial" charset="0"/>
                <a:cs typeface="+mn-cs"/>
              </a:rPr>
              <a:t>moderate sustained moisture surpluses over parts of Tanzania (bottom right)</a:t>
            </a:r>
            <a:r>
              <a:rPr lang="en-US" altLang="en-US" sz="1200" b="1" dirty="0" smtClean="0">
                <a:solidFill>
                  <a:schemeClr val="bg1"/>
                </a:solidFill>
                <a:latin typeface="Arial" charset="0"/>
              </a:rPr>
              <a:t>. The seasonal total rainfall remained below-average over parts of southern Madagascar (bottom left) and southern Ethiopia </a:t>
            </a:r>
            <a:r>
              <a:rPr lang="en-US" altLang="en-US" sz="1200" b="1" dirty="0" smtClean="0">
                <a:solidFill>
                  <a:schemeClr val="bg1"/>
                </a:solidFill>
                <a:latin typeface="Arial" charset="0"/>
                <a:cs typeface="+mn-cs"/>
              </a:rPr>
              <a:t>(top right). </a:t>
            </a:r>
            <a:endParaRPr lang="en-US" altLang="en-US" sz="1200" b="1" dirty="0">
              <a:solidFill>
                <a:schemeClr val="bg1"/>
              </a:solidFill>
              <a:latin typeface="Arial" charset="0"/>
              <a:cs typeface="+mn-cs"/>
            </a:endParaRPr>
          </a:p>
        </p:txBody>
      </p:sp>
      <p:pic>
        <p:nvPicPr>
          <p:cNvPr id="15362"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33400" y="3462528"/>
            <a:ext cx="3385890" cy="2633470"/>
          </a:xfrm>
          <a:prstGeom prst="rect">
            <a:avLst/>
          </a:prstGeom>
          <a:noFill/>
        </p:spPr>
      </p:pic>
      <p:pic>
        <p:nvPicPr>
          <p:cNvPr id="15364"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838700" y="457200"/>
            <a:ext cx="3385890" cy="2633470"/>
          </a:xfrm>
          <a:prstGeom prst="rect">
            <a:avLst/>
          </a:prstGeom>
          <a:noFill/>
        </p:spPr>
      </p:pic>
      <p:pic>
        <p:nvPicPr>
          <p:cNvPr id="15366" name="Picture 6"/>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4876800" y="3462528"/>
            <a:ext cx="3385890" cy="2633470"/>
          </a:xfrm>
          <a:prstGeom prst="rect">
            <a:avLst/>
          </a:prstGeom>
          <a:noFill/>
        </p:spPr>
      </p:pic>
    </p:spTree>
    <p:extLst>
      <p:ext uri="{BB962C8B-B14F-4D97-AF65-F5344CB8AC3E}">
        <p14:creationId xmlns:p14="http://schemas.microsoft.com/office/powerpoint/2010/main" val="2395512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0" y="1828800"/>
            <a:ext cx="4267196" cy="3200397"/>
          </a:xfrm>
          <a:prstGeom prst="rect">
            <a:avLst/>
          </a:prstGeom>
          <a:noFill/>
          <a:extLst>
            <a:ext uri="{909E8E84-426E-40dd-AFC4-6F175D3DCCD1}">
              <a14:hiddenFill xmlns:a14="http://schemas.microsoft.com/office/drawing/2010/main" xmlns="">
                <a:solidFill>
                  <a:srgbClr val="FFFFFF"/>
                </a:solidFill>
              </a14:hiddenFill>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2400" y="1828800"/>
            <a:ext cx="4267196" cy="3200397"/>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a:solidFill>
                  <a:srgbClr val="FFFF00"/>
                </a:solidFill>
                <a:latin typeface="Arial" charset="0"/>
              </a:rPr>
              <a:t>NCEP GEFS Model Forecasts</a:t>
            </a:r>
            <a:r>
              <a:rPr lang="en-US" altLang="en-US" sz="1200" b="1" kern="0" dirty="0">
                <a:solidFill>
                  <a:srgbClr val="FFFF00"/>
                </a:solidFill>
                <a:latin typeface="Arial" charset="0"/>
              </a:rPr>
              <a:t/>
            </a:r>
            <a:br>
              <a:rPr lang="en-US" altLang="en-US" sz="1200" b="1" kern="0" dirty="0">
                <a:solidFill>
                  <a:srgbClr val="FFFF00"/>
                </a:solidFill>
                <a:latin typeface="Arial" charset="0"/>
              </a:rPr>
            </a:br>
            <a:r>
              <a:rPr lang="en-US" altLang="en-US" sz="2000" b="1" kern="0" dirty="0">
                <a:solidFill>
                  <a:srgbClr val="FFFF00"/>
                </a:solidFill>
                <a:latin typeface="Arial" charset="0"/>
              </a:rPr>
              <a:t>Non-Bias Corrected Probability of </a:t>
            </a:r>
            <a:br>
              <a:rPr lang="en-US" altLang="en-US" sz="2000" b="1" kern="0" dirty="0">
                <a:solidFill>
                  <a:srgbClr val="FFFF00"/>
                </a:solidFill>
                <a:latin typeface="Arial" charset="0"/>
              </a:rPr>
            </a:br>
            <a:r>
              <a:rPr lang="en-US" altLang="en-US" sz="2000" b="1" kern="0" dirty="0">
                <a:solidFill>
                  <a:srgbClr val="FFFF00"/>
                </a:solidFill>
                <a:latin typeface="Arial" charset="0"/>
              </a:rPr>
              <a:t>precipitation exceedance </a:t>
            </a:r>
          </a:p>
        </p:txBody>
      </p:sp>
      <p:sp>
        <p:nvSpPr>
          <p:cNvPr id="22535" name="TextBox 10"/>
          <p:cNvSpPr txBox="1">
            <a:spLocks noChangeArrowheads="1"/>
          </p:cNvSpPr>
          <p:nvPr/>
        </p:nvSpPr>
        <p:spPr bwMode="auto">
          <a:xfrm>
            <a:off x="5048711" y="1501140"/>
            <a:ext cx="3690048"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Week-2, Valid: </a:t>
            </a:r>
            <a:r>
              <a:rPr lang="en-US" altLang="en-US" b="1" dirty="0" smtClean="0">
                <a:solidFill>
                  <a:srgbClr val="FFFF00"/>
                </a:solidFill>
              </a:rPr>
              <a:t>29 Mar </a:t>
            </a:r>
            <a:r>
              <a:rPr lang="en-US" altLang="en-US" b="1" dirty="0" smtClean="0">
                <a:solidFill>
                  <a:srgbClr val="FFFF00"/>
                </a:solidFill>
              </a:rPr>
              <a:t>– </a:t>
            </a:r>
            <a:r>
              <a:rPr lang="en-US" altLang="en-US" b="1" dirty="0" smtClean="0">
                <a:solidFill>
                  <a:srgbClr val="FFFF00"/>
                </a:solidFill>
              </a:rPr>
              <a:t>04 Apr, </a:t>
            </a:r>
            <a:r>
              <a:rPr lang="en-US" altLang="en-US" b="1" dirty="0" smtClean="0">
                <a:solidFill>
                  <a:srgbClr val="FFFF00"/>
                </a:solidFill>
              </a:rPr>
              <a:t>2022</a:t>
            </a:r>
            <a:endParaRPr lang="en-US" altLang="en-US" dirty="0"/>
          </a:p>
        </p:txBody>
      </p:sp>
      <p:sp>
        <p:nvSpPr>
          <p:cNvPr id="7" name="Text Box 8"/>
          <p:cNvSpPr txBox="1">
            <a:spLocks noChangeArrowheads="1"/>
          </p:cNvSpPr>
          <p:nvPr/>
        </p:nvSpPr>
        <p:spPr bwMode="auto">
          <a:xfrm>
            <a:off x="79248" y="5562600"/>
            <a:ext cx="8991600" cy="590931"/>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200" b="1" dirty="0" smtClean="0">
                <a:solidFill>
                  <a:schemeClr val="bg1"/>
                </a:solidFill>
              </a:rPr>
              <a:t>For week-1 (left panel</a:t>
            </a:r>
            <a:r>
              <a:rPr lang="en-US" altLang="en-US" sz="1200" b="1" dirty="0" smtClean="0">
                <a:solidFill>
                  <a:schemeClr val="bg1"/>
                </a:solidFill>
              </a:rPr>
              <a:t>) and week-2 (right panel), </a:t>
            </a:r>
            <a:r>
              <a:rPr lang="en-US" altLang="en-US" sz="1200" b="1" dirty="0" smtClean="0">
                <a:solidFill>
                  <a:schemeClr val="bg1"/>
                </a:solidFill>
              </a:rPr>
              <a:t>the </a:t>
            </a:r>
            <a:r>
              <a:rPr lang="en-US" altLang="en-US" sz="1200" b="1" dirty="0">
                <a:solidFill>
                  <a:schemeClr val="bg1"/>
                </a:solidFill>
              </a:rPr>
              <a:t>NCEP GEFS indicates </a:t>
            </a:r>
            <a:r>
              <a:rPr lang="en-US" altLang="en-US" sz="1200" b="1" dirty="0" smtClean="0">
                <a:solidFill>
                  <a:schemeClr val="bg1"/>
                </a:solidFill>
              </a:rPr>
              <a:t>a moderate to high </a:t>
            </a:r>
            <a:r>
              <a:rPr lang="en-US" altLang="en-US" sz="1200" b="1" dirty="0">
                <a:solidFill>
                  <a:schemeClr val="bg1"/>
                </a:solidFill>
              </a:rPr>
              <a:t>chance </a:t>
            </a:r>
            <a:r>
              <a:rPr lang="en-US" altLang="en-US" sz="1200" b="1" dirty="0" smtClean="0">
                <a:solidFill>
                  <a:schemeClr val="bg1"/>
                </a:solidFill>
              </a:rPr>
              <a:t>(over </a:t>
            </a:r>
            <a:r>
              <a:rPr lang="en-US" altLang="en-US" sz="1200" b="1" dirty="0">
                <a:solidFill>
                  <a:schemeClr val="bg1"/>
                </a:solidFill>
              </a:rPr>
              <a:t>70</a:t>
            </a:r>
            <a:r>
              <a:rPr lang="en-US" altLang="en-US" sz="1200" b="1" dirty="0" smtClean="0">
                <a:solidFill>
                  <a:schemeClr val="bg1"/>
                </a:solidFill>
              </a:rPr>
              <a:t>%) </a:t>
            </a:r>
            <a:r>
              <a:rPr lang="en-US" altLang="en-US" sz="1200" b="1" dirty="0">
                <a:solidFill>
                  <a:schemeClr val="bg1"/>
                </a:solidFill>
              </a:rPr>
              <a:t>for </a:t>
            </a:r>
            <a:r>
              <a:rPr lang="en-US" altLang="en-US" sz="1200" b="1" dirty="0" smtClean="0">
                <a:solidFill>
                  <a:schemeClr val="bg1"/>
                </a:solidFill>
              </a:rPr>
              <a:t>rainfall to exceed 50 mm over the </a:t>
            </a:r>
            <a:r>
              <a:rPr lang="en-US" altLang="en-US" sz="1200" b="1" dirty="0" smtClean="0">
                <a:solidFill>
                  <a:schemeClr val="bg1"/>
                </a:solidFill>
              </a:rPr>
              <a:t>northern </a:t>
            </a:r>
            <a:r>
              <a:rPr lang="en-US" altLang="en-US" sz="1200" b="1" dirty="0" smtClean="0">
                <a:solidFill>
                  <a:schemeClr val="bg1"/>
                </a:solidFill>
              </a:rPr>
              <a:t>portion of Southern </a:t>
            </a:r>
            <a:r>
              <a:rPr lang="en-US" altLang="en-US" sz="1200" b="1" dirty="0" smtClean="0">
                <a:solidFill>
                  <a:schemeClr val="bg1"/>
                </a:solidFill>
              </a:rPr>
              <a:t>Africa, including Tanzania, and western Gabon and pockets of eastern DRC.</a:t>
            </a:r>
            <a:endParaRPr lang="en-US" altLang="en-US" sz="1200" b="1" dirty="0">
              <a:solidFill>
                <a:schemeClr val="bg1"/>
              </a:solidFill>
            </a:endParaRPr>
          </a:p>
        </p:txBody>
      </p:sp>
      <p:sp>
        <p:nvSpPr>
          <p:cNvPr id="9" name="TextBox 10"/>
          <p:cNvSpPr txBox="1">
            <a:spLocks noChangeArrowheads="1"/>
          </p:cNvSpPr>
          <p:nvPr/>
        </p:nvSpPr>
        <p:spPr bwMode="auto">
          <a:xfrm>
            <a:off x="823311" y="1524000"/>
            <a:ext cx="3287310"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Week-1, Valid: </a:t>
            </a:r>
            <a:r>
              <a:rPr lang="en-US" altLang="en-US" b="1" dirty="0">
                <a:solidFill>
                  <a:srgbClr val="FFFF00"/>
                </a:solidFill>
              </a:rPr>
              <a:t>22 – 28 Mar, 2022</a:t>
            </a:r>
            <a:endParaRPr lang="en-US" altLang="en-US" b="1" dirty="0">
              <a:solidFill>
                <a:srgbClr val="FFFF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203831</TotalTime>
  <Words>1792</Words>
  <Application>Microsoft Office PowerPoint</Application>
  <PresentationFormat>On-screen Show (4:3)</PresentationFormat>
  <Paragraphs>65</Paragraphs>
  <Slides>12</Slides>
  <Notes>12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7"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9969</cp:revision>
  <cp:lastPrinted>2018-07-09T15:13:07Z</cp:lastPrinted>
  <dcterms:created xsi:type="dcterms:W3CDTF">2001-08-31T10:39:36Z</dcterms:created>
  <dcterms:modified xsi:type="dcterms:W3CDTF">2022-03-21T17:01:36Z</dcterms:modified>
</cp:coreProperties>
</file>