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0813" autoAdjust="0"/>
  </p:normalViewPr>
  <p:slideViewPr>
    <p:cSldViewPr>
      <p:cViewPr varScale="1">
        <p:scale>
          <a:sx n="69" d="100"/>
          <a:sy n="69" d="100"/>
        </p:scale>
        <p:origin x="1227"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3/7/2022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31"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07 March </a:t>
            </a:r>
            <a:r>
              <a:rPr lang="en-US" altLang="en-US" sz="2800" b="1" dirty="0" smtClean="0">
                <a:solidFill>
                  <a:schemeClr val="bg1"/>
                </a:solidFill>
              </a:rPr>
              <a:t>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08 – 14 Mar, 2022</a:t>
            </a:r>
            <a:endParaRPr lang="en-US" altLang="en-US" b="1" dirty="0">
              <a:solidFill>
                <a:srgbClr val="FFFF00"/>
              </a:solidFill>
            </a:endParaRPr>
          </a:p>
        </p:txBody>
      </p:sp>
      <p:sp>
        <p:nvSpPr>
          <p:cNvPr id="11" name="Text Box 8"/>
          <p:cNvSpPr txBox="1">
            <a:spLocks noChangeArrowheads="1"/>
          </p:cNvSpPr>
          <p:nvPr/>
        </p:nvSpPr>
        <p:spPr bwMode="auto">
          <a:xfrm>
            <a:off x="3581400" y="1365677"/>
            <a:ext cx="5349875" cy="5339923"/>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Liberia, central and southern portions of Cote d’Ivoire, Ghana, Togo and Benin, and southwestern Nigeria: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central and southern portions of Cameroon, much of Equatorial Guinea, Gabon, and Congo: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central Namibia, eastern Botswana, central and southern portions of Zimbabwe, Mozambique and Madagascar, and northern South Africa: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much of Angola, Zambia and Malawi, southern DR Congo, central and southern portions of Tanzania, northern Mozambique, and Madagascar: </a:t>
            </a:r>
            <a:r>
              <a:rPr lang="en-US" altLang="en-US" sz="1100" b="1" dirty="0">
                <a:solidFill>
                  <a:schemeClr val="bg1"/>
                </a:solidFill>
                <a:latin typeface="Arial" charset="0"/>
              </a:rPr>
              <a:t>An area of anomalous upper-level divergence combined with tropical cyclone </a:t>
            </a:r>
            <a:r>
              <a:rPr lang="en-US" altLang="en-US" sz="1100" b="1" dirty="0" err="1">
                <a:solidFill>
                  <a:schemeClr val="bg1"/>
                </a:solidFill>
                <a:latin typeface="Arial" charset="0"/>
              </a:rPr>
              <a:t>Emnati</a:t>
            </a:r>
            <a:r>
              <a:rPr lang="en-US" altLang="en-US" sz="1100" b="1" dirty="0">
                <a:solidFill>
                  <a:schemeClr val="bg1"/>
                </a:solidFill>
                <a:latin typeface="Arial" charset="0"/>
              </a:rPr>
              <a:t> is expected to enhance rainfall in the region.</a:t>
            </a:r>
            <a:r>
              <a:rPr lang="en-US" altLang="en-US" sz="1100" b="1" dirty="0">
                <a:solidFill>
                  <a:srgbClr val="FFFF00"/>
                </a:solidFill>
                <a:latin typeface="Arial" charset="0"/>
              </a:rPr>
              <a:t> Confidence: </a:t>
            </a:r>
            <a:r>
              <a:rPr lang="en-US" altLang="en-US" sz="1100" b="1" dirty="0" smtClean="0">
                <a:solidFill>
                  <a:srgbClr val="FFFF00"/>
                </a:solidFill>
                <a:latin typeface="Arial" charset="0"/>
              </a:rPr>
              <a:t>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CAR, South Sudan, central and southwestern portions of Ethiopia, northeastern DR Congo, much of Uganda and Rwanda, western Kenya, and northern portions of Tanzania: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15 </a:t>
            </a:r>
            <a:r>
              <a:rPr lang="en-US" altLang="en-US" b="1" dirty="0" smtClean="0">
                <a:solidFill>
                  <a:srgbClr val="FFFF00"/>
                </a:solidFill>
              </a:rPr>
              <a:t>– </a:t>
            </a:r>
            <a:r>
              <a:rPr lang="en-US" altLang="en-US" b="1" dirty="0" smtClean="0">
                <a:solidFill>
                  <a:srgbClr val="FFFF00"/>
                </a:solidFill>
              </a:rPr>
              <a:t>21 </a:t>
            </a:r>
            <a:r>
              <a:rPr lang="en-US" altLang="en-US" b="1" dirty="0" smtClean="0">
                <a:solidFill>
                  <a:srgbClr val="FFFF00"/>
                </a:solidFill>
              </a:rPr>
              <a:t>Mar, 2022</a:t>
            </a:r>
            <a:endParaRPr lang="en-US" altLang="en-US" b="1" dirty="0">
              <a:solidFill>
                <a:srgbClr val="FFFF00"/>
              </a:solidFill>
            </a:endParaRPr>
          </a:p>
        </p:txBody>
      </p:sp>
      <p:sp>
        <p:nvSpPr>
          <p:cNvPr id="10" name="Text Box 8"/>
          <p:cNvSpPr txBox="1">
            <a:spLocks noChangeArrowheads="1"/>
          </p:cNvSpPr>
          <p:nvPr/>
        </p:nvSpPr>
        <p:spPr bwMode="auto">
          <a:xfrm>
            <a:off x="3581400" y="1676400"/>
            <a:ext cx="5349875" cy="449353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Liberia, southern Cote d’Ivoire, Ghana, Togo and Benin, and southwestern Nigeria: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central and southern portions of Cameroon, CAR and South Sudan, northern Congo and DR Congo, much of Uganda and Kenya, southern Somalia, and central and southwestern portions of Ethiopia: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southeastern Angola, eastern Namibia, much of Botswana and Zimbabwe, central and southern Mozambique, and northern South Africa: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Angola, southern DR Congo, much of Zambia and Malawi, central and southern portions of Tanzania and Madagascar, and northern Mozambique: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pocket of northwestern Ethiopia, southern Uganda, Rwanda, Burundi, southwestern Kenya, and much of Tanzania. Rainfall was below-average over parts of central and eastern Ethiopia. In Central Africa, rainfall was below-average over Cameroon, Equatorial Guinea, southern Gabon, parts of Congo, CAR and parts of northern and eastern DRC. Rainfall was above-average over eastern Gabon, central Congo, and  central and southern DRC. In Southern Africa, above-average rainfall was observed over much of Angola, many parts of Namibia, northern and eastern Zambia, Malawi, northern Mozambique, much of Madagascar, and  eastern South Africa. Below-average rainfall was observed over southwestern Zambia, Botswana, southern Mozambique, western South Africa, and pockets of northern Madagascar.</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parts of southern Tanzania. Below-average was observed over parts of southern Ethiopia, Uganda, parts of Kenya and Uganda, and northern Tanzania. In central Africa, rainfall was above-average over Equatorial Guinea, Gabon, pockets of Cameroon and Congo, and many parts of DRC. Rainfall was below-average over pockets of eastern DRC. In Southern Africa, rainfall was above-average over many parts of Angola, western Botswana, northern Zambia, central South Africa, northern Mozambique and much of Madagascar. Below-average rainfall was observed over southwestern Angola, southern Zambia, Namibia, Zimbabwe, and central and southern Mozambique. In West Africa, above-average rainfall was observed along the Gulf of Guinea coast.</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Week-1 and week-2 outlooks call for an increased chance for above-average rainfall across the northern portions of Southern Africa, </a:t>
            </a:r>
            <a:r>
              <a:rPr lang="en-US" altLang="en-US" sz="1100" b="1" dirty="0" smtClean="0">
                <a:solidFill>
                  <a:schemeClr val="bg1"/>
                </a:solidFill>
                <a:latin typeface="Arial" panose="020B0604020202020204" pitchFamily="34" charset="0"/>
                <a:cs typeface="Arial" panose="020B0604020202020204" pitchFamily="34" charset="0"/>
              </a:rPr>
              <a:t>including southern </a:t>
            </a:r>
            <a:r>
              <a:rPr lang="en-US" altLang="en-US" sz="1100" b="1" dirty="0">
                <a:solidFill>
                  <a:schemeClr val="bg1"/>
                </a:solidFill>
                <a:latin typeface="Arial" panose="020B0604020202020204" pitchFamily="34" charset="0"/>
                <a:cs typeface="Arial" panose="020B0604020202020204" pitchFamily="34" charset="0"/>
              </a:rPr>
              <a:t>Tanzania. In contrast, there is an increased chance for below-average rainfall </a:t>
            </a:r>
            <a:r>
              <a:rPr lang="en-US" altLang="en-US" sz="1100" b="1" dirty="0" smtClean="0">
                <a:solidFill>
                  <a:schemeClr val="bg1"/>
                </a:solidFill>
                <a:latin typeface="Arial" panose="020B0604020202020204" pitchFamily="34" charset="0"/>
                <a:cs typeface="Arial" panose="020B0604020202020204" pitchFamily="34" charset="0"/>
              </a:rPr>
              <a:t>in the Lake Victoria region, including southwestern and southern Ethiopia. Outlooks also call for below-average rainfall across the southern portions of Southern Africa.</a:t>
            </a:r>
            <a:endParaRPr lang="en-US" altLang="en-US" sz="1100" b="1" dirty="0">
              <a:solidFill>
                <a:schemeClr val="bg1"/>
              </a:solidFill>
              <a:latin typeface="Arial" panose="020B0604020202020204" pitchFamily="34" charset="0"/>
              <a:cs typeface="Arial" panose="020B0604020202020204" pitchFamily="34" charset="0"/>
            </a:endParaRPr>
          </a:p>
          <a:p>
            <a:pPr algn="just"/>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parts of southern Tanzania. Below-average was observed over parts of southern Ethiopia, Uganda, parts of Kenya and Uganda, and northern Tanzania. In central Africa, rainfall was above-average over Equatorial Guinea, Gabon, pockets of Cameroon and Congo, and many parts of DRC. Rainfall was below-average over pockets of eastern DRC. In Southern Africa, rainfall was above-average over many parts of Angola, western Botswana, northern Zambia, central South Africa, northern Mozambique and much of Madagascar. Below-average rainfall was observed over southwestern Angola, southern Zambia, Namibia, Zimbabwe, and central and southern Mozambique. In West Africa, above-average rainfall was observed along the Gulf of Guinea coast.</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above-average rainfall across the northern portions of Southern Africa, including southern Tanzania. In contrast, there is an increased chance for below-average rainfall in the Lake Victoria region, including southwestern and southern Ethiopia. Outlooks also call for below-average rainfall across the southern portions of Southern Africa</a:t>
            </a:r>
            <a:r>
              <a:rPr lang="en-US" altLang="en-US" sz="1400" b="1" dirty="0" smtClean="0">
                <a:solidFill>
                  <a:schemeClr val="bg1"/>
                </a:solidFill>
              </a:rPr>
              <a:t>.</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northern </a:t>
            </a:r>
            <a:r>
              <a:rPr lang="en-US" altLang="en-US" sz="1080" b="1" dirty="0" smtClean="0">
                <a:solidFill>
                  <a:schemeClr val="bg1"/>
                </a:solidFill>
              </a:rPr>
              <a:t>and western Ethiopia, </a:t>
            </a:r>
            <a:r>
              <a:rPr lang="en-US" altLang="en-US" sz="1080" b="1" dirty="0" smtClean="0">
                <a:solidFill>
                  <a:schemeClr val="bg1"/>
                </a:solidFill>
              </a:rPr>
              <a:t>Rwanda, Burundi, southern Uganda, eastern and southern Kenya, southwestern Somalia, and much of Tanzania. Rainfall </a:t>
            </a:r>
            <a:r>
              <a:rPr lang="en-US" altLang="en-US" sz="1080" b="1" dirty="0">
                <a:solidFill>
                  <a:schemeClr val="bg1"/>
                </a:solidFill>
              </a:rPr>
              <a:t>was below-average over </a:t>
            </a:r>
            <a:r>
              <a:rPr lang="en-US" altLang="en-US" sz="1080" b="1" dirty="0" smtClean="0">
                <a:solidFill>
                  <a:schemeClr val="bg1"/>
                </a:solidFill>
              </a:rPr>
              <a:t>southern Ethiopia</a:t>
            </a:r>
            <a:r>
              <a:rPr lang="en-US" altLang="en-US" sz="1080" b="1" dirty="0" smtClean="0">
                <a:solidFill>
                  <a:schemeClr val="bg1"/>
                </a:solidFill>
              </a:rPr>
              <a:t>, parts of </a:t>
            </a:r>
            <a:r>
              <a:rPr lang="en-US" altLang="en-US" sz="1080" b="1" dirty="0" smtClean="0">
                <a:solidFill>
                  <a:schemeClr val="bg1"/>
                </a:solidFill>
              </a:rPr>
              <a:t>western Kenya, and northern Uganda. In </a:t>
            </a:r>
            <a:r>
              <a:rPr lang="en-US" altLang="en-US" sz="1080" b="1" dirty="0">
                <a:solidFill>
                  <a:schemeClr val="bg1"/>
                </a:solidFill>
              </a:rPr>
              <a:t>southern Africa, </a:t>
            </a:r>
            <a:r>
              <a:rPr lang="en-US" altLang="en-US" sz="1080" b="1" dirty="0" smtClean="0">
                <a:solidFill>
                  <a:schemeClr val="bg1"/>
                </a:solidFill>
              </a:rPr>
              <a:t>above-average rainfall was observed over many parts of Angola, southern Botswana, central and southern Namibia, portions of Zimbabwe and Zambia, Malawi, northern Mozambique, eastern Madagascar and much of South Africa. Below-average rainfall was observed over </a:t>
            </a:r>
            <a:r>
              <a:rPr lang="en-US" altLang="en-US" sz="1080" b="1" dirty="0" smtClean="0">
                <a:solidFill>
                  <a:schemeClr val="bg1"/>
                </a:solidFill>
              </a:rPr>
              <a:t>eastern </a:t>
            </a:r>
            <a:r>
              <a:rPr lang="en-US" altLang="en-US" sz="1080" b="1" dirty="0" smtClean="0">
                <a:solidFill>
                  <a:schemeClr val="bg1"/>
                </a:solidFill>
              </a:rPr>
              <a:t>and southwestern Angola, northern Namibia, pockets of Zambia, central and northern Botswana, </a:t>
            </a:r>
            <a:r>
              <a:rPr lang="en-US" altLang="en-US" sz="1080" b="1" dirty="0" smtClean="0">
                <a:solidFill>
                  <a:schemeClr val="bg1"/>
                </a:solidFill>
              </a:rPr>
              <a:t>parts of </a:t>
            </a:r>
            <a:r>
              <a:rPr lang="en-US" altLang="en-US" sz="1080" b="1" dirty="0" smtClean="0">
                <a:solidFill>
                  <a:schemeClr val="bg1"/>
                </a:solidFill>
              </a:rPr>
              <a:t>Zimbabwe, </a:t>
            </a:r>
            <a:r>
              <a:rPr lang="en-US" altLang="en-US" sz="1080" b="1" dirty="0" smtClean="0">
                <a:solidFill>
                  <a:schemeClr val="bg1"/>
                </a:solidFill>
              </a:rPr>
              <a:t>southern </a:t>
            </a:r>
            <a:r>
              <a:rPr lang="en-US" altLang="en-US" sz="1080" b="1" dirty="0" smtClean="0">
                <a:solidFill>
                  <a:schemeClr val="bg1"/>
                </a:solidFill>
              </a:rPr>
              <a:t>Mozambique and western </a:t>
            </a:r>
            <a:r>
              <a:rPr lang="en-US" altLang="en-US" sz="1080" b="1" dirty="0" smtClean="0">
                <a:solidFill>
                  <a:schemeClr val="bg1"/>
                </a:solidFill>
              </a:rPr>
              <a:t>Madagascar</a:t>
            </a:r>
            <a:r>
              <a:rPr lang="en-US" altLang="en-US" sz="1080" b="1" dirty="0" smtClean="0">
                <a:solidFill>
                  <a:schemeClr val="bg1"/>
                </a:solidFill>
              </a:rPr>
              <a:t>. In Central Africa, rainfall was above-average over </a:t>
            </a:r>
            <a:r>
              <a:rPr lang="en-US" altLang="en-US" sz="1080" b="1" dirty="0" smtClean="0">
                <a:solidFill>
                  <a:schemeClr val="bg1"/>
                </a:solidFill>
              </a:rPr>
              <a:t>many </a:t>
            </a:r>
            <a:r>
              <a:rPr lang="en-US" altLang="en-US" sz="1080" b="1" dirty="0" smtClean="0">
                <a:solidFill>
                  <a:schemeClr val="bg1"/>
                </a:solidFill>
              </a:rPr>
              <a:t>parts of DRC, </a:t>
            </a:r>
            <a:r>
              <a:rPr lang="en-US" altLang="en-US" sz="1080" b="1" dirty="0" smtClean="0">
                <a:solidFill>
                  <a:schemeClr val="bg1"/>
                </a:solidFill>
              </a:rPr>
              <a:t>eastern </a:t>
            </a:r>
            <a:r>
              <a:rPr lang="en-US" altLang="en-US" sz="1080" b="1" dirty="0" smtClean="0">
                <a:solidFill>
                  <a:schemeClr val="bg1"/>
                </a:solidFill>
              </a:rPr>
              <a:t>Gabon, and southern Congo. Rainfall was below-average over southern Cameroon, parts of northern DRC, </a:t>
            </a:r>
            <a:r>
              <a:rPr lang="en-US" altLang="en-US" sz="1080" b="1" dirty="0" smtClean="0">
                <a:solidFill>
                  <a:schemeClr val="bg1"/>
                </a:solidFill>
              </a:rPr>
              <a:t>Equatorial Guinea, western Gabon</a:t>
            </a:r>
            <a:r>
              <a:rPr lang="en-US" altLang="en-US" sz="1080" b="1" dirty="0" smtClean="0">
                <a:solidFill>
                  <a:schemeClr val="bg1"/>
                </a:solidFill>
              </a:rPr>
              <a:t>, much of CAR, and northern Congo. In West Africa, </a:t>
            </a:r>
            <a:r>
              <a:rPr lang="en-US" altLang="en-US" sz="1080" b="1" dirty="0" smtClean="0">
                <a:solidFill>
                  <a:schemeClr val="bg1"/>
                </a:solidFill>
              </a:rPr>
              <a:t>rainfall </a:t>
            </a:r>
            <a:r>
              <a:rPr lang="en-US" altLang="en-US" sz="1080" b="1" dirty="0" smtClean="0">
                <a:solidFill>
                  <a:schemeClr val="bg1"/>
                </a:solidFill>
              </a:rPr>
              <a:t>was below-average over many places in the Gulf of Guinea </a:t>
            </a:r>
            <a:r>
              <a:rPr lang="en-US" altLang="en-US" sz="1080" b="1" dirty="0" smtClean="0">
                <a:solidFill>
                  <a:schemeClr val="bg1"/>
                </a:solidFill>
              </a:rPr>
              <a:t>region, while above-average rainfall was observed over much of Liberia.</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pocket of </a:t>
            </a:r>
            <a:r>
              <a:rPr lang="en-US" altLang="en-US" sz="1140" b="1" dirty="0" smtClean="0">
                <a:solidFill>
                  <a:schemeClr val="bg1"/>
                </a:solidFill>
              </a:rPr>
              <a:t>northwestern Ethiopia</a:t>
            </a:r>
            <a:r>
              <a:rPr lang="en-US" altLang="en-US" sz="1140" b="1" dirty="0" smtClean="0">
                <a:solidFill>
                  <a:schemeClr val="bg1"/>
                </a:solidFill>
              </a:rPr>
              <a:t>, southern Uganda, Rwanda, Burundi, southwestern Kenya, and much of Tanzania. Rainfall was below-average over parts of </a:t>
            </a:r>
            <a:r>
              <a:rPr lang="en-US" altLang="en-US" sz="1140" b="1" dirty="0" smtClean="0">
                <a:solidFill>
                  <a:schemeClr val="bg1"/>
                </a:solidFill>
              </a:rPr>
              <a:t>central </a:t>
            </a:r>
            <a:r>
              <a:rPr lang="en-US" altLang="en-US" sz="1140" b="1" dirty="0" smtClean="0">
                <a:solidFill>
                  <a:schemeClr val="bg1"/>
                </a:solidFill>
              </a:rPr>
              <a:t>and </a:t>
            </a:r>
            <a:r>
              <a:rPr lang="en-US" altLang="en-US" sz="1140" b="1" dirty="0" smtClean="0">
                <a:solidFill>
                  <a:schemeClr val="bg1"/>
                </a:solidFill>
              </a:rPr>
              <a:t>eastern </a:t>
            </a:r>
            <a:r>
              <a:rPr lang="en-US" altLang="en-US" sz="1140" b="1" dirty="0" smtClean="0">
                <a:solidFill>
                  <a:schemeClr val="bg1"/>
                </a:solidFill>
              </a:rPr>
              <a:t>Ethiopia. </a:t>
            </a:r>
            <a:r>
              <a:rPr lang="en-US" altLang="en-US" sz="1140" b="1" dirty="0">
                <a:solidFill>
                  <a:schemeClr val="bg1"/>
                </a:solidFill>
              </a:rPr>
              <a:t>In Central Africa, rainfall was below-average </a:t>
            </a:r>
            <a:r>
              <a:rPr lang="en-US" altLang="en-US" sz="1140" b="1" dirty="0" smtClean="0">
                <a:solidFill>
                  <a:schemeClr val="bg1"/>
                </a:solidFill>
              </a:rPr>
              <a:t>over </a:t>
            </a:r>
            <a:r>
              <a:rPr lang="en-US" altLang="en-US" sz="1140" b="1" dirty="0" smtClean="0">
                <a:solidFill>
                  <a:schemeClr val="bg1"/>
                </a:solidFill>
              </a:rPr>
              <a:t>Cameroon</a:t>
            </a:r>
            <a:r>
              <a:rPr lang="en-US" altLang="en-US" sz="1140" b="1" dirty="0" smtClean="0">
                <a:solidFill>
                  <a:schemeClr val="bg1"/>
                </a:solidFill>
              </a:rPr>
              <a:t>, Equatorial Guinea, </a:t>
            </a:r>
            <a:r>
              <a:rPr lang="en-US" altLang="en-US" sz="1140" b="1" dirty="0" smtClean="0">
                <a:solidFill>
                  <a:schemeClr val="bg1"/>
                </a:solidFill>
              </a:rPr>
              <a:t>southern Gabon</a:t>
            </a:r>
            <a:r>
              <a:rPr lang="en-US" altLang="en-US" sz="1140" b="1" dirty="0" smtClean="0">
                <a:solidFill>
                  <a:schemeClr val="bg1"/>
                </a:solidFill>
              </a:rPr>
              <a:t>, </a:t>
            </a:r>
            <a:r>
              <a:rPr lang="en-US" altLang="en-US" sz="1140" b="1" dirty="0" smtClean="0">
                <a:solidFill>
                  <a:schemeClr val="bg1"/>
                </a:solidFill>
              </a:rPr>
              <a:t>parts of </a:t>
            </a:r>
            <a:r>
              <a:rPr lang="en-US" altLang="en-US" sz="1140" b="1" dirty="0" smtClean="0">
                <a:solidFill>
                  <a:schemeClr val="bg1"/>
                </a:solidFill>
              </a:rPr>
              <a:t>Congo, </a:t>
            </a:r>
            <a:r>
              <a:rPr lang="en-US" altLang="en-US" sz="1140" b="1" dirty="0" smtClean="0">
                <a:solidFill>
                  <a:schemeClr val="bg1"/>
                </a:solidFill>
              </a:rPr>
              <a:t>CAR </a:t>
            </a:r>
            <a:r>
              <a:rPr lang="en-US" altLang="en-US" sz="1140" b="1" dirty="0" smtClean="0">
                <a:solidFill>
                  <a:schemeClr val="bg1"/>
                </a:solidFill>
              </a:rPr>
              <a:t>and parts of northern and eastern DRC. Rainfall was above-average over </a:t>
            </a:r>
            <a:r>
              <a:rPr lang="en-US" altLang="en-US" sz="1140" b="1" dirty="0" smtClean="0">
                <a:solidFill>
                  <a:schemeClr val="bg1"/>
                </a:solidFill>
              </a:rPr>
              <a:t>eastern Gabon, central </a:t>
            </a:r>
            <a:r>
              <a:rPr lang="en-US" altLang="en-US" sz="1140" b="1" dirty="0" smtClean="0">
                <a:solidFill>
                  <a:schemeClr val="bg1"/>
                </a:solidFill>
              </a:rPr>
              <a:t>Congo, and  central and southern DRC. In Southern Africa, above-average rainfall was observed over </a:t>
            </a:r>
            <a:r>
              <a:rPr lang="en-US" altLang="en-US" sz="1140" b="1" dirty="0" smtClean="0">
                <a:solidFill>
                  <a:schemeClr val="bg1"/>
                </a:solidFill>
              </a:rPr>
              <a:t>much of </a:t>
            </a:r>
            <a:r>
              <a:rPr lang="en-US" altLang="en-US" sz="1140" b="1" dirty="0" smtClean="0">
                <a:solidFill>
                  <a:schemeClr val="bg1"/>
                </a:solidFill>
              </a:rPr>
              <a:t>Angola, many parts of Namibia</a:t>
            </a:r>
            <a:r>
              <a:rPr lang="en-US" altLang="en-US" sz="1140" b="1" dirty="0" smtClean="0">
                <a:solidFill>
                  <a:schemeClr val="bg1"/>
                </a:solidFill>
              </a:rPr>
              <a:t>, </a:t>
            </a:r>
            <a:r>
              <a:rPr lang="en-US" altLang="en-US" sz="1140" b="1" dirty="0" smtClean="0">
                <a:solidFill>
                  <a:schemeClr val="bg1"/>
                </a:solidFill>
              </a:rPr>
              <a:t>northern and eastern Zambia, Malawi, northern Mozambique, </a:t>
            </a:r>
            <a:r>
              <a:rPr lang="en-US" altLang="en-US" sz="1140" b="1" dirty="0" smtClean="0">
                <a:solidFill>
                  <a:schemeClr val="bg1"/>
                </a:solidFill>
              </a:rPr>
              <a:t>much of Madagascar</a:t>
            </a:r>
            <a:r>
              <a:rPr lang="en-US" altLang="en-US" sz="1140" b="1" dirty="0" smtClean="0">
                <a:solidFill>
                  <a:schemeClr val="bg1"/>
                </a:solidFill>
              </a:rPr>
              <a:t>, and  </a:t>
            </a:r>
            <a:r>
              <a:rPr lang="en-US" altLang="en-US" sz="1140" b="1" dirty="0" smtClean="0">
                <a:solidFill>
                  <a:schemeClr val="bg1"/>
                </a:solidFill>
              </a:rPr>
              <a:t>eastern </a:t>
            </a:r>
            <a:r>
              <a:rPr lang="en-US" altLang="en-US" sz="1140" b="1" dirty="0" smtClean="0">
                <a:solidFill>
                  <a:schemeClr val="bg1"/>
                </a:solidFill>
              </a:rPr>
              <a:t>South Africa. Below-average rainfall was observed </a:t>
            </a:r>
            <a:r>
              <a:rPr lang="en-US" altLang="en-US" sz="1140" b="1" dirty="0" smtClean="0">
                <a:solidFill>
                  <a:schemeClr val="bg1"/>
                </a:solidFill>
              </a:rPr>
              <a:t>over </a:t>
            </a:r>
            <a:r>
              <a:rPr lang="en-US" altLang="en-US" sz="1140" b="1" dirty="0" smtClean="0">
                <a:solidFill>
                  <a:schemeClr val="bg1"/>
                </a:solidFill>
              </a:rPr>
              <a:t>southwestern Zambia, Botswana, southern Mozambique, </a:t>
            </a:r>
            <a:r>
              <a:rPr lang="en-US" altLang="en-US" sz="1140" b="1" dirty="0" smtClean="0">
                <a:solidFill>
                  <a:schemeClr val="bg1"/>
                </a:solidFill>
              </a:rPr>
              <a:t>western South Africa, and pockets of </a:t>
            </a:r>
            <a:r>
              <a:rPr lang="en-US" altLang="en-US" sz="1140" b="1" dirty="0" smtClean="0">
                <a:solidFill>
                  <a:schemeClr val="bg1"/>
                </a:solidFill>
              </a:rPr>
              <a:t>northern Madagascar.</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158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a:t>
            </a:r>
            <a:r>
              <a:rPr lang="en-US" altLang="en-US" sz="1100" b="1" dirty="0">
                <a:solidFill>
                  <a:schemeClr val="bg1"/>
                </a:solidFill>
              </a:rPr>
              <a:t>over </a:t>
            </a:r>
            <a:r>
              <a:rPr lang="en-US" altLang="en-US" sz="1100" b="1" dirty="0" smtClean="0">
                <a:solidFill>
                  <a:schemeClr val="bg1"/>
                </a:solidFill>
              </a:rPr>
              <a:t>parts of southern Tanzania. Below-average was observed over parts of southern Ethiopia, Uganda, parts of Kenya and Uganda, and northern Tanzania. </a:t>
            </a:r>
            <a:r>
              <a:rPr lang="en-US" altLang="en-US" sz="1100" b="1" dirty="0" smtClean="0">
                <a:solidFill>
                  <a:schemeClr val="bg1"/>
                </a:solidFill>
              </a:rPr>
              <a:t>In central Africa, rainfall </a:t>
            </a:r>
            <a:r>
              <a:rPr lang="en-US" altLang="en-US" sz="1100" b="1" dirty="0">
                <a:solidFill>
                  <a:schemeClr val="bg1"/>
                </a:solidFill>
              </a:rPr>
              <a:t>was above-average over </a:t>
            </a:r>
            <a:r>
              <a:rPr lang="en-US" altLang="en-US" sz="1100" b="1" dirty="0" smtClean="0">
                <a:solidFill>
                  <a:schemeClr val="bg1"/>
                </a:solidFill>
              </a:rPr>
              <a:t>Equatorial Guinea, Gabon, pockets of Cameroon and Congo, and many parts of </a:t>
            </a:r>
            <a:r>
              <a:rPr lang="en-US" altLang="en-US" sz="1100" b="1" dirty="0" smtClean="0">
                <a:solidFill>
                  <a:schemeClr val="bg1"/>
                </a:solidFill>
              </a:rPr>
              <a:t>DRC. </a:t>
            </a:r>
            <a:r>
              <a:rPr lang="en-US" altLang="en-US" sz="1100" b="1" dirty="0">
                <a:solidFill>
                  <a:schemeClr val="bg1"/>
                </a:solidFill>
              </a:rPr>
              <a:t>Rainfall was below-average over </a:t>
            </a:r>
            <a:r>
              <a:rPr lang="en-US" altLang="en-US" sz="1100" b="1" dirty="0" smtClean="0">
                <a:solidFill>
                  <a:schemeClr val="bg1"/>
                </a:solidFill>
              </a:rPr>
              <a:t>pockets of eastern DRC. </a:t>
            </a:r>
            <a:r>
              <a:rPr lang="en-US" altLang="en-US" sz="1100" b="1" dirty="0">
                <a:solidFill>
                  <a:schemeClr val="bg1"/>
                </a:solidFill>
              </a:rPr>
              <a:t>In Southern Africa, rainfall was above-average over </a:t>
            </a:r>
            <a:r>
              <a:rPr lang="en-US" altLang="en-US" sz="1100" b="1" dirty="0" smtClean="0">
                <a:solidFill>
                  <a:schemeClr val="bg1"/>
                </a:solidFill>
              </a:rPr>
              <a:t>many parts of </a:t>
            </a:r>
            <a:r>
              <a:rPr lang="en-US" altLang="en-US" sz="1100" b="1" dirty="0" smtClean="0">
                <a:solidFill>
                  <a:schemeClr val="bg1"/>
                </a:solidFill>
              </a:rPr>
              <a:t>Angola, </a:t>
            </a:r>
            <a:r>
              <a:rPr lang="en-US" altLang="en-US" sz="1100" b="1" dirty="0" smtClean="0">
                <a:solidFill>
                  <a:schemeClr val="bg1"/>
                </a:solidFill>
              </a:rPr>
              <a:t>western Botswana, northern Zambia, central South Africa, northern </a:t>
            </a:r>
            <a:r>
              <a:rPr lang="en-US" altLang="en-US" sz="1100" b="1" dirty="0" smtClean="0">
                <a:solidFill>
                  <a:schemeClr val="bg1"/>
                </a:solidFill>
              </a:rPr>
              <a:t>Mozambique and </a:t>
            </a:r>
            <a:r>
              <a:rPr lang="en-US" altLang="en-US" sz="1100" b="1" dirty="0" smtClean="0">
                <a:solidFill>
                  <a:schemeClr val="bg1"/>
                </a:solidFill>
              </a:rPr>
              <a:t>much of </a:t>
            </a:r>
            <a:r>
              <a:rPr lang="en-US" altLang="en-US" sz="1100" b="1" dirty="0" smtClean="0">
                <a:solidFill>
                  <a:schemeClr val="bg1"/>
                </a:solidFill>
              </a:rPr>
              <a:t>Madagascar. </a:t>
            </a:r>
            <a:r>
              <a:rPr lang="en-US" altLang="en-US" sz="1100" b="1" dirty="0">
                <a:solidFill>
                  <a:schemeClr val="bg1"/>
                </a:solidFill>
              </a:rPr>
              <a:t>Below-average rainfall was observed over </a:t>
            </a:r>
            <a:r>
              <a:rPr lang="en-US" altLang="en-US" sz="1100" b="1" dirty="0" smtClean="0">
                <a:solidFill>
                  <a:schemeClr val="bg1"/>
                </a:solidFill>
              </a:rPr>
              <a:t>southwestern </a:t>
            </a:r>
            <a:r>
              <a:rPr lang="en-US" altLang="en-US" sz="1100" b="1" dirty="0" smtClean="0">
                <a:solidFill>
                  <a:schemeClr val="bg1"/>
                </a:solidFill>
              </a:rPr>
              <a:t>Angola, </a:t>
            </a:r>
            <a:r>
              <a:rPr lang="en-US" altLang="en-US" sz="1100" b="1" dirty="0" smtClean="0">
                <a:solidFill>
                  <a:schemeClr val="bg1"/>
                </a:solidFill>
              </a:rPr>
              <a:t>southern </a:t>
            </a:r>
            <a:r>
              <a:rPr lang="en-US" altLang="en-US" sz="1100" b="1" dirty="0" smtClean="0">
                <a:solidFill>
                  <a:schemeClr val="bg1"/>
                </a:solidFill>
              </a:rPr>
              <a:t>Zambia, Namibia, </a:t>
            </a:r>
            <a:r>
              <a:rPr lang="en-US" altLang="en-US" sz="1100" b="1" dirty="0" smtClean="0">
                <a:solidFill>
                  <a:schemeClr val="bg1"/>
                </a:solidFill>
              </a:rPr>
              <a:t>Zimbabwe, and central </a:t>
            </a:r>
            <a:r>
              <a:rPr lang="en-US" altLang="en-US" sz="1100" b="1" dirty="0" smtClean="0">
                <a:solidFill>
                  <a:schemeClr val="bg1"/>
                </a:solidFill>
              </a:rPr>
              <a:t>and southern </a:t>
            </a:r>
            <a:r>
              <a:rPr lang="en-US" altLang="en-US" sz="1100" b="1" dirty="0" smtClean="0">
                <a:solidFill>
                  <a:schemeClr val="bg1"/>
                </a:solidFill>
              </a:rPr>
              <a:t>Mozambique. In West Africa, above-average rainfall was observed along the Gulf of Guinea coast.</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a:t>
            </a:r>
            <a:r>
              <a:rPr lang="en-US" altLang="en-US" sz="1200" b="1" dirty="0" smtClean="0">
                <a:solidFill>
                  <a:schemeClr val="bg1"/>
                </a:solidFill>
              </a:rPr>
              <a:t>850-hPa </a:t>
            </a:r>
            <a:r>
              <a:rPr lang="en-US" altLang="en-US" sz="1200" b="1" dirty="0" smtClean="0">
                <a:solidFill>
                  <a:schemeClr val="bg1"/>
                </a:solidFill>
              </a:rPr>
              <a:t>level (left panel), an area of </a:t>
            </a:r>
            <a:r>
              <a:rPr lang="en-US" altLang="en-US" sz="1200" b="1" dirty="0" smtClean="0">
                <a:solidFill>
                  <a:schemeClr val="bg1"/>
                </a:solidFill>
              </a:rPr>
              <a:t>anti-cyclonic circulation </a:t>
            </a:r>
            <a:r>
              <a:rPr lang="en-US" altLang="en-US" sz="1200" b="1" dirty="0" smtClean="0">
                <a:solidFill>
                  <a:schemeClr val="bg1"/>
                </a:solidFill>
              </a:rPr>
              <a:t>was observed across </a:t>
            </a:r>
            <a:r>
              <a:rPr lang="en-US" altLang="en-US" sz="1200" b="1" dirty="0" smtClean="0">
                <a:solidFill>
                  <a:schemeClr val="bg1"/>
                </a:solidFill>
              </a:rPr>
              <a:t>portions </a:t>
            </a:r>
            <a:r>
              <a:rPr lang="en-US" altLang="en-US" sz="1200" b="1" dirty="0" smtClean="0">
                <a:solidFill>
                  <a:schemeClr val="bg1"/>
                </a:solidFill>
              </a:rPr>
              <a:t>of Southern Africa.</a:t>
            </a:r>
            <a:endParaRPr lang="en-US" altLang="en-US" sz="1200" b="1" dirty="0">
              <a:solidFill>
                <a:schemeClr val="bg1"/>
              </a:solidFill>
            </a:endParaRPr>
          </a:p>
        </p:txBody>
      </p:sp>
      <p:sp>
        <p:nvSpPr>
          <p:cNvPr id="3" name="Oval 2"/>
          <p:cNvSpPr/>
          <p:nvPr/>
        </p:nvSpPr>
        <p:spPr bwMode="auto">
          <a:xfrm rot="1170750">
            <a:off x="2279733" y="3870729"/>
            <a:ext cx="1109994" cy="6096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H="1" flipV="1">
            <a:off x="1981200" y="1752600"/>
            <a:ext cx="152400" cy="170992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657600" y="2298021"/>
            <a:ext cx="1295400" cy="124984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flipV="1">
            <a:off x="3810000" y="1752600"/>
            <a:ext cx="1447800" cy="173563"/>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sustained moisture surpluses over parts of Tanzania </a:t>
            </a:r>
            <a:r>
              <a:rPr lang="en-US" altLang="en-US" sz="1200" b="1" dirty="0" smtClean="0">
                <a:solidFill>
                  <a:schemeClr val="bg1"/>
                </a:solidFill>
                <a:latin typeface="Arial" charset="0"/>
                <a:cs typeface="+mn-cs"/>
              </a:rPr>
              <a:t>(bottom </a:t>
            </a:r>
            <a:r>
              <a:rPr lang="en-US" altLang="en-US" sz="1200" b="1" dirty="0" smtClean="0">
                <a:solidFill>
                  <a:schemeClr val="bg1"/>
                </a:solidFill>
                <a:latin typeface="Arial" charset="0"/>
                <a:cs typeface="+mn-cs"/>
              </a:rPr>
              <a:t>right)</a:t>
            </a:r>
            <a:r>
              <a:rPr lang="en-US" altLang="en-US" sz="1200" b="1" dirty="0" smtClean="0">
                <a:solidFill>
                  <a:schemeClr val="bg1"/>
                </a:solidFill>
                <a:latin typeface="Arial" charset="0"/>
              </a:rPr>
              <a:t>. The seasonal total rainfall remained below-average over </a:t>
            </a:r>
            <a:r>
              <a:rPr lang="en-US" altLang="en-US" sz="1200" b="1" dirty="0" smtClean="0">
                <a:solidFill>
                  <a:schemeClr val="bg1"/>
                </a:solidFill>
                <a:latin typeface="Arial" charset="0"/>
              </a:rPr>
              <a:t>parts of Cote d’Ivoire (bottom left) </a:t>
            </a:r>
            <a:r>
              <a:rPr lang="en-US" altLang="en-US" sz="1200" b="1" dirty="0" smtClean="0">
                <a:solidFill>
                  <a:schemeClr val="bg1"/>
                </a:solidFill>
                <a:latin typeface="Arial" charset="0"/>
              </a:rPr>
              <a:t>and southern </a:t>
            </a:r>
            <a:r>
              <a:rPr lang="en-US" altLang="en-US" sz="1200" b="1" dirty="0" smtClean="0">
                <a:solidFill>
                  <a:schemeClr val="bg1"/>
                </a:solidFill>
                <a:latin typeface="Arial" charset="0"/>
              </a:rPr>
              <a:t>Ethiopia </a:t>
            </a:r>
            <a:r>
              <a:rPr lang="en-US" altLang="en-US" sz="1200" b="1" dirty="0" smtClean="0">
                <a:solidFill>
                  <a:schemeClr val="bg1"/>
                </a:solidFill>
                <a:latin typeface="Arial" charset="0"/>
                <a:cs typeface="+mn-cs"/>
              </a:rPr>
              <a:t>(top right).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50077" y="1501140"/>
            <a:ext cx="328731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15 </a:t>
            </a:r>
            <a:r>
              <a:rPr lang="en-US" altLang="en-US" b="1" dirty="0" smtClean="0">
                <a:solidFill>
                  <a:srgbClr val="FFFF00"/>
                </a:solidFill>
              </a:rPr>
              <a:t>– </a:t>
            </a:r>
            <a:r>
              <a:rPr lang="en-US" altLang="en-US" b="1" dirty="0" smtClean="0">
                <a:solidFill>
                  <a:srgbClr val="FFFF00"/>
                </a:solidFill>
              </a:rPr>
              <a:t>21 </a:t>
            </a:r>
            <a:r>
              <a:rPr lang="en-US" altLang="en-US" b="1" dirty="0" smtClean="0">
                <a:solidFill>
                  <a:srgbClr val="FFFF00"/>
                </a:solidFill>
              </a:rPr>
              <a:t>Mar, 2022</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the northern portions of Southern Africa, and Tanzania and parts of Madagascar..</a:t>
            </a:r>
            <a:endParaRPr lang="en-US" altLang="en-US" sz="1200" b="1" dirty="0">
              <a:solidFill>
                <a:schemeClr val="bg1"/>
              </a:solidFill>
            </a:endParaRPr>
          </a:p>
        </p:txBody>
      </p:sp>
      <p:sp>
        <p:nvSpPr>
          <p:cNvPr id="9" name="TextBox 10"/>
          <p:cNvSpPr txBox="1">
            <a:spLocks noChangeArrowheads="1"/>
          </p:cNvSpPr>
          <p:nvPr/>
        </p:nvSpPr>
        <p:spPr bwMode="auto">
          <a:xfrm>
            <a:off x="823311" y="1524000"/>
            <a:ext cx="328731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08 – 14 Mar, </a:t>
            </a:r>
            <a:r>
              <a:rPr lang="en-US" altLang="en-US" b="1" dirty="0" smtClean="0">
                <a:solidFill>
                  <a:srgbClr val="FFFF00"/>
                </a:solidFill>
              </a:rPr>
              <a:t>2022</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203232</TotalTime>
  <Words>1792</Words>
  <Application>Microsoft Office PowerPoint</Application>
  <PresentationFormat>On-screen Show (4:3)</PresentationFormat>
  <Paragraphs>65</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9943</cp:revision>
  <cp:lastPrinted>2018-07-09T15:13:07Z</cp:lastPrinted>
  <dcterms:created xsi:type="dcterms:W3CDTF">2001-08-31T10:39:36Z</dcterms:created>
  <dcterms:modified xsi:type="dcterms:W3CDTF">2022-03-07T17:58:24Z</dcterms:modified>
</cp:coreProperties>
</file>