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0813" autoAdjust="0"/>
  </p:normalViewPr>
  <p:slideViewPr>
    <p:cSldViewPr>
      <p:cViewPr varScale="1">
        <p:scale>
          <a:sx n="69" d="100"/>
          <a:sy n="69" d="100"/>
        </p:scale>
        <p:origin x="585"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2/28/2022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25"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28 February </a:t>
            </a:r>
            <a:r>
              <a:rPr lang="en-US" altLang="en-US" sz="2800" b="1" dirty="0" smtClean="0">
                <a:solidFill>
                  <a:schemeClr val="bg1"/>
                </a:solidFill>
              </a:rPr>
              <a:t>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01 </a:t>
            </a:r>
            <a:r>
              <a:rPr lang="en-US" altLang="en-US" b="1" dirty="0">
                <a:solidFill>
                  <a:srgbClr val="FFFF00"/>
                </a:solidFill>
              </a:rPr>
              <a:t>– </a:t>
            </a:r>
            <a:r>
              <a:rPr lang="en-US" altLang="en-US" b="1" dirty="0" smtClean="0">
                <a:solidFill>
                  <a:srgbClr val="FFFF00"/>
                </a:solidFill>
              </a:rPr>
              <a:t>07 Mar, </a:t>
            </a:r>
            <a:r>
              <a:rPr lang="en-US" altLang="en-US" b="1" dirty="0">
                <a:solidFill>
                  <a:srgbClr val="FFFF00"/>
                </a:solidFill>
              </a:rPr>
              <a:t>2022</a:t>
            </a:r>
          </a:p>
        </p:txBody>
      </p:sp>
      <p:sp>
        <p:nvSpPr>
          <p:cNvPr id="11" name="Text Box 8"/>
          <p:cNvSpPr txBox="1">
            <a:spLocks noChangeArrowheads="1"/>
          </p:cNvSpPr>
          <p:nvPr/>
        </p:nvSpPr>
        <p:spPr bwMode="auto">
          <a:xfrm>
            <a:off x="3581400" y="1676400"/>
            <a:ext cx="5349875" cy="347787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CAR, northern and eastern portions of DR Congo, much of Uganda, western Kenya, southwestern Ethiopia, northern Tanzania, much of Rwanda, and northern Burundi: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southwestern and southeastern DR Congo, much of Angola and Namibia, western Botswana, central portions of South Africa, much of Lesotho, and </a:t>
            </a:r>
            <a:r>
              <a:rPr lang="en-US" altLang="en-US" sz="1100" b="1" dirty="0" err="1">
                <a:solidFill>
                  <a:srgbClr val="FFFF00"/>
                </a:solidFill>
                <a:latin typeface="Arial" charset="0"/>
              </a:rPr>
              <a:t>Eswatini</a:t>
            </a:r>
            <a:r>
              <a:rPr lang="en-US" altLang="en-US" sz="1100" b="1" dirty="0">
                <a:solidFill>
                  <a:srgbClr val="FFFF00"/>
                </a:solidFill>
                <a:latin typeface="Arial" charset="0"/>
              </a:rPr>
              <a:t>, northern Zambia, middle and southern Tanzania, northern Mozambique, northern and middle portions of Madagascar: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Zambia and Malawi, </a:t>
            </a:r>
            <a:r>
              <a:rPr lang="en-US" altLang="en-US" sz="1100" b="1" dirty="0" smtClean="0">
                <a:solidFill>
                  <a:srgbClr val="FFFF00"/>
                </a:solidFill>
                <a:latin typeface="Arial" charset="0"/>
              </a:rPr>
              <a:t>central </a:t>
            </a:r>
            <a:r>
              <a:rPr lang="en-US" altLang="en-US" sz="1100" b="1" dirty="0">
                <a:solidFill>
                  <a:srgbClr val="FFFF00"/>
                </a:solidFill>
                <a:latin typeface="Arial" charset="0"/>
              </a:rPr>
              <a:t>and southern portions of Mozambique, eastern Botswana, and much of Zimbabwe: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08 </a:t>
            </a:r>
            <a:r>
              <a:rPr lang="en-US" altLang="en-US" b="1" dirty="0" smtClean="0">
                <a:solidFill>
                  <a:srgbClr val="FFFF00"/>
                </a:solidFill>
              </a:rPr>
              <a:t>– </a:t>
            </a:r>
            <a:r>
              <a:rPr lang="en-US" altLang="en-US" b="1" dirty="0" smtClean="0">
                <a:solidFill>
                  <a:srgbClr val="FFFF00"/>
                </a:solidFill>
              </a:rPr>
              <a:t>14 </a:t>
            </a:r>
            <a:r>
              <a:rPr lang="en-US" altLang="en-US" b="1" dirty="0" smtClean="0">
                <a:solidFill>
                  <a:srgbClr val="FFFF00"/>
                </a:solidFill>
              </a:rPr>
              <a:t>Mar, 2022</a:t>
            </a:r>
            <a:endParaRPr lang="en-US" altLang="en-US" b="1" dirty="0">
              <a:solidFill>
                <a:srgbClr val="FFFF00"/>
              </a:solidFill>
            </a:endParaRPr>
          </a:p>
        </p:txBody>
      </p:sp>
      <p:sp>
        <p:nvSpPr>
          <p:cNvPr id="10" name="Text Box 8"/>
          <p:cNvSpPr txBox="1">
            <a:spLocks noChangeArrowheads="1"/>
          </p:cNvSpPr>
          <p:nvPr/>
        </p:nvSpPr>
        <p:spPr bwMode="auto">
          <a:xfrm>
            <a:off x="3581400" y="1676400"/>
            <a:ext cx="5349875" cy="432426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Cote d’Ivoire, </a:t>
            </a:r>
            <a:r>
              <a:rPr lang="en-US" altLang="en-US" sz="1100" b="1" dirty="0" smtClean="0">
                <a:solidFill>
                  <a:srgbClr val="FFFF00"/>
                </a:solidFill>
                <a:latin typeface="Arial" charset="0"/>
              </a:rPr>
              <a:t>central and southern </a:t>
            </a:r>
            <a:r>
              <a:rPr lang="en-US" altLang="en-US" sz="1100" b="1" dirty="0">
                <a:solidFill>
                  <a:srgbClr val="FFFF00"/>
                </a:solidFill>
                <a:latin typeface="Arial" charset="0"/>
              </a:rPr>
              <a:t>portions of Ghana, Togo, Benin, and southwestern Nigeria: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much of Namibia, southeastern Angola, southern Zambia, much of Botswana and Zimbabwe, middle and southern portions of Mozambique, northern South Africa, and southern Madagascar: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north-central Angola, southern DR Congo, much of Tanzania, northern Zambia, Malawi, and Mozambique: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CAR, southern South Sudan, southwestern Ethiopia, northeastern DR Congo, much of Uganda, western Kenya, much of Rwanda, and northern portions of Tanzania: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pocket of Ethiopia, southern Uganda, Rwanda, Burundi, southwestern Kenya, and much of Tanzania. Rainfall was below-average over parts of southern and central Ethiopia. In Central Africa, rainfall was below-average over southern Cameroon, Equatorial Guinea, Gabon, northern Congo, CAR and parts of northern and eastern DRC. Rainfall was above-average over southern Congo, and  central and southern DRC. In Southern Africa, above-average rainfall was observed over southern Angola, many parts of Namibia, parts of southern Zimbabwe, northern and eastern Zambia, Malawi, northern Mozambique, southeastern Madagascar, and  much of South Africa. Below-average rainfall was observed over parts of western and northern Angola, southwestern Zambia, Botswana, southern Mozambique, and western and northern Madagascar.</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pockets of Ethiopia, and much of Tanzania and the neighboring areas of southern Kenya and southern Uganda. In central Africa, rainfall was above-average over pockets of southern DRC. Rainfall was below-average over southern Cameroon, Equatorial Guinea, Gabon, many parts of DRC, and Congo. In Southern Africa, rainfall was above-average over western Angola, northern Mozambique and parts of Madagascar. Below-average rainfall was observed over eastern and southern Angola, much of Zambia, Namibia, Botswana, Zimbabwe, South Africa, central and southern Mozambique, western and northeastern Madagascar.</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Week-1 and week-2 outlooks call for an increased chance for above-average rainfall across the northern portions of Southern Africa, </a:t>
            </a:r>
            <a:r>
              <a:rPr lang="en-US" altLang="en-US" sz="1100" b="1" dirty="0" smtClean="0">
                <a:solidFill>
                  <a:schemeClr val="bg1"/>
                </a:solidFill>
                <a:latin typeface="Arial" panose="020B0604020202020204" pitchFamily="34" charset="0"/>
                <a:cs typeface="Arial" panose="020B0604020202020204" pitchFamily="34" charset="0"/>
              </a:rPr>
              <a:t>including southern </a:t>
            </a:r>
            <a:r>
              <a:rPr lang="en-US" altLang="en-US" sz="1100" b="1" dirty="0">
                <a:solidFill>
                  <a:schemeClr val="bg1"/>
                </a:solidFill>
                <a:latin typeface="Arial" panose="020B0604020202020204" pitchFamily="34" charset="0"/>
                <a:cs typeface="Arial" panose="020B0604020202020204" pitchFamily="34" charset="0"/>
              </a:rPr>
              <a:t>Tanzania. In contrast, there is an increased chance for below-average rainfall </a:t>
            </a:r>
            <a:r>
              <a:rPr lang="en-US" altLang="en-US" sz="1100" b="1" dirty="0" smtClean="0">
                <a:solidFill>
                  <a:schemeClr val="bg1"/>
                </a:solidFill>
                <a:latin typeface="Arial" panose="020B0604020202020204" pitchFamily="34" charset="0"/>
                <a:cs typeface="Arial" panose="020B0604020202020204" pitchFamily="34" charset="0"/>
              </a:rPr>
              <a:t>across southwestern Ethiopia, western Kenya, northeastern DRC, Uganda, Rwanda, Burundi, northern Tanzania, and portions of Namibia, Botswana, southern Zimbabwe, southern Mozambique and parts of Madagascar.</a:t>
            </a:r>
            <a:endParaRPr lang="en-US" altLang="en-US" sz="1100" b="1" dirty="0">
              <a:solidFill>
                <a:schemeClr val="bg1"/>
              </a:solidFill>
              <a:latin typeface="Arial" panose="020B0604020202020204" pitchFamily="34" charset="0"/>
              <a:cs typeface="Arial" panose="020B0604020202020204" pitchFamily="34" charset="0"/>
            </a:endParaRPr>
          </a:p>
          <a:p>
            <a:pPr algn="just"/>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pockets of Ethiopia, and much of Tanzania and the neighboring areas of southern Kenya and southern Uganda. In central Africa, rainfall was above-average over pockets of southern DRC. Rainfall was below-average over southern Cameroon, Equatorial Guinea, Gabon, many parts of DRC, and Congo. In Southern Africa, rainfall was above-average over western Angola, northern Mozambique and parts of Madagascar. Below-average rainfall was observed over eastern and southern Angola, much of Zambia, Namibia, Botswana, Zimbabwe, South Africa, central and southern Mozambique, western and northeastern Madagascar.</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above-average rainfall across the northern portions of Southern Africa, including southern Tanzania. In contrast, there is an increased chance for below-average rainfall across southwestern Ethiopia, western Kenya, northeastern DRC, Uganda, Rwanda, Burundi, northern Tanzania, and portions of Namibia, Botswana, southern Zimbabwe, southern Mozambique and parts of Madagascar.</a:t>
            </a:r>
          </a:p>
          <a:p>
            <a:pPr marL="342900" indent="-342900" algn="just" eaLnBrk="1" hangingPunct="1">
              <a:buFontTx/>
              <a:buChar char="•"/>
              <a:tabLst>
                <a:tab pos="1885950" algn="l"/>
              </a:tabLst>
            </a:pP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northern Ethiopia, the far southern South Sudan, Rwanda, Burundi, southern Uganda, eastern and southern Kenya, southwestern Somalia, and </a:t>
            </a:r>
            <a:r>
              <a:rPr lang="en-US" altLang="en-US" sz="1080" b="1" dirty="0" smtClean="0">
                <a:solidFill>
                  <a:schemeClr val="bg1"/>
                </a:solidFill>
              </a:rPr>
              <a:t>much of </a:t>
            </a:r>
            <a:r>
              <a:rPr lang="en-US" altLang="en-US" sz="1080" b="1" dirty="0" smtClean="0">
                <a:solidFill>
                  <a:schemeClr val="bg1"/>
                </a:solidFill>
              </a:rPr>
              <a:t>Tanzania. Rainfall </a:t>
            </a:r>
            <a:r>
              <a:rPr lang="en-US" altLang="en-US" sz="1080" b="1" dirty="0">
                <a:solidFill>
                  <a:schemeClr val="bg1"/>
                </a:solidFill>
              </a:rPr>
              <a:t>was below-average over </a:t>
            </a:r>
            <a:r>
              <a:rPr lang="en-US" altLang="en-US" sz="1080" b="1" dirty="0" smtClean="0">
                <a:solidFill>
                  <a:schemeClr val="bg1"/>
                </a:solidFill>
              </a:rPr>
              <a:t>southern Ethiopia, eastern South Sudan, parts of Somalia, western Kenya, and northern Uganda. In </a:t>
            </a:r>
            <a:r>
              <a:rPr lang="en-US" altLang="en-US" sz="1080" b="1" dirty="0">
                <a:solidFill>
                  <a:schemeClr val="bg1"/>
                </a:solidFill>
              </a:rPr>
              <a:t>southern Africa, </a:t>
            </a:r>
            <a:r>
              <a:rPr lang="en-US" altLang="en-US" sz="1080" b="1" dirty="0" smtClean="0">
                <a:solidFill>
                  <a:schemeClr val="bg1"/>
                </a:solidFill>
              </a:rPr>
              <a:t>above-average rainfall was observed over </a:t>
            </a:r>
            <a:r>
              <a:rPr lang="en-US" altLang="en-US" sz="1080" b="1" dirty="0" smtClean="0">
                <a:solidFill>
                  <a:schemeClr val="bg1"/>
                </a:solidFill>
              </a:rPr>
              <a:t>many parts of Angola</a:t>
            </a:r>
            <a:r>
              <a:rPr lang="en-US" altLang="en-US" sz="1080" b="1" dirty="0" smtClean="0">
                <a:solidFill>
                  <a:schemeClr val="bg1"/>
                </a:solidFill>
              </a:rPr>
              <a:t>, southern Botswana, central and southern Namibia, portions of Zimbabwe and Zambia, </a:t>
            </a:r>
            <a:r>
              <a:rPr lang="en-US" altLang="en-US" sz="1080" b="1" dirty="0" smtClean="0">
                <a:solidFill>
                  <a:schemeClr val="bg1"/>
                </a:solidFill>
              </a:rPr>
              <a:t>Malawi, northern </a:t>
            </a:r>
            <a:r>
              <a:rPr lang="en-US" altLang="en-US" sz="1080" b="1" dirty="0" smtClean="0">
                <a:solidFill>
                  <a:schemeClr val="bg1"/>
                </a:solidFill>
              </a:rPr>
              <a:t>Mozambique, eastern Madagascar and much of South Africa. Below-average rainfall was observed over central and southwestern Angola, northern Namibia, pockets of Zambia, central and northern Botswana, pockets of northern Zimbabwe, parts of Mozambique and western and southern Madagascar. In Central Africa, rainfall was above-average over many parts of DRC, pockets of Gabon, and southern Congo. Rainfall was below-average over southern Cameroon, parts of northern DRC, Gabon, much of CAR, and northern Congo. In West Africa, rainfall was below-average over many places in the Gulf of Guinea region.</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pocket of </a:t>
            </a:r>
            <a:r>
              <a:rPr lang="en-US" altLang="en-US" sz="1140" b="1" dirty="0" smtClean="0">
                <a:solidFill>
                  <a:schemeClr val="bg1"/>
                </a:solidFill>
              </a:rPr>
              <a:t>Ethiopia</a:t>
            </a:r>
            <a:r>
              <a:rPr lang="en-US" altLang="en-US" sz="1140" b="1" dirty="0" smtClean="0">
                <a:solidFill>
                  <a:schemeClr val="bg1"/>
                </a:solidFill>
              </a:rPr>
              <a:t>, </a:t>
            </a:r>
            <a:r>
              <a:rPr lang="en-US" altLang="en-US" sz="1140" b="1" dirty="0" smtClean="0">
                <a:solidFill>
                  <a:schemeClr val="bg1"/>
                </a:solidFill>
              </a:rPr>
              <a:t>southern </a:t>
            </a:r>
            <a:r>
              <a:rPr lang="en-US" altLang="en-US" sz="1140" b="1" dirty="0" smtClean="0">
                <a:solidFill>
                  <a:schemeClr val="bg1"/>
                </a:solidFill>
              </a:rPr>
              <a:t>Uganda, Rwanda, Burundi, southwestern Kenya, and much of Tanzania. Rainfall was below-average over </a:t>
            </a:r>
            <a:r>
              <a:rPr lang="en-US" altLang="en-US" sz="1140" b="1" dirty="0" smtClean="0">
                <a:solidFill>
                  <a:schemeClr val="bg1"/>
                </a:solidFill>
              </a:rPr>
              <a:t>parts of southern </a:t>
            </a:r>
            <a:r>
              <a:rPr lang="en-US" altLang="en-US" sz="1140" b="1" dirty="0" smtClean="0">
                <a:solidFill>
                  <a:schemeClr val="bg1"/>
                </a:solidFill>
              </a:rPr>
              <a:t>and </a:t>
            </a:r>
            <a:r>
              <a:rPr lang="en-US" altLang="en-US" sz="1140" b="1" dirty="0" smtClean="0">
                <a:solidFill>
                  <a:schemeClr val="bg1"/>
                </a:solidFill>
              </a:rPr>
              <a:t>central </a:t>
            </a:r>
            <a:r>
              <a:rPr lang="en-US" altLang="en-US" sz="1140" b="1" dirty="0" smtClean="0">
                <a:solidFill>
                  <a:schemeClr val="bg1"/>
                </a:solidFill>
              </a:rPr>
              <a:t>Ethiopia. </a:t>
            </a:r>
            <a:r>
              <a:rPr lang="en-US" altLang="en-US" sz="1140" b="1" dirty="0">
                <a:solidFill>
                  <a:schemeClr val="bg1"/>
                </a:solidFill>
              </a:rPr>
              <a:t>In Central Africa, rainfall was below-average </a:t>
            </a:r>
            <a:r>
              <a:rPr lang="en-US" altLang="en-US" sz="1140" b="1" dirty="0" smtClean="0">
                <a:solidFill>
                  <a:schemeClr val="bg1"/>
                </a:solidFill>
              </a:rPr>
              <a:t>over southern Cameroon, Equatorial Guinea, Gabon, northern Congo</a:t>
            </a:r>
            <a:r>
              <a:rPr lang="en-US" altLang="en-US" sz="1140" b="1" dirty="0" smtClean="0">
                <a:solidFill>
                  <a:schemeClr val="bg1"/>
                </a:solidFill>
              </a:rPr>
              <a:t>, CAR </a:t>
            </a:r>
            <a:r>
              <a:rPr lang="en-US" altLang="en-US" sz="1140" b="1" dirty="0" smtClean="0">
                <a:solidFill>
                  <a:schemeClr val="bg1"/>
                </a:solidFill>
              </a:rPr>
              <a:t>and parts of northern </a:t>
            </a:r>
            <a:r>
              <a:rPr lang="en-US" altLang="en-US" sz="1140" b="1" dirty="0" smtClean="0">
                <a:solidFill>
                  <a:schemeClr val="bg1"/>
                </a:solidFill>
              </a:rPr>
              <a:t>and eastern DRC</a:t>
            </a:r>
            <a:r>
              <a:rPr lang="en-US" altLang="en-US" sz="1140" b="1" dirty="0" smtClean="0">
                <a:solidFill>
                  <a:schemeClr val="bg1"/>
                </a:solidFill>
              </a:rPr>
              <a:t>. Rainfall was above-average over southern Congo, and  central and southern DRC. In Southern Africa, above-average rainfall was observed over southern Angola, many parts of Namibia, </a:t>
            </a:r>
            <a:r>
              <a:rPr lang="en-US" altLang="en-US" sz="1140" b="1" dirty="0" smtClean="0">
                <a:solidFill>
                  <a:schemeClr val="bg1"/>
                </a:solidFill>
              </a:rPr>
              <a:t>parts of southern </a:t>
            </a:r>
            <a:r>
              <a:rPr lang="en-US" altLang="en-US" sz="1140" b="1" dirty="0" smtClean="0">
                <a:solidFill>
                  <a:schemeClr val="bg1"/>
                </a:solidFill>
              </a:rPr>
              <a:t>Zimbabwe, northern and eastern Zambia, Malawi, </a:t>
            </a:r>
            <a:r>
              <a:rPr lang="en-US" altLang="en-US" sz="1140" b="1" dirty="0" smtClean="0">
                <a:solidFill>
                  <a:schemeClr val="bg1"/>
                </a:solidFill>
              </a:rPr>
              <a:t>northern </a:t>
            </a:r>
            <a:r>
              <a:rPr lang="en-US" altLang="en-US" sz="1140" b="1" dirty="0" smtClean="0">
                <a:solidFill>
                  <a:schemeClr val="bg1"/>
                </a:solidFill>
              </a:rPr>
              <a:t>Mozambique, </a:t>
            </a:r>
            <a:r>
              <a:rPr lang="en-US" altLang="en-US" sz="1140" b="1" dirty="0" smtClean="0">
                <a:solidFill>
                  <a:schemeClr val="bg1"/>
                </a:solidFill>
              </a:rPr>
              <a:t>southeastern </a:t>
            </a:r>
            <a:r>
              <a:rPr lang="en-US" altLang="en-US" sz="1140" b="1" dirty="0" smtClean="0">
                <a:solidFill>
                  <a:schemeClr val="bg1"/>
                </a:solidFill>
              </a:rPr>
              <a:t>Madagascar, and  much of South Africa. Below-average rainfall was observed over parts of western and northern Angola, southwestern Zambia, </a:t>
            </a:r>
            <a:r>
              <a:rPr lang="en-US" altLang="en-US" sz="1140" b="1" dirty="0" smtClean="0">
                <a:solidFill>
                  <a:schemeClr val="bg1"/>
                </a:solidFill>
              </a:rPr>
              <a:t>Botswana</a:t>
            </a:r>
            <a:r>
              <a:rPr lang="en-US" altLang="en-US" sz="1140" b="1" dirty="0" smtClean="0">
                <a:solidFill>
                  <a:schemeClr val="bg1"/>
                </a:solidFill>
              </a:rPr>
              <a:t>, southern Mozambique, and western </a:t>
            </a:r>
            <a:r>
              <a:rPr lang="en-US" altLang="en-US" sz="1140" b="1" dirty="0" smtClean="0">
                <a:solidFill>
                  <a:schemeClr val="bg1"/>
                </a:solidFill>
              </a:rPr>
              <a:t>and northern Madagascar</a:t>
            </a:r>
            <a:r>
              <a:rPr lang="en-US" altLang="en-US" sz="1140" b="1" dirty="0" smtClean="0">
                <a:solidFill>
                  <a:schemeClr val="bg1"/>
                </a:solidFill>
              </a:rPr>
              <a:t>.</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a:t>
            </a:r>
            <a:r>
              <a:rPr lang="en-US" altLang="en-US" sz="1100" b="1" dirty="0">
                <a:solidFill>
                  <a:schemeClr val="bg1"/>
                </a:solidFill>
              </a:rPr>
              <a:t>over </a:t>
            </a:r>
            <a:r>
              <a:rPr lang="en-US" altLang="en-US" sz="1100" b="1" dirty="0" smtClean="0">
                <a:solidFill>
                  <a:schemeClr val="bg1"/>
                </a:solidFill>
              </a:rPr>
              <a:t>pockets of Ethiopia, and much </a:t>
            </a:r>
            <a:r>
              <a:rPr lang="en-US" altLang="en-US" sz="1100" b="1" dirty="0" smtClean="0">
                <a:solidFill>
                  <a:schemeClr val="bg1"/>
                </a:solidFill>
              </a:rPr>
              <a:t>of </a:t>
            </a:r>
            <a:r>
              <a:rPr lang="en-US" altLang="en-US" sz="1100" b="1" dirty="0" smtClean="0">
                <a:solidFill>
                  <a:schemeClr val="bg1"/>
                </a:solidFill>
              </a:rPr>
              <a:t>Tanzania and the neighboring areas of southern Kenya and southern Uganda. </a:t>
            </a:r>
            <a:r>
              <a:rPr lang="en-US" altLang="en-US" sz="1100" b="1" dirty="0" smtClean="0">
                <a:solidFill>
                  <a:schemeClr val="bg1"/>
                </a:solidFill>
              </a:rPr>
              <a:t>In central Africa, rainfall </a:t>
            </a:r>
            <a:r>
              <a:rPr lang="en-US" altLang="en-US" sz="1100" b="1" dirty="0">
                <a:solidFill>
                  <a:schemeClr val="bg1"/>
                </a:solidFill>
              </a:rPr>
              <a:t>was above-average over </a:t>
            </a:r>
            <a:r>
              <a:rPr lang="en-US" altLang="en-US" sz="1100" b="1" dirty="0" smtClean="0">
                <a:solidFill>
                  <a:schemeClr val="bg1"/>
                </a:solidFill>
              </a:rPr>
              <a:t>pockets </a:t>
            </a:r>
            <a:r>
              <a:rPr lang="en-US" altLang="en-US" sz="1100" b="1" dirty="0" smtClean="0">
                <a:solidFill>
                  <a:schemeClr val="bg1"/>
                </a:solidFill>
              </a:rPr>
              <a:t>of </a:t>
            </a:r>
            <a:r>
              <a:rPr lang="en-US" altLang="en-US" sz="1100" b="1" dirty="0" smtClean="0">
                <a:solidFill>
                  <a:schemeClr val="bg1"/>
                </a:solidFill>
              </a:rPr>
              <a:t>southern DRC</a:t>
            </a:r>
            <a:r>
              <a:rPr lang="en-US" altLang="en-US" sz="1100" b="1" dirty="0" smtClean="0">
                <a:solidFill>
                  <a:schemeClr val="bg1"/>
                </a:solidFill>
              </a:rPr>
              <a:t>. </a:t>
            </a:r>
            <a:r>
              <a:rPr lang="en-US" altLang="en-US" sz="1100" b="1" dirty="0">
                <a:solidFill>
                  <a:schemeClr val="bg1"/>
                </a:solidFill>
              </a:rPr>
              <a:t>Rainfall was below-average over </a:t>
            </a:r>
            <a:r>
              <a:rPr lang="en-US" altLang="en-US" sz="1100" b="1" dirty="0" smtClean="0">
                <a:solidFill>
                  <a:schemeClr val="bg1"/>
                </a:solidFill>
              </a:rPr>
              <a:t>southern Cameroon, </a:t>
            </a:r>
            <a:r>
              <a:rPr lang="en-US" altLang="en-US" sz="1100" b="1" dirty="0">
                <a:solidFill>
                  <a:schemeClr val="bg1"/>
                </a:solidFill>
              </a:rPr>
              <a:t>E</a:t>
            </a:r>
            <a:r>
              <a:rPr lang="en-US" altLang="en-US" sz="1100" b="1" dirty="0" smtClean="0">
                <a:solidFill>
                  <a:schemeClr val="bg1"/>
                </a:solidFill>
              </a:rPr>
              <a:t>quatorial </a:t>
            </a:r>
            <a:r>
              <a:rPr lang="en-US" altLang="en-US" sz="1100" b="1" dirty="0" smtClean="0">
                <a:solidFill>
                  <a:schemeClr val="bg1"/>
                </a:solidFill>
              </a:rPr>
              <a:t>Guinea, Gabon, </a:t>
            </a:r>
            <a:r>
              <a:rPr lang="en-US" altLang="en-US" sz="1100" b="1" dirty="0" smtClean="0">
                <a:solidFill>
                  <a:schemeClr val="bg1"/>
                </a:solidFill>
              </a:rPr>
              <a:t>many parts of DRC, and Congo</a:t>
            </a:r>
            <a:r>
              <a:rPr lang="en-US" altLang="en-US" sz="1100" b="1" dirty="0" smtClean="0">
                <a:solidFill>
                  <a:schemeClr val="bg1"/>
                </a:solidFill>
              </a:rPr>
              <a:t>. </a:t>
            </a:r>
            <a:r>
              <a:rPr lang="en-US" altLang="en-US" sz="1100" b="1" dirty="0">
                <a:solidFill>
                  <a:schemeClr val="bg1"/>
                </a:solidFill>
              </a:rPr>
              <a:t>In Southern Africa, rainfall was above-average over </a:t>
            </a:r>
            <a:r>
              <a:rPr lang="en-US" altLang="en-US" sz="1100" b="1" dirty="0" smtClean="0">
                <a:solidFill>
                  <a:schemeClr val="bg1"/>
                </a:solidFill>
              </a:rPr>
              <a:t>western Angola, northern Mozambique and parts of </a:t>
            </a:r>
            <a:r>
              <a:rPr lang="en-US" altLang="en-US" sz="1100" b="1" dirty="0" smtClean="0">
                <a:solidFill>
                  <a:schemeClr val="bg1"/>
                </a:solidFill>
              </a:rPr>
              <a:t>Madagascar. </a:t>
            </a:r>
            <a:r>
              <a:rPr lang="en-US" altLang="en-US" sz="1100" b="1" dirty="0">
                <a:solidFill>
                  <a:schemeClr val="bg1"/>
                </a:solidFill>
              </a:rPr>
              <a:t>Below-average rainfall was observed over </a:t>
            </a:r>
            <a:r>
              <a:rPr lang="en-US" altLang="en-US" sz="1100" b="1" dirty="0" smtClean="0">
                <a:solidFill>
                  <a:schemeClr val="bg1"/>
                </a:solidFill>
              </a:rPr>
              <a:t>eastern and southern Angola, much of Zambia, Namibia, Botswana, Zimbabwe, South Africa, central and southern Mozambique, western and northeastern Madagascar.</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an area of cyclonic trough was observed across the northern portions of Southern Africa.</a:t>
            </a:r>
            <a:endParaRPr lang="en-US" altLang="en-US" sz="1200" b="1" dirty="0">
              <a:solidFill>
                <a:schemeClr val="bg1"/>
              </a:solidFill>
            </a:endParaRPr>
          </a:p>
        </p:txBody>
      </p:sp>
      <p:sp>
        <p:nvSpPr>
          <p:cNvPr id="3" name="Oval 2"/>
          <p:cNvSpPr/>
          <p:nvPr/>
        </p:nvSpPr>
        <p:spPr bwMode="auto">
          <a:xfrm rot="1170750">
            <a:off x="2330436" y="4059536"/>
            <a:ext cx="1109994" cy="6096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133600" y="2514600"/>
            <a:ext cx="699840" cy="94792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038600" y="2819400"/>
            <a:ext cx="914400" cy="72847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733800" y="1926163"/>
            <a:ext cx="1524000" cy="35983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sustained moisture surpluses over parts of Tanzania (top right)</a:t>
            </a:r>
            <a:r>
              <a:rPr lang="en-US" altLang="en-US" sz="1200" b="1" dirty="0" smtClean="0">
                <a:solidFill>
                  <a:schemeClr val="bg1"/>
                </a:solidFill>
                <a:latin typeface="Arial" charset="0"/>
              </a:rPr>
              <a:t>. The seasonal total rainfall remained below-average over southern Madagascar (bottom right) and southern Angola </a:t>
            </a:r>
            <a:r>
              <a:rPr lang="en-US" altLang="en-US" sz="1200" b="1" dirty="0" smtClean="0">
                <a:solidFill>
                  <a:schemeClr val="bg1"/>
                </a:solidFill>
                <a:latin typeface="Arial" charset="0"/>
                <a:cs typeface="+mn-cs"/>
              </a:rPr>
              <a:t>(bottom left).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50076" y="1501140"/>
            <a:ext cx="328731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08 </a:t>
            </a:r>
            <a:r>
              <a:rPr lang="en-US" altLang="en-US" b="1" dirty="0" smtClean="0">
                <a:solidFill>
                  <a:srgbClr val="FFFF00"/>
                </a:solidFill>
              </a:rPr>
              <a:t>– </a:t>
            </a:r>
            <a:r>
              <a:rPr lang="en-US" altLang="en-US" b="1" dirty="0" smtClean="0">
                <a:solidFill>
                  <a:srgbClr val="FFFF00"/>
                </a:solidFill>
              </a:rPr>
              <a:t>14 </a:t>
            </a:r>
            <a:r>
              <a:rPr lang="en-US" altLang="en-US" b="1" dirty="0" smtClean="0">
                <a:solidFill>
                  <a:srgbClr val="FFFF00"/>
                </a:solidFill>
              </a:rPr>
              <a:t>Mar, 2022</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the northern portions of Southern Africa, and Tanzania and parts of Madagascar..</a:t>
            </a:r>
            <a:endParaRPr lang="en-US" altLang="en-US" sz="1200" b="1" dirty="0">
              <a:solidFill>
                <a:schemeClr val="bg1"/>
              </a:solidFill>
            </a:endParaRPr>
          </a:p>
        </p:txBody>
      </p:sp>
      <p:sp>
        <p:nvSpPr>
          <p:cNvPr id="9" name="TextBox 10"/>
          <p:cNvSpPr txBox="1">
            <a:spLocks noChangeArrowheads="1"/>
          </p:cNvSpPr>
          <p:nvPr/>
        </p:nvSpPr>
        <p:spPr bwMode="auto">
          <a:xfrm>
            <a:off x="818438" y="1524000"/>
            <a:ext cx="329705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01 – 07 Mar, 2022</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203009</TotalTime>
  <Words>1667</Words>
  <Application>Microsoft Office PowerPoint</Application>
  <PresentationFormat>On-screen Show (4:3)</PresentationFormat>
  <Paragraphs>61</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9935</cp:revision>
  <cp:lastPrinted>2018-07-09T15:13:07Z</cp:lastPrinted>
  <dcterms:created xsi:type="dcterms:W3CDTF">2001-08-31T10:39:36Z</dcterms:created>
  <dcterms:modified xsi:type="dcterms:W3CDTF">2022-02-28T18:07:01Z</dcterms:modified>
</cp:coreProperties>
</file>