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9" r:id="rId2"/>
    <p:sldId id="326" r:id="rId3"/>
    <p:sldId id="485" r:id="rId4"/>
    <p:sldId id="502" r:id="rId5"/>
    <p:sldId id="501" r:id="rId6"/>
    <p:sldId id="512" r:id="rId7"/>
    <p:sldId id="482" r:id="rId8"/>
    <p:sldId id="496" r:id="rId9"/>
    <p:sldId id="506" r:id="rId10"/>
    <p:sldId id="513" r:id="rId11"/>
    <p:sldId id="514" r:id="rId12"/>
    <p:sldId id="511" r:id="rId1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0000"/>
    <a:srgbClr val="CCFFCC"/>
    <a:srgbClr val="FFFF99"/>
    <a:srgbClr val="FFFF00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6" autoAdjust="0"/>
    <p:restoredTop sz="90813" autoAdjust="0"/>
  </p:normalViewPr>
  <p:slideViewPr>
    <p:cSldViewPr>
      <p:cViewPr varScale="1">
        <p:scale>
          <a:sx n="63" d="100"/>
          <a:sy n="63" d="100"/>
        </p:scale>
        <p:origin x="1353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r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fld id="{55FF4001-412B-4BBD-BE6A-0B0EFB722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326286-FB7B-4577-805C-C903BBC41E36}" type="datetimeFigureOut">
              <a:rPr lang="en-US"/>
              <a:pPr>
                <a:defRPr/>
              </a:pPr>
              <a:t>12/13/2021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221" tIns="45610" rIns="91221" bIns="4561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5A62C6B-CC89-4827-94E3-A6ABFBF2E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070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8B6F0-233D-4F94-A2F5-BD3B36BE61A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3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6BEFB42E-08E3-40FC-B4F0-D21AA148F425}" type="slidenum">
              <a:rPr lang="en-US" altLang="en-US" sz="1200">
                <a:latin typeface="Times New Roman" pitchFamily="18" charset="0"/>
              </a:rPr>
              <a:pPr algn="r" eaLnBrk="1" hangingPunct="1"/>
              <a:t>10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5D19DE93-F7BF-45E7-8196-0CD491D12BA5}" type="slidenum">
              <a:rPr lang="en-US" altLang="en-US" sz="1200">
                <a:latin typeface="Times New Roman" pitchFamily="18" charset="0"/>
              </a:rPr>
              <a:pPr algn="r" eaLnBrk="1" hangingPunct="1"/>
              <a:t>11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2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2DD6D4-5C54-4837-8B75-296F3CF497F5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tabLst>
                <a:tab pos="1885950" algn="l"/>
              </a:tabLst>
            </a:pPr>
            <a:endParaRPr lang="en-US" altLang="en-US" sz="1200" b="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21118-E102-4624-A57D-427605BA974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ACE92D36-73C3-4F07-A38F-C3439005535B}" type="slidenum">
              <a:rPr lang="en-US" altLang="en-US" sz="1200">
                <a:latin typeface="Times New Roman" pitchFamily="18" charset="0"/>
              </a:rPr>
              <a:pPr algn="r" eaLnBrk="1" hangingPunct="1"/>
              <a:t>4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FE3E0649-1754-4AA0-BE1D-AC385FCB603F}" type="slidenum">
              <a:rPr lang="en-US" altLang="en-US" sz="1200">
                <a:latin typeface="Times New Roman" pitchFamily="18" charset="0"/>
              </a:rPr>
              <a:pPr algn="r" eaLnBrk="1" hangingPunct="1"/>
              <a:t>5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725DDF-5BFC-4754-AAD8-65C7D10CA68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9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5ED0B-A552-4FF3-A31A-7588A37EEB56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9C1A96-929F-9440-ABE3-38839B151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50F970-C7DE-114B-90F0-84EB393BC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73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0CCF1BF7-ECE2-40C4-A13E-9C6586BFFB61}" type="slidenum">
              <a:rPr lang="en-US" altLang="en-US" sz="1200">
                <a:latin typeface="Times New Roman" pitchFamily="18" charset="0"/>
              </a:rPr>
              <a:pPr algn="r" eaLnBrk="1" hangingPunct="1"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4B2E-F57C-4C28-B308-E898251D78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7515C-DA56-4B4C-8D8B-82D1E93823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828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3340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6EC01-FA3D-4BD8-A729-665B514E2A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3B674-BC2A-4DC6-8299-36002BEDBF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DD673-29AA-4EC8-A429-58B8679905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6C4A0-4478-4771-BC5B-0B662CCECF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0F4C-FF5B-4539-A710-EA126BCD0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6DD0-B745-4627-9800-8CC916F212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CD1E2-9C26-4774-A472-E0E23B43C3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A2E8-26AF-4F71-9657-1AB8F2BB34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7EEC7-C0CE-4F08-A21C-0DC5C73010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1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33400"/>
            <a:ext cx="129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11B4D454-DC2F-4ADE-A248-2A4BE5EF3D0A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0" y="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" name="CorelPhotoPaint.Image.10" r:id="rId14" imgW="1625397" imgH="1625397" progId="">
                  <p:embed/>
                </p:oleObj>
              </mc:Choice>
              <mc:Fallback>
                <p:oleObj name="CorelPhotoPaint.Image.10" r:id="rId14" imgW="1625397" imgH="1625397" progId="">
                  <p:embed/>
                  <p:pic>
                    <p:nvPicPr>
                      <p:cNvPr id="0" name="Picture 9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Global_Monsoons/African_Monsoons/precip_monitoring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The African Monsoon Recent Evolution and Current Status</a:t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Include Week-1 and Week-2 Outlooks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76400" y="4318000"/>
            <a:ext cx="6096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Update prepared by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13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December 2021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-33338" y="5664200"/>
            <a:ext cx="9018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</a:rPr>
              <a:t>For more information, visit:</a:t>
            </a:r>
          </a:p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hlinkClick r:id="rId3"/>
              </a:rPr>
              <a:t>http://www.cpc.ncep.noaa.gov/products/Global_Monsoons/African_Monsoons/precip_monitoring.shtml</a:t>
            </a:r>
            <a:r>
              <a:rPr lang="en-US" alt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17053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400800" y="24384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304800"/>
            <a:ext cx="76962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  <a:t>Week-1 Precipitation Outlooks</a:t>
            </a:r>
            <a:b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</a:br>
            <a:endParaRPr lang="en-US" altLang="en-US" sz="2400" b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76200" y="1447800"/>
            <a:ext cx="3810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>
                <a:solidFill>
                  <a:srgbClr val="FFFF00"/>
                </a:solidFill>
              </a:rPr>
              <a:t>14 – 20 December, 2021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38164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southern Gabon, Congo, western DR Congo and Angola: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southern DR Congo Tanzania, Zambia, Malawi, Mozambique, Zimbabwe and Madagascar: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southern South Sudan, southwestern Ethiopia, northeastern DR Congo, Uganda and Kenya: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southern Botswana, Zimbabwe, Mozambique, South Africa, Lesotho and </a:t>
            </a:r>
            <a:r>
              <a:rPr lang="en-US" altLang="en-US" sz="1100" b="1" dirty="0" err="1">
                <a:solidFill>
                  <a:srgbClr val="FFFF00"/>
                </a:solidFill>
                <a:latin typeface="Arial" charset="0"/>
              </a:rPr>
              <a:t>Eswatini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</p:txBody>
      </p:sp>
    </p:spTree>
    <p:extLst>
      <p:ext uri="{BB962C8B-B14F-4D97-AF65-F5344CB8AC3E}">
        <p14:creationId xmlns:p14="http://schemas.microsoft.com/office/powerpoint/2010/main" val="26571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48400" y="23622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1263650" y="6096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>
                <a:solidFill>
                  <a:srgbClr val="FFFF00"/>
                </a:solidFill>
              </a:rPr>
              <a:t>Week-2 Precipitation Outlooks</a:t>
            </a:r>
            <a:br>
              <a:rPr lang="en-US" altLang="en-US" sz="2400" b="1">
                <a:solidFill>
                  <a:srgbClr val="FFFF00"/>
                </a:solidFill>
              </a:rPr>
            </a:b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429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21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27 </a:t>
            </a:r>
            <a:r>
              <a:rPr lang="en-US" altLang="en-US" b="1" dirty="0" smtClean="0">
                <a:solidFill>
                  <a:srgbClr val="FFFF00"/>
                </a:solidFill>
              </a:rPr>
              <a:t>Dec, </a:t>
            </a:r>
            <a:r>
              <a:rPr lang="en-US" altLang="en-US" b="1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364715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western DR Congo and Angola: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southern DR Congo Tanzania, Zambia, Malawi, Mozambique, Zimbabwe and southwestern Madagascar: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southern South Sudan, southwestern Ethiopia, northeastern DR Congo, Uganda and Kenya: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South Africa, Lesotho, </a:t>
            </a:r>
            <a:r>
              <a:rPr lang="en-US" altLang="en-US" sz="1100" b="1" dirty="0" err="1">
                <a:solidFill>
                  <a:srgbClr val="FFFF00"/>
                </a:solidFill>
                <a:latin typeface="Arial" charset="0"/>
              </a:rPr>
              <a:t>Eswatini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and southern Mozambique: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</p:txBody>
      </p:sp>
    </p:spTree>
    <p:extLst>
      <p:ext uri="{BB962C8B-B14F-4D97-AF65-F5344CB8AC3E}">
        <p14:creationId xmlns:p14="http://schemas.microsoft.com/office/powerpoint/2010/main" val="9316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562600"/>
          </a:xfrm>
        </p:spPr>
        <p:txBody>
          <a:bodyPr/>
          <a:lstStyle/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30 days, in East Africa, above-average rainfall was observed over pockets of Uganda and Kenya. Rainfall was below-average over southern Ethiopia, much of Somalia, Kenya, much of Uganda and much of Tanzania. In Central Africa, rainfall was below-average over portions of DRC and Congo. Rainfall was above-average over portions of Cameroon, Equatorial Guinea, Gabon,  much of CAR, and portions of  DRC. In West Africa, rainfall was above-average over pocket areas along the Gulf of Guinea coast. Below-average rainfall was observed over the western portions of the Gulf of Guinea region. In Southern Africa, above-average rainfall was observed over portions of northwestern Angola and  much of South Africa. Below-average rainfall was observed over southern and eastern Angola, Zambia, Botswana, Zimbabwe, many parts of Mozambique, Malawi, and much of Madagascar.</a:t>
            </a:r>
          </a:p>
          <a:p>
            <a:pPr algn="just"/>
            <a:endParaRPr lang="en-US" altLang="en-US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7 days, in East Africa, rainfall was below-average over parts of southwestern Ethiopia, portions of Somalia and Kenya, and many parts of Tanzania. Above-average rainfall was observed along coastal Tanzania. In Central Africa, rainfall was above-average over southern Cameroon, the far northern Gabon, and portions of DRC. Rainfall was below-average over Congo and pockets of DRC. In Southern Africa, rainfall was above-average over western and northern Angola and pockets of South Africa. Below-average rainfall was observed over eastern Angola, much of Zambia, Malawi, Zimbabwe, Mozambique and Madagascar. </a:t>
            </a:r>
          </a:p>
          <a:p>
            <a:pPr algn="just"/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Week-1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week-2 outlooks </a:t>
            </a:r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for an increased chance for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below-average rainfall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Lake Victoria region, and the northeastern portions of Southern Africa and Madagascar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contrast, the outlooks call for an increased chance for above-average rainfall over the western portions of Central Africa, and eastern South Africa.</a:t>
            </a:r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239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Outline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239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Highlights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Recent Evolution and Current Conditions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NCEP GEFS Forecasts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Summary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Highlights: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4800" y="17526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400" b="1" dirty="0">
                <a:solidFill>
                  <a:schemeClr val="bg1"/>
                </a:solidFill>
              </a:rPr>
              <a:t>During the past 7 days, in East Africa, rainfall was below-average over parts of southwestern Ethiopia, portions of Somalia and Kenya, and many parts of Tanzania. Above-average rainfall was observed along coastal Tanzania. In Central Africa, rainfall was above-average over southern Cameroon, the far northern Gabon, and portions of DRC. Rainfall was below-average over Congo and pockets of DRC. In Southern Africa, rainfall was above-average over western and northern Angola and pockets of South Africa. Below-average rainfall was observed over eastern Angola, much of Zambia, Malawi, Zimbabwe, Mozambique and Madagascar. 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4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400" b="1" dirty="0">
                <a:solidFill>
                  <a:schemeClr val="bg1"/>
                </a:solidFill>
              </a:rPr>
              <a:t>Week-1 and week-2 outlooks call for an increased chance for below-average rainfall in the Lake Victoria region, and the northeastern portions of Southern Africa and Madagascar. In contrast, the outlooks call for an increased chance for above-average rainfall over the western portions of Central Africa, and eastern South Africa.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90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029200"/>
            <a:ext cx="8991600" cy="14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080" b="1" dirty="0">
                <a:solidFill>
                  <a:schemeClr val="bg1"/>
                </a:solidFill>
              </a:rPr>
              <a:t>Over the past 90 days,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East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and northern Ethiopia</a:t>
            </a:r>
            <a:r>
              <a:rPr lang="en-US" altLang="en-US" sz="1080" b="1" dirty="0">
                <a:solidFill>
                  <a:schemeClr val="bg1"/>
                </a:solidFill>
              </a:rPr>
              <a:t>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Eritrea, much of </a:t>
            </a:r>
            <a:r>
              <a:rPr lang="en-US" altLang="en-US" sz="1080" b="1" dirty="0">
                <a:solidFill>
                  <a:schemeClr val="bg1"/>
                </a:solidFill>
              </a:rPr>
              <a:t>South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Sudan, and southern and eastern Sudan. Rainfall </a:t>
            </a:r>
            <a:r>
              <a:rPr lang="en-US" altLang="en-US" sz="1080" b="1" dirty="0">
                <a:solidFill>
                  <a:schemeClr val="bg1"/>
                </a:solidFill>
              </a:rPr>
              <a:t>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the far southern Ethiopia, much of Somalia and Kenya, and many parts of Uganda and Tanzania. In </a:t>
            </a:r>
            <a:r>
              <a:rPr lang="en-US" altLang="en-US" sz="1080" b="1" dirty="0">
                <a:solidFill>
                  <a:schemeClr val="bg1"/>
                </a:solidFill>
              </a:rPr>
              <a:t>southern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rainfall was observed over northern Angola, pockets 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Zambia,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much of South Africa. Below-average rainfall was observed over central and southern of Angola, Zambia, much of Namibia, Botswana,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Zimbabwe,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Mozambique and much of Madagascar. In Central Africa, rainfall was above-average over western and northern DRC, eastern Gabon, Congo, much of CAR, and southeastern Chad.  Rainfall was below-average over portions of central and eastern DRC, Equatorial Guinea, western Gabon, northern Cameroon and southwestern Chad. In West Africa, rainfall was above-average over much of the Gulf of Guinea region, Senegal, parts of southwestern Mali. Below-average rainfall was observed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Burkina Faso, northeastern Ghana, parts of Togo and Benin, and northern and eastern Nigeria.  </a:t>
            </a:r>
            <a:endParaRPr lang="en-US" altLang="en-US" sz="10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13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30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192493"/>
            <a:ext cx="8991600" cy="135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40" b="1" dirty="0">
                <a:solidFill>
                  <a:schemeClr val="bg1"/>
                </a:solidFill>
              </a:rPr>
              <a:t>During the past 30 days,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40" b="1" dirty="0">
                <a:solidFill>
                  <a:schemeClr val="bg1"/>
                </a:solidFill>
              </a:rPr>
              <a:t>East 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pockets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Uganda and Kenya.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Rainfall was below-average over southern Ethiopia, much of Somalia, Kenya,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much of Uganda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much of Tanzania. </a:t>
            </a:r>
            <a:r>
              <a:rPr lang="en-US" altLang="en-US" sz="1140" b="1" dirty="0">
                <a:solidFill>
                  <a:schemeClr val="bg1"/>
                </a:solidFill>
              </a:rPr>
              <a:t>In Central Africa, rainfall was below-average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portions of DRC and Congo.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Rainfall was above-average over portions of Cameroon,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Equatorial Guinea, Gabon,  much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of CAR, 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portions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of  DRC. </a:t>
            </a:r>
            <a:r>
              <a:rPr lang="en-US" altLang="en-US" sz="1140" b="1" dirty="0">
                <a:solidFill>
                  <a:schemeClr val="bg1"/>
                </a:solidFill>
              </a:rPr>
              <a:t>In West Africa, 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pocket areas along the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Gulf of Guinea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coast.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Below-average 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the western portions of the Gulf of Guinea region.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Southern Africa, above-average rainfall was observed over portions of northwestern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Angola and 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much of South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Africa.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Below-average rainfall was observed over southern and eastern Angola, Zambia, Botswana, Zimbabwe, many parts of Mozambique, Malawi, and much of Madagascar.</a:t>
            </a:r>
            <a:endParaRPr lang="en-US" altLang="en-US" sz="114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7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7 Days</a:t>
            </a:r>
          </a:p>
        </p:txBody>
      </p:sp>
      <p:sp>
        <p:nvSpPr>
          <p:cNvPr id="10246" name="AutoShape 7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7" name="AutoShape 11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8" name="AutoShape 13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9" name="AutoShape 15" descr="http://www.cpc.ncep.noaa.gov/products/international/africa_arc/africa_arc_7day_af_anom.gif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AutoShape 2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48" y="5105400"/>
            <a:ext cx="8991600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00" b="1" dirty="0">
                <a:solidFill>
                  <a:schemeClr val="bg1"/>
                </a:solidFill>
              </a:rPr>
              <a:t>During the past 7 days, in East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below-average over parts of southwestern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Ethiopia, portions of Somalia and Kenya, and many parts of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Tanzania. Above-average rainfall was observed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along coastal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Tanzania. In </a:t>
            </a:r>
            <a:r>
              <a:rPr lang="en-US" altLang="en-US" sz="1100" b="1" dirty="0">
                <a:solidFill>
                  <a:schemeClr val="bg1"/>
                </a:solidFill>
              </a:rPr>
              <a:t>Central Africa, rainfall was above-average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southern Cameroon,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the far northern Gabon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, and portions of DRC. Rainfall was below-average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Congo and pockets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of DRC. In Southern Africa, rainfall was above-average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western and northern Angola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and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pockets of South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Africa. Below-average rainfall was observed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eastern Angola, much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of Zambia, Malawi, Zimbabwe, Mozambique and Madagascar. </a:t>
            </a:r>
            <a:endParaRPr lang="en-US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Atmospheric Circulation: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248" y="5606276"/>
            <a:ext cx="899160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At 850-hPa level (left panel), anomalous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anticyclonic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flow prevailed across portions of Southern Africa.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 rot="1384283">
            <a:off x="2333209" y="3776065"/>
            <a:ext cx="996643" cy="681214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97A02872-9A0E-9645-A8B6-8DA31B2E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Rainfall Evolution</a:t>
            </a:r>
          </a:p>
        </p:txBody>
      </p:sp>
      <p:sp>
        <p:nvSpPr>
          <p:cNvPr id="9219" name="Line 48">
            <a:extLst>
              <a:ext uri="{FF2B5EF4-FFF2-40B4-BE49-F238E27FC236}">
                <a16:creationId xmlns:a16="http://schemas.microsoft.com/office/drawing/2014/main" id="{5EE4D912-0061-1440-94E4-388A57BFF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0" name="Picture 13" descr="Clickable Image">
            <a:extLst>
              <a:ext uri="{FF2B5EF4-FFF2-40B4-BE49-F238E27FC236}">
                <a16:creationId xmlns:a16="http://schemas.microsoft.com/office/drawing/2014/main" id="{55A4FBCA-C615-E548-B04B-E40F8A7D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49" y="664149"/>
            <a:ext cx="2743200" cy="2628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9">
            <a:extLst>
              <a:ext uri="{FF2B5EF4-FFF2-40B4-BE49-F238E27FC236}">
                <a16:creationId xmlns:a16="http://schemas.microsoft.com/office/drawing/2014/main" id="{D03C9423-4F28-C745-8EF5-45ABCE087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62040" y="3135506"/>
            <a:ext cx="196708" cy="5982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9">
            <a:extLst>
              <a:ext uri="{FF2B5EF4-FFF2-40B4-BE49-F238E27FC236}">
                <a16:creationId xmlns:a16="http://schemas.microsoft.com/office/drawing/2014/main" id="{A2A56B34-3D71-9E45-BE1E-2EA46AD87E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2057400"/>
            <a:ext cx="1143000" cy="149046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9">
            <a:extLst>
              <a:ext uri="{FF2B5EF4-FFF2-40B4-BE49-F238E27FC236}">
                <a16:creationId xmlns:a16="http://schemas.microsoft.com/office/drawing/2014/main" id="{BDAB2B4D-8464-754A-BEB5-33B2AB539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9290" y="781433"/>
            <a:ext cx="2100510" cy="122141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7D9B727-7203-A341-9978-4E0CEE65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6073775"/>
            <a:ext cx="89249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charset="0"/>
                <a:cs typeface="+mn-cs"/>
              </a:rPr>
              <a:t>Daily evolution of rainfall over the last 90 days at selected locations shows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moderate sustained moisture surpluses over parts of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eastern South Africa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(bottom left)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.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The seasonal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total rainfall remained below-average over many parts of Somalia (top right) and Kenya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(bottom right). </a:t>
            </a:r>
            <a:endParaRPr lang="en-US" altLang="en-US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462528"/>
            <a:ext cx="3385890" cy="2633470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700" y="457200"/>
            <a:ext cx="3385890" cy="2633470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462528"/>
            <a:ext cx="3385890" cy="263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5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77800"/>
            <a:ext cx="7924800" cy="149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Arial" charset="0"/>
              </a:rPr>
              <a:t>NCEP GEFS Model Forecasts</a:t>
            </a:r>
            <a: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Non-Bias Corrected Probability of </a:t>
            </a:r>
            <a:b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precipitation exceedance 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4926719" y="1524000"/>
            <a:ext cx="39124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Week-2, Valid: </a:t>
            </a:r>
            <a:r>
              <a:rPr lang="en-US" altLang="en-US" b="1" dirty="0" smtClean="0">
                <a:solidFill>
                  <a:srgbClr val="FFFF00"/>
                </a:solidFill>
              </a:rPr>
              <a:t>21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27 </a:t>
            </a:r>
            <a:r>
              <a:rPr lang="en-US" altLang="en-US" b="1" dirty="0" smtClean="0">
                <a:solidFill>
                  <a:srgbClr val="FFFF00"/>
                </a:solidFill>
              </a:rPr>
              <a:t>December, </a:t>
            </a:r>
            <a:r>
              <a:rPr lang="en-US" altLang="en-US" b="1" dirty="0">
                <a:solidFill>
                  <a:srgbClr val="FFFF00"/>
                </a:solidFill>
              </a:rPr>
              <a:t>2021</a:t>
            </a:r>
            <a:endParaRPr lang="en-US" alt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48" y="5562600"/>
            <a:ext cx="89916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For week-1 (left panel), week-2 (right panel), the </a:t>
            </a:r>
            <a:r>
              <a:rPr lang="en-US" altLang="en-US" sz="1200" b="1" dirty="0">
                <a:solidFill>
                  <a:schemeClr val="bg1"/>
                </a:solidFill>
              </a:rPr>
              <a:t>NCEP GEFS indicates a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moderate to high </a:t>
            </a:r>
            <a:r>
              <a:rPr lang="en-US" altLang="en-US" sz="1200" b="1" dirty="0">
                <a:solidFill>
                  <a:schemeClr val="bg1"/>
                </a:solidFill>
              </a:rPr>
              <a:t>chance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(over </a:t>
            </a:r>
            <a:r>
              <a:rPr lang="en-US" altLang="en-US" sz="1200" b="1" dirty="0">
                <a:solidFill>
                  <a:schemeClr val="bg1"/>
                </a:solidFill>
              </a:rPr>
              <a:t>70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%) </a:t>
            </a:r>
            <a:r>
              <a:rPr lang="en-US" altLang="en-US" sz="1200" b="1" dirty="0">
                <a:solidFill>
                  <a:schemeClr val="bg1"/>
                </a:solidFill>
              </a:rPr>
              <a:t>for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rainfall to exceed 50 mm over parts of Gabon, southern Congo, northern Angola,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parts of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southern and eastern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DRC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, western Tanzania and eastern South Africa.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10725" y="1524000"/>
            <a:ext cx="39124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Week-1, Valid: </a:t>
            </a:r>
            <a:r>
              <a:rPr lang="da-DK" altLang="en-US" b="1" dirty="0">
                <a:solidFill>
                  <a:srgbClr val="FFFF00"/>
                </a:solidFill>
              </a:rPr>
              <a:t>14 – 20 December, 2021</a:t>
            </a:r>
            <a:endParaRPr lang="da-DK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66F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5C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197816</TotalTime>
  <Words>1550</Words>
  <Application>Microsoft Office PowerPoint</Application>
  <PresentationFormat>On-screen Show (4:3)</PresentationFormat>
  <Paragraphs>62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CorelPhotoPaint.Image.10</vt:lpstr>
      <vt:lpstr>The African Monsoon Recent Evolution and Current Status  Include Week-1 and Week-2 Outlooks </vt:lpstr>
      <vt:lpstr>Outline</vt:lpstr>
      <vt:lpstr>Highlights: Last 7 Days</vt:lpstr>
      <vt:lpstr>Rainfall Patterns: Last 90 Days</vt:lpstr>
      <vt:lpstr>Rainfall Patterns: Last 30 Days</vt:lpstr>
      <vt:lpstr>Rainfall Patterns: Last 7 Days</vt:lpstr>
      <vt:lpstr>Atmospheric Circulation: Last 7 Days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NOAA/NWS/NCEP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E. Kousky</dc:creator>
  <cp:lastModifiedBy>Endalkachew Bekele</cp:lastModifiedBy>
  <cp:revision>9795</cp:revision>
  <cp:lastPrinted>2018-07-09T15:13:07Z</cp:lastPrinted>
  <dcterms:created xsi:type="dcterms:W3CDTF">2001-08-31T10:39:36Z</dcterms:created>
  <dcterms:modified xsi:type="dcterms:W3CDTF">2021-12-13T16:57:47Z</dcterms:modified>
</cp:coreProperties>
</file>