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2066" autoAdjust="0"/>
  </p:normalViewPr>
  <p:slideViewPr>
    <p:cSldViewPr>
      <p:cViewPr>
        <p:scale>
          <a:sx n="70" d="100"/>
          <a:sy n="70" d="100"/>
        </p:scale>
        <p:origin x="12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30-Aug-21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342"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30 August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98318" y="1447800"/>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31 August – 6 </a:t>
            </a:r>
            <a:r>
              <a:rPr lang="en-US" altLang="en-US" b="1" dirty="0" smtClean="0">
                <a:solidFill>
                  <a:srgbClr val="FFFF00"/>
                </a:solidFill>
              </a:rPr>
              <a:t>September </a:t>
            </a:r>
            <a:r>
              <a:rPr lang="en-US" altLang="en-US" b="1" dirty="0">
                <a:solidFill>
                  <a:srgbClr val="FFFF00"/>
                </a:solidFill>
              </a:rPr>
              <a:t>2021</a:t>
            </a:r>
          </a:p>
        </p:txBody>
      </p:sp>
      <p:sp>
        <p:nvSpPr>
          <p:cNvPr id="2" name="Rectangle 1"/>
          <p:cNvSpPr/>
          <p:nvPr/>
        </p:nvSpPr>
        <p:spPr>
          <a:xfrm>
            <a:off x="3733800" y="1885316"/>
            <a:ext cx="5041710" cy="4616648"/>
          </a:xfrm>
          <a:prstGeom prst="rect">
            <a:avLst/>
          </a:prstGeom>
        </p:spPr>
        <p:txBody>
          <a:bodyPr wrap="square">
            <a:spAutoFit/>
          </a:bodyPr>
          <a:lstStyle/>
          <a:p>
            <a:pPr marL="800100" indent="-342900" algn="just">
              <a:spcBef>
                <a:spcPts val="0"/>
              </a:spcBef>
              <a:spcAft>
                <a:spcPts val="0"/>
              </a:spcAft>
              <a:buAutoNum type="arabicPeriod"/>
            </a:pPr>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below-average rainfall across </a:t>
            </a:r>
            <a:r>
              <a:rPr lang="en-US" sz="1400" b="1" dirty="0" smtClean="0">
                <a:solidFill>
                  <a:srgbClr val="FFFF00"/>
                </a:solidFill>
                <a:latin typeface="Arial" panose="020B0604020202020204" pitchFamily="34" charset="0"/>
                <a:cs typeface="Arial" panose="020B0604020202020204" pitchFamily="34" charset="0"/>
              </a:rPr>
              <a:t>parts of southern </a:t>
            </a:r>
            <a:r>
              <a:rPr lang="en-US" sz="1400" b="1" dirty="0">
                <a:solidFill>
                  <a:srgbClr val="FFFF00"/>
                </a:solidFill>
                <a:latin typeface="Arial" panose="020B0604020202020204" pitchFamily="34" charset="0"/>
                <a:cs typeface="Arial" panose="020B0604020202020204" pitchFamily="34" charset="0"/>
              </a:rPr>
              <a:t>Mauritania, </a:t>
            </a:r>
            <a:r>
              <a:rPr lang="en-US" sz="1400" b="1" dirty="0" smtClean="0">
                <a:solidFill>
                  <a:srgbClr val="FFFF00"/>
                </a:solidFill>
                <a:latin typeface="Arial" panose="020B0604020202020204" pitchFamily="34" charset="0"/>
                <a:cs typeface="Arial" panose="020B0604020202020204" pitchFamily="34" charset="0"/>
              </a:rPr>
              <a:t>southern </a:t>
            </a:r>
            <a:r>
              <a:rPr lang="en-US" sz="1400" b="1" dirty="0">
                <a:solidFill>
                  <a:srgbClr val="FFFF00"/>
                </a:solidFill>
                <a:latin typeface="Arial" panose="020B0604020202020204" pitchFamily="34" charset="0"/>
                <a:cs typeface="Arial" panose="020B0604020202020204" pitchFamily="34" charset="0"/>
              </a:rPr>
              <a:t>Mali, Burkina Faso, and southwestern Niger</a:t>
            </a:r>
            <a:r>
              <a:rPr lang="en-US" sz="14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400" b="1" dirty="0" smtClean="0">
                <a:solidFill>
                  <a:schemeClr val="bg1"/>
                </a:solidFill>
                <a:latin typeface="Arial" panose="020B0604020202020204" pitchFamily="34" charset="0"/>
                <a:cs typeface="Arial" panose="020B0604020202020204" pitchFamily="34" charset="0"/>
              </a:rPr>
              <a:t>region. Confidence: Moderate</a:t>
            </a:r>
          </a:p>
          <a:p>
            <a:pPr marL="800100" indent="-342900" algn="just">
              <a:spcBef>
                <a:spcPts val="0"/>
              </a:spcBef>
              <a:spcAft>
                <a:spcPts val="0"/>
              </a:spcAft>
              <a:buAutoNum type="arabicPeriod"/>
            </a:pPr>
            <a:endParaRPr lang="en-US" sz="14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AutoNum type="arabicPeriod"/>
            </a:pPr>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above-average rainfall across much of the Gulf of Guinea region</a:t>
            </a:r>
            <a:r>
              <a:rPr lang="en-US" sz="1400" b="1" dirty="0">
                <a:solidFill>
                  <a:schemeClr val="bg1"/>
                </a:solidFill>
                <a:latin typeface="Arial" panose="020B0604020202020204" pitchFamily="34" charset="0"/>
                <a:cs typeface="Arial" panose="020B0604020202020204" pitchFamily="34" charset="0"/>
              </a:rPr>
              <a:t>: A broad area of anomalous lower-level convergence and upper-level divergence is expected to enhance rainfall in the </a:t>
            </a:r>
            <a:r>
              <a:rPr lang="en-US" sz="1400" b="1" dirty="0" smtClean="0">
                <a:solidFill>
                  <a:schemeClr val="bg1"/>
                </a:solidFill>
                <a:latin typeface="Arial" panose="020B0604020202020204" pitchFamily="34" charset="0"/>
                <a:cs typeface="Arial" panose="020B0604020202020204" pitchFamily="34" charset="0"/>
              </a:rPr>
              <a:t>region. Confidence: Moderate</a:t>
            </a:r>
          </a:p>
          <a:p>
            <a:pPr marL="800100" indent="-342900" algn="just">
              <a:spcBef>
                <a:spcPts val="0"/>
              </a:spcBef>
              <a:spcAft>
                <a:spcPts val="0"/>
              </a:spcAft>
              <a:buAutoNum type="arabicPeriod"/>
            </a:pPr>
            <a:endParaRPr lang="en-US" sz="1400" b="1" dirty="0">
              <a:solidFill>
                <a:schemeClr val="bg1"/>
              </a:solidFill>
              <a:latin typeface="Arial" panose="020B0604020202020204" pitchFamily="34" charset="0"/>
              <a:cs typeface="Arial" panose="020B0604020202020204" pitchFamily="34" charset="0"/>
            </a:endParaRPr>
          </a:p>
          <a:p>
            <a:pPr marL="800100" indent="-342900" algn="just">
              <a:spcBef>
                <a:spcPts val="0"/>
              </a:spcBef>
              <a:spcAft>
                <a:spcPts val="0"/>
              </a:spcAft>
              <a:buFontTx/>
              <a:buAutoNum type="arabicPeriod"/>
            </a:pPr>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above-average rainfall across parts of eastern Sudan western Ethiopia and western Eritrea</a:t>
            </a:r>
            <a:r>
              <a:rPr lang="en-US" sz="14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r>
              <a:rPr lang="en-US" sz="1400" b="1" dirty="0" smtClean="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Confidence: </a:t>
            </a:r>
            <a:r>
              <a:rPr lang="en-US" sz="1400" b="1" dirty="0" smtClean="0">
                <a:solidFill>
                  <a:schemeClr val="bg1"/>
                </a:solidFill>
                <a:latin typeface="Arial" panose="020B0604020202020204" pitchFamily="34" charset="0"/>
                <a:cs typeface="Arial" panose="020B0604020202020204" pitchFamily="34" charset="0"/>
              </a:rPr>
              <a:t>Moderate</a:t>
            </a:r>
            <a:endParaRPr lang="en-US" sz="1400" b="1" dirty="0">
              <a:solidFill>
                <a:schemeClr val="bg1"/>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400382" y="1885316"/>
            <a:ext cx="3485818" cy="4511058"/>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7</a:t>
            </a:r>
            <a:r>
              <a:rPr lang="en-US" altLang="en-US" b="1" dirty="0" smtClean="0">
                <a:solidFill>
                  <a:srgbClr val="FFFF00"/>
                </a:solidFill>
              </a:rPr>
              <a:t> – 13 </a:t>
            </a:r>
            <a:r>
              <a:rPr lang="en-US" altLang="en-US" b="1" dirty="0" smtClean="0">
                <a:solidFill>
                  <a:srgbClr val="FFFF00"/>
                </a:solidFill>
              </a:rPr>
              <a:t>September </a:t>
            </a:r>
            <a:r>
              <a:rPr lang="en-US" altLang="en-US" b="1" dirty="0" smtClean="0">
                <a:solidFill>
                  <a:srgbClr val="FFFF00"/>
                </a:solidFill>
              </a:rPr>
              <a:t>2021</a:t>
            </a:r>
            <a:endParaRPr lang="en-US" altLang="en-US" b="1" dirty="0">
              <a:solidFill>
                <a:srgbClr val="FFFF00"/>
              </a:solidFill>
            </a:endParaRPr>
          </a:p>
        </p:txBody>
      </p:sp>
      <p:sp>
        <p:nvSpPr>
          <p:cNvPr id="2" name="Rectangle 1"/>
          <p:cNvSpPr/>
          <p:nvPr/>
        </p:nvSpPr>
        <p:spPr>
          <a:xfrm>
            <a:off x="3851347" y="1761524"/>
            <a:ext cx="5105400" cy="4832092"/>
          </a:xfrm>
          <a:prstGeom prst="rect">
            <a:avLst/>
          </a:prstGeom>
        </p:spPr>
        <p:txBody>
          <a:bodyPr wrap="square">
            <a:spAutoFit/>
          </a:bodyPr>
          <a:lstStyle/>
          <a:p>
            <a:pPr marL="685800" indent="-228600" algn="just">
              <a:spcBef>
                <a:spcPts val="0"/>
              </a:spcBef>
              <a:spcAft>
                <a:spcPts val="0"/>
              </a:spcAft>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across much of Senegal, southern Mauritania and southern Mali</a:t>
            </a:r>
            <a:r>
              <a:rPr lang="en-US" sz="11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100" b="1" dirty="0" smtClean="0">
                <a:solidFill>
                  <a:schemeClr val="bg1"/>
                </a:solidFill>
                <a:latin typeface="Arial" panose="020B0604020202020204" pitchFamily="34" charset="0"/>
                <a:cs typeface="Arial" panose="020B0604020202020204" pitchFamily="34" charset="0"/>
              </a:rPr>
              <a:t>region. Confidence: Moderate</a:t>
            </a:r>
          </a:p>
          <a:p>
            <a:pPr marL="685800" indent="-228600" algn="just">
              <a:spcBef>
                <a:spcPts val="0"/>
              </a:spcBef>
              <a:spcAft>
                <a:spcPts val="0"/>
              </a:spcAft>
              <a:buAutoNum type="arabicPeriod"/>
            </a:pPr>
            <a:endParaRPr lang="en-US" sz="1100" b="1" dirty="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above-average rainfall across much of Guinea, Sierra Leone and western Mali</a:t>
            </a:r>
            <a:r>
              <a:rPr lang="en-US" sz="11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a:t>
            </a:r>
            <a:r>
              <a:rPr lang="en-US" sz="1100" b="1" dirty="0" smtClean="0">
                <a:solidFill>
                  <a:schemeClr val="bg1"/>
                </a:solidFill>
                <a:latin typeface="Arial" panose="020B0604020202020204" pitchFamily="34" charset="0"/>
                <a:cs typeface="Arial" panose="020B0604020202020204" pitchFamily="34" charset="0"/>
              </a:rPr>
              <a:t>region. </a:t>
            </a:r>
            <a:r>
              <a:rPr lang="en-US" sz="1100" b="1" dirty="0">
                <a:solidFill>
                  <a:schemeClr val="bg1"/>
                </a:solidFill>
                <a:latin typeface="Arial" panose="020B0604020202020204" pitchFamily="34" charset="0"/>
                <a:cs typeface="Arial" panose="020B0604020202020204" pitchFamily="34" charset="0"/>
              </a:rPr>
              <a:t>Confidence: Moderate</a:t>
            </a:r>
            <a:endParaRPr lang="en-US" sz="1100" b="1" dirty="0" smtClean="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endParaRPr lang="en-US" sz="1100" b="1" dirty="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across eastern </a:t>
            </a:r>
            <a:r>
              <a:rPr lang="en-US" sz="1100" b="1" dirty="0" smtClean="0">
                <a:solidFill>
                  <a:srgbClr val="FFFF00"/>
                </a:solidFill>
                <a:latin typeface="Arial" panose="020B0604020202020204" pitchFamily="34" charset="0"/>
                <a:cs typeface="Arial" panose="020B0604020202020204" pitchFamily="34" charset="0"/>
              </a:rPr>
              <a:t>Côte </a:t>
            </a:r>
            <a:r>
              <a:rPr lang="en-US" sz="1100" b="1" dirty="0">
                <a:solidFill>
                  <a:srgbClr val="FFFF00"/>
                </a:solidFill>
                <a:latin typeface="Arial" panose="020B0604020202020204" pitchFamily="34" charset="0"/>
                <a:cs typeface="Arial" panose="020B0604020202020204" pitchFamily="34" charset="0"/>
              </a:rPr>
              <a:t>d'Ivoire, </a:t>
            </a:r>
            <a:r>
              <a:rPr lang="en-US" sz="1100" b="1" dirty="0" smtClean="0">
                <a:solidFill>
                  <a:srgbClr val="FFFF00"/>
                </a:solidFill>
                <a:latin typeface="Arial" panose="020B0604020202020204" pitchFamily="34" charset="0"/>
                <a:cs typeface="Arial" panose="020B0604020202020204" pitchFamily="34" charset="0"/>
              </a:rPr>
              <a:t>Ghana, </a:t>
            </a:r>
            <a:r>
              <a:rPr lang="en-US" sz="1100" b="1" dirty="0">
                <a:solidFill>
                  <a:srgbClr val="FFFF00"/>
                </a:solidFill>
                <a:latin typeface="Arial" panose="020B0604020202020204" pitchFamily="34" charset="0"/>
                <a:cs typeface="Arial" panose="020B0604020202020204" pitchFamily="34" charset="0"/>
              </a:rPr>
              <a:t>southern Togo, southern Benin and southwestern Nigeria</a:t>
            </a:r>
            <a:r>
              <a:rPr lang="en-US" sz="11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100" b="1" dirty="0" smtClean="0">
                <a:solidFill>
                  <a:schemeClr val="bg1"/>
                </a:solidFill>
                <a:latin typeface="Arial" panose="020B0604020202020204" pitchFamily="34" charset="0"/>
                <a:cs typeface="Arial" panose="020B0604020202020204" pitchFamily="34" charset="0"/>
              </a:rPr>
              <a:t>region. </a:t>
            </a:r>
            <a:r>
              <a:rPr lang="en-US" sz="1100" b="1" dirty="0">
                <a:solidFill>
                  <a:schemeClr val="bg1"/>
                </a:solidFill>
                <a:latin typeface="Arial" panose="020B0604020202020204" pitchFamily="34" charset="0"/>
                <a:cs typeface="Arial" panose="020B0604020202020204" pitchFamily="34" charset="0"/>
              </a:rPr>
              <a:t>Confidence: Moderate</a:t>
            </a:r>
            <a:endParaRPr lang="en-US" sz="1100" b="1" dirty="0" smtClean="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endParaRPr lang="en-US" sz="1100" b="1" dirty="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above-average rainfall in the Lake Victoria region</a:t>
            </a:r>
            <a:r>
              <a:rPr lang="en-US" sz="11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a:t>
            </a:r>
            <a:r>
              <a:rPr lang="en-US" sz="1100" b="1" dirty="0" smtClean="0">
                <a:solidFill>
                  <a:schemeClr val="bg1"/>
                </a:solidFill>
                <a:latin typeface="Arial" panose="020B0604020202020204" pitchFamily="34" charset="0"/>
                <a:cs typeface="Arial" panose="020B0604020202020204" pitchFamily="34" charset="0"/>
              </a:rPr>
              <a:t>region. </a:t>
            </a:r>
            <a:r>
              <a:rPr lang="en-US" sz="1100" b="1" dirty="0">
                <a:solidFill>
                  <a:schemeClr val="bg1"/>
                </a:solidFill>
                <a:latin typeface="Arial" panose="020B0604020202020204" pitchFamily="34" charset="0"/>
                <a:cs typeface="Arial" panose="020B0604020202020204" pitchFamily="34" charset="0"/>
              </a:rPr>
              <a:t>Confidence: Moderate</a:t>
            </a:r>
            <a:endParaRPr lang="en-US" sz="1100" b="1" dirty="0" smtClean="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endParaRPr lang="en-US" sz="1100" b="1" dirty="0">
              <a:solidFill>
                <a:schemeClr val="bg1"/>
              </a:solidFill>
              <a:latin typeface="Arial" panose="020B0604020202020204" pitchFamily="34" charset="0"/>
              <a:cs typeface="Arial" panose="020B0604020202020204" pitchFamily="34" charset="0"/>
            </a:endParaRPr>
          </a:p>
          <a:p>
            <a:pPr marL="685800" indent="-228600" algn="just">
              <a:spcBef>
                <a:spcPts val="0"/>
              </a:spcBef>
              <a:spcAft>
                <a:spcPts val="0"/>
              </a:spcAft>
              <a:buAutoNum type="arabicPeriod"/>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above-average rainfall across parts of eastern Sudan western Ethiopia and western Eritrea</a:t>
            </a:r>
            <a:r>
              <a:rPr lang="en-US" sz="11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r>
              <a:rPr lang="en-US" sz="1100" b="1" dirty="0" smtClean="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Confidence: Moderate</a:t>
            </a:r>
            <a:endParaRPr lang="en-US" sz="1100" b="1" i="0" dirty="0">
              <a:solidFill>
                <a:schemeClr val="bg1"/>
              </a:solidFill>
              <a:effectLst/>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546028" y="1867209"/>
            <a:ext cx="3524322" cy="4560887"/>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4611" cy="4876800"/>
          </a:xfrm>
        </p:spPr>
        <p:txBody>
          <a:bodyPr/>
          <a:lstStyle/>
          <a:p>
            <a:pPr algn="just"/>
            <a:r>
              <a:rPr lang="en-US" altLang="en-US" sz="1200" b="1" dirty="0">
                <a:solidFill>
                  <a:schemeClr val="bg1"/>
                </a:solidFill>
                <a:latin typeface="Arial" panose="020B0604020202020204" pitchFamily="34" charset="0"/>
                <a:cs typeface="Arial" panose="020B0604020202020204" pitchFamily="34" charset="0"/>
              </a:rPr>
              <a:t>During the past </a:t>
            </a:r>
            <a:r>
              <a:rPr lang="en-US" altLang="en-US" sz="1200" b="1" dirty="0" smtClean="0">
                <a:solidFill>
                  <a:schemeClr val="bg1"/>
                </a:solidFill>
                <a:latin typeface="Arial" panose="020B0604020202020204" pitchFamily="34" charset="0"/>
                <a:cs typeface="Arial" panose="020B0604020202020204" pitchFamily="34" charset="0"/>
              </a:rPr>
              <a:t>30 to 90 </a:t>
            </a:r>
            <a:r>
              <a:rPr lang="en-US" altLang="en-US" sz="1200" b="1" dirty="0">
                <a:solidFill>
                  <a:schemeClr val="bg1"/>
                </a:solidFill>
                <a:latin typeface="Arial" panose="020B0604020202020204" pitchFamily="34" charset="0"/>
                <a:cs typeface="Arial" panose="020B0604020202020204" pitchFamily="34" charset="0"/>
              </a:rPr>
              <a:t>days</a:t>
            </a:r>
            <a:r>
              <a:rPr lang="en-US" altLang="en-US" sz="1200" b="1" dirty="0" smtClean="0">
                <a:solidFill>
                  <a:schemeClr val="bg1"/>
                </a:solidFill>
                <a:latin typeface="Arial" panose="020B0604020202020204" pitchFamily="34" charset="0"/>
                <a:cs typeface="Arial" panose="020B0604020202020204" pitchFamily="34" charset="0"/>
              </a:rPr>
              <a:t>, in </a:t>
            </a:r>
            <a:r>
              <a:rPr lang="en-US" altLang="en-US" sz="1200" b="1" dirty="0">
                <a:solidFill>
                  <a:schemeClr val="bg1"/>
                </a:solidFill>
                <a:latin typeface="Arial" panose="020B0604020202020204" pitchFamily="34" charset="0"/>
                <a:cs typeface="Arial" panose="020B0604020202020204" pitchFamily="34" charset="0"/>
              </a:rPr>
              <a:t>East Africa, above-average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Sudan, Eritrea, </a:t>
            </a:r>
            <a:r>
              <a:rPr lang="en-US" altLang="en-US" sz="1200" b="1" dirty="0" smtClean="0">
                <a:solidFill>
                  <a:schemeClr val="bg1"/>
                </a:solidFill>
                <a:latin typeface="Arial" panose="020B0604020202020204" pitchFamily="34" charset="0"/>
                <a:cs typeface="Arial" panose="020B0604020202020204" pitchFamily="34" charset="0"/>
              </a:rPr>
              <a:t>northern Ethiopia, and local areas over northern and southern Somalia. </a:t>
            </a:r>
            <a:r>
              <a:rPr lang="en-US" altLang="en-US" sz="1200" b="1" dirty="0">
                <a:solidFill>
                  <a:schemeClr val="bg1"/>
                </a:solidFill>
                <a:latin typeface="Arial" panose="020B0604020202020204" pitchFamily="34" charset="0"/>
                <a:cs typeface="Arial" panose="020B0604020202020204" pitchFamily="34" charset="0"/>
              </a:rPr>
              <a:t>Rainfall was below-average over </a:t>
            </a:r>
            <a:r>
              <a:rPr lang="en-US" altLang="en-US" sz="1200" b="1" dirty="0" smtClean="0">
                <a:solidFill>
                  <a:schemeClr val="bg1"/>
                </a:solidFill>
                <a:latin typeface="Arial" panose="020B0604020202020204" pitchFamily="34" charset="0"/>
                <a:cs typeface="Arial" panose="020B0604020202020204" pitchFamily="34" charset="0"/>
              </a:rPr>
              <a:t>South Sudan, much of CAR, central Ethiopia</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Uganda, and western Kenya. </a:t>
            </a:r>
            <a:r>
              <a:rPr lang="en-US" altLang="en-US" sz="1200" b="1" dirty="0">
                <a:solidFill>
                  <a:schemeClr val="bg1"/>
                </a:solidFill>
                <a:latin typeface="Arial" panose="020B0604020202020204" pitchFamily="34" charset="0"/>
                <a:cs typeface="Arial" panose="020B0604020202020204" pitchFamily="34" charset="0"/>
              </a:rPr>
              <a:t>In Central Africa</a:t>
            </a:r>
            <a:r>
              <a:rPr lang="en-US" altLang="en-US" sz="1200" b="1" dirty="0" smtClean="0">
                <a:solidFill>
                  <a:schemeClr val="bg1"/>
                </a:solidFill>
                <a:latin typeface="Arial" panose="020B0604020202020204" pitchFamily="34" charset="0"/>
                <a:cs typeface="Arial" panose="020B0604020202020204" pitchFamily="34" charset="0"/>
              </a:rPr>
              <a:t>, moisture surpluses were found in eastern Chad, portions of CAR, southeastern Cameroon, Equatorial Guinea, Gabon, Congo, and part of northwestern DRC. Moisture deficits occurred in Cameroon, southwestern Chad, </a:t>
            </a:r>
            <a:r>
              <a:rPr lang="en-US" altLang="en-US" sz="1200" b="1" dirty="0" smtClean="0">
                <a:solidFill>
                  <a:schemeClr val="bg1"/>
                </a:solidFill>
                <a:latin typeface="Arial" panose="020B0604020202020204" pitchFamily="34" charset="0"/>
                <a:cs typeface="Arial" panose="020B0604020202020204" pitchFamily="34" charset="0"/>
              </a:rPr>
              <a:t>and central and eastern DRC</a:t>
            </a:r>
            <a:r>
              <a:rPr lang="en-US" altLang="en-US" sz="1200" b="1" dirty="0" smtClean="0">
                <a:solidFill>
                  <a:schemeClr val="bg1"/>
                </a:solidFill>
                <a:latin typeface="Arial" panose="020B0604020202020204" pitchFamily="34" charset="0"/>
                <a:cs typeface="Arial" panose="020B0604020202020204" pitchFamily="34" charset="0"/>
              </a:rPr>
              <a:t>. Much of the West African region observed above-average rainfall. Eastern Nigeria continued to </a:t>
            </a:r>
            <a:r>
              <a:rPr lang="en-US" altLang="en-US" sz="1200" b="1" dirty="0" smtClean="0">
                <a:solidFill>
                  <a:schemeClr val="bg1"/>
                </a:solidFill>
                <a:latin typeface="Arial" panose="020B0604020202020204" pitchFamily="34" charset="0"/>
                <a:cs typeface="Arial" panose="020B0604020202020204" pitchFamily="34" charset="0"/>
              </a:rPr>
              <a:t>experience </a:t>
            </a:r>
            <a:r>
              <a:rPr lang="en-US" altLang="en-US" sz="1200" b="1" dirty="0" smtClean="0">
                <a:solidFill>
                  <a:schemeClr val="bg1"/>
                </a:solidFill>
                <a:latin typeface="Arial" panose="020B0604020202020204" pitchFamily="34" charset="0"/>
                <a:cs typeface="Arial" panose="020B0604020202020204" pitchFamily="34" charset="0"/>
              </a:rPr>
              <a:t>drier than normal conditions.</a:t>
            </a:r>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 </a:t>
            </a:r>
            <a:r>
              <a:rPr lang="en-US" altLang="en-US" sz="1200" b="1" dirty="0" smtClean="0">
                <a:solidFill>
                  <a:schemeClr val="bg1"/>
                </a:solidFill>
                <a:latin typeface="Arial" panose="020B0604020202020204" pitchFamily="34" charset="0"/>
                <a:cs typeface="Arial" panose="020B0604020202020204" pitchFamily="34" charset="0"/>
              </a:rPr>
              <a:t>much of the East African region observed near-normal to below-normal rainfall conditions, except local areas in eastern Ethiopia, Eritrea, northern Ethiopia, and northern Somalia. In </a:t>
            </a:r>
            <a:r>
              <a:rPr lang="en-US" altLang="en-US" sz="1200" b="1" dirty="0">
                <a:solidFill>
                  <a:schemeClr val="bg1"/>
                </a:solidFill>
                <a:latin typeface="Arial" panose="020B0604020202020204" pitchFamily="34" charset="0"/>
                <a:cs typeface="Arial" panose="020B0604020202020204" pitchFamily="34" charset="0"/>
              </a:rPr>
              <a:t>Central Africa, rainfall was </a:t>
            </a:r>
            <a:r>
              <a:rPr lang="en-US" altLang="en-US" sz="1200" b="1" dirty="0" smtClean="0">
                <a:solidFill>
                  <a:schemeClr val="bg1"/>
                </a:solidFill>
                <a:latin typeface="Arial" panose="020B0604020202020204" pitchFamily="34" charset="0"/>
                <a:cs typeface="Arial" panose="020B0604020202020204" pitchFamily="34" charset="0"/>
              </a:rPr>
              <a:t>slightly above-average </a:t>
            </a:r>
            <a:r>
              <a:rPr lang="en-US" altLang="en-US" sz="1200" b="1" dirty="0">
                <a:solidFill>
                  <a:schemeClr val="bg1"/>
                </a:solidFill>
                <a:latin typeface="Arial" panose="020B0604020202020204" pitchFamily="34" charset="0"/>
                <a:cs typeface="Arial" panose="020B0604020202020204" pitchFamily="34" charset="0"/>
              </a:rPr>
              <a:t>over </a:t>
            </a:r>
            <a:r>
              <a:rPr lang="en-US" altLang="en-US" sz="1200" b="1" dirty="0" smtClean="0">
                <a:solidFill>
                  <a:schemeClr val="bg1"/>
                </a:solidFill>
                <a:latin typeface="Arial" panose="020B0604020202020204" pitchFamily="34" charset="0"/>
                <a:cs typeface="Arial" panose="020B0604020202020204" pitchFamily="34" charset="0"/>
              </a:rPr>
              <a:t>southeastern Cameroon, eastern Gabon, Congo and western DRC. </a:t>
            </a:r>
            <a:r>
              <a:rPr lang="en-US" altLang="en-US" sz="1200" b="1" dirty="0" smtClean="0">
                <a:solidFill>
                  <a:schemeClr val="bg1"/>
                </a:solidFill>
                <a:latin typeface="Arial" panose="020B0604020202020204" pitchFamily="34" charset="0"/>
                <a:cs typeface="Arial" panose="020B0604020202020204" pitchFamily="34" charset="0"/>
              </a:rPr>
              <a:t>The remainder of the Central African region observed light moisture deficits. Moisture </a:t>
            </a:r>
            <a:r>
              <a:rPr lang="en-US" altLang="en-US" sz="1200" b="1" dirty="0" smtClean="0">
                <a:solidFill>
                  <a:schemeClr val="bg1"/>
                </a:solidFill>
                <a:latin typeface="Arial" panose="020B0604020202020204" pitchFamily="34" charset="0"/>
                <a:cs typeface="Arial" panose="020B0604020202020204" pitchFamily="34" charset="0"/>
              </a:rPr>
              <a:t>surpluses were present over the Gulf of Guinea countries. </a:t>
            </a:r>
            <a:r>
              <a:rPr lang="en-US" altLang="en-US" sz="1200" b="1" dirty="0" smtClean="0">
                <a:solidFill>
                  <a:schemeClr val="bg1"/>
                </a:solidFill>
                <a:latin typeface="Arial" panose="020B0604020202020204" pitchFamily="34" charset="0"/>
                <a:cs typeface="Arial" panose="020B0604020202020204" pitchFamily="34" charset="0"/>
              </a:rPr>
              <a:t>Local areas </a:t>
            </a:r>
            <a:r>
              <a:rPr lang="en-US" altLang="en-US" sz="1200" b="1" dirty="0" smtClean="0">
                <a:solidFill>
                  <a:schemeClr val="bg1"/>
                </a:solidFill>
                <a:latin typeface="Arial" panose="020B0604020202020204" pitchFamily="34" charset="0"/>
                <a:cs typeface="Arial" panose="020B0604020202020204" pitchFamily="34" charset="0"/>
              </a:rPr>
              <a:t>along the western coast of West </a:t>
            </a:r>
            <a:r>
              <a:rPr lang="en-US" altLang="en-US" sz="1200" b="1" dirty="0" smtClean="0">
                <a:solidFill>
                  <a:schemeClr val="bg1"/>
                </a:solidFill>
                <a:latin typeface="Arial" panose="020B0604020202020204" pitchFamily="34" charset="0"/>
                <a:cs typeface="Arial" panose="020B0604020202020204" pitchFamily="34" charset="0"/>
              </a:rPr>
              <a:t>Africa and eastern Nigeria experienced below-normal precipitation.</a:t>
            </a:r>
          </a:p>
          <a:p>
            <a:pPr algn="just"/>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 much of the Gulf of Guinea region, parts of eastern Sudan western Ethiopia and western Eritrea. Conversely, there is an increased chance for below-average rainfall across parts of southern Mauritania, southern Mali, Burkina Faso, and southwestern Niger.</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above-average rainfall across much of Guinea, Sierra Leone, western Mali, the Lake Victoria region, parts of eastern Sudan western Ethiopia and western Eritrea. In contrast, there is an increased chance for below-average rainfall across much of Senegal, southern Mauritania, southern Mali, eastern Côte d'Ivoire, Ghana,, southern Togo, southern Benin and southwestern Nigeria</a:t>
            </a:r>
            <a:r>
              <a:rPr lang="en-US" sz="1200" b="1" dirty="0" smtClean="0">
                <a:solidFill>
                  <a:schemeClr val="bg1"/>
                </a:solidFill>
                <a:latin typeface="Arial" panose="020B0604020202020204" pitchFamily="34" charset="0"/>
                <a:cs typeface="Arial" panose="020B0604020202020204" pitchFamily="34" charset="0"/>
              </a:rPr>
              <a:t>.</a:t>
            </a:r>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228600" y="20574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a:t>
            </a:r>
            <a:r>
              <a:rPr lang="en-US" altLang="en-US" b="1" dirty="0" smtClean="0">
                <a:solidFill>
                  <a:schemeClr val="bg1"/>
                </a:solidFill>
              </a:rPr>
              <a:t>, southern Nigeria received weekly rainfall totals of over 150 mm (moisture surpluses of over 100 mm). </a:t>
            </a:r>
            <a:r>
              <a:rPr lang="en-US" altLang="en-US" b="1" dirty="0" smtClean="0">
                <a:solidFill>
                  <a:schemeClr val="bg1"/>
                </a:solidFill>
              </a:rPr>
              <a:t>Precipitation was well above-average in Liberia, Côte d’Ivoire, Ghana, southeastern Sudan, portions of Eritrea, and northern Ethiopia (more than 50 mm abov</a:t>
            </a:r>
            <a:r>
              <a:rPr lang="en-US" altLang="en-US" b="1" dirty="0" smtClean="0">
                <a:solidFill>
                  <a:schemeClr val="bg1"/>
                </a:solidFill>
              </a:rPr>
              <a:t>e the mean</a:t>
            </a:r>
            <a:r>
              <a:rPr lang="en-US" altLang="en-US" b="1" dirty="0" smtClean="0">
                <a:solidFill>
                  <a:schemeClr val="bg1"/>
                </a:solidFill>
              </a:rPr>
              <a:t>).</a:t>
            </a:r>
            <a:endParaRPr lang="en-US" altLang="en-US" b="1" dirty="0" smtClean="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smtClean="0">
                <a:solidFill>
                  <a:schemeClr val="bg1"/>
                </a:solidFill>
              </a:rPr>
              <a:t>The week-1 outlooks depict an increased chance for above-average rainfall </a:t>
            </a:r>
            <a:r>
              <a:rPr lang="en-US" altLang="en-US" b="1" dirty="0" smtClean="0">
                <a:solidFill>
                  <a:schemeClr val="bg1"/>
                </a:solidFill>
              </a:rPr>
              <a:t>across </a:t>
            </a:r>
            <a:r>
              <a:rPr lang="en-US" b="1" dirty="0">
                <a:solidFill>
                  <a:schemeClr val="bg1"/>
                </a:solidFill>
              </a:rPr>
              <a:t> much of the Gulf of Guinea </a:t>
            </a:r>
            <a:r>
              <a:rPr lang="en-US" b="1" dirty="0" smtClean="0">
                <a:solidFill>
                  <a:schemeClr val="bg1"/>
                </a:solidFill>
              </a:rPr>
              <a:t>region, </a:t>
            </a:r>
            <a:r>
              <a:rPr lang="en-US" b="1" dirty="0">
                <a:solidFill>
                  <a:schemeClr val="bg1"/>
                </a:solidFill>
              </a:rPr>
              <a:t>parts of eastern Sudan western Ethiopia and western Eritrea</a:t>
            </a:r>
            <a:r>
              <a:rPr lang="en-US" b="1" dirty="0" smtClean="0">
                <a:solidFill>
                  <a:schemeClr val="bg1"/>
                </a:solidFill>
                <a:latin typeface="Arial" panose="020B0604020202020204" pitchFamily="34" charset="0"/>
                <a:cs typeface="Arial" panose="020B0604020202020204" pitchFamily="34" charset="0"/>
              </a:rPr>
              <a:t>. Conversely</a:t>
            </a:r>
            <a:r>
              <a:rPr lang="en-US" b="1" dirty="0" smtClean="0">
                <a:solidFill>
                  <a:schemeClr val="bg1"/>
                </a:solidFill>
                <a:latin typeface="Arial" panose="020B0604020202020204" pitchFamily="34" charset="0"/>
                <a:cs typeface="Arial" panose="020B0604020202020204" pitchFamily="34" charset="0"/>
              </a:rPr>
              <a:t>, there </a:t>
            </a:r>
            <a:r>
              <a:rPr lang="en-US" b="1" dirty="0">
                <a:solidFill>
                  <a:schemeClr val="bg1"/>
                </a:solidFill>
                <a:latin typeface="Arial" panose="020B0604020202020204" pitchFamily="34" charset="0"/>
                <a:cs typeface="Arial" panose="020B0604020202020204" pitchFamily="34" charset="0"/>
              </a:rPr>
              <a:t>is an increased chance for below-average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smtClean="0">
                <a:solidFill>
                  <a:schemeClr val="bg1"/>
                </a:solidFill>
              </a:rPr>
              <a:t>parts of southern </a:t>
            </a:r>
            <a:r>
              <a:rPr lang="en-US" b="1" dirty="0">
                <a:solidFill>
                  <a:schemeClr val="bg1"/>
                </a:solidFill>
              </a:rPr>
              <a:t>Mauritania, </a:t>
            </a:r>
            <a:r>
              <a:rPr lang="en-US" b="1" dirty="0" smtClean="0">
                <a:solidFill>
                  <a:schemeClr val="bg1"/>
                </a:solidFill>
              </a:rPr>
              <a:t>southern </a:t>
            </a:r>
            <a:r>
              <a:rPr lang="en-US" b="1" dirty="0">
                <a:solidFill>
                  <a:schemeClr val="bg1"/>
                </a:solidFill>
              </a:rPr>
              <a:t>Mali, Burkina Faso, and southwestern Niger</a:t>
            </a:r>
            <a:r>
              <a:rPr lang="en-US" b="1" dirty="0" smtClean="0">
                <a:solidFill>
                  <a:schemeClr val="bg1"/>
                </a:solidFill>
                <a:latin typeface="Arial" panose="020B0604020202020204" pitchFamily="34" charset="0"/>
                <a:cs typeface="Arial" panose="020B0604020202020204" pitchFamily="34" charset="0"/>
              </a:rPr>
              <a:t>.</a:t>
            </a:r>
            <a:endParaRPr 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week-2 outlooks call for an </a:t>
            </a:r>
            <a:r>
              <a:rPr lang="en-US" b="1" dirty="0" smtClean="0">
                <a:solidFill>
                  <a:schemeClr val="bg1"/>
                </a:solidFill>
                <a:latin typeface="Arial" panose="020B0604020202020204" pitchFamily="34" charset="0"/>
                <a:cs typeface="Arial" panose="020B0604020202020204" pitchFamily="34" charset="0"/>
              </a:rPr>
              <a:t>increased </a:t>
            </a:r>
            <a:r>
              <a:rPr lang="en-US" b="1" dirty="0">
                <a:solidFill>
                  <a:schemeClr val="bg1"/>
                </a:solidFill>
                <a:latin typeface="Arial" panose="020B0604020202020204" pitchFamily="34" charset="0"/>
                <a:cs typeface="Arial" panose="020B0604020202020204" pitchFamily="34" charset="0"/>
              </a:rPr>
              <a:t>chance for above-average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much of Guinea, Sierra </a:t>
            </a:r>
            <a:r>
              <a:rPr lang="en-US" b="1" dirty="0" smtClean="0">
                <a:solidFill>
                  <a:schemeClr val="bg1"/>
                </a:solidFill>
              </a:rPr>
              <a:t>Leone, western Mali, </a:t>
            </a:r>
            <a:r>
              <a:rPr lang="en-US" b="1" dirty="0">
                <a:solidFill>
                  <a:schemeClr val="bg1"/>
                </a:solidFill>
              </a:rPr>
              <a:t>the Lake Victoria </a:t>
            </a:r>
            <a:r>
              <a:rPr lang="en-US" b="1" dirty="0" smtClean="0">
                <a:solidFill>
                  <a:schemeClr val="bg1"/>
                </a:solidFill>
              </a:rPr>
              <a:t>region, </a:t>
            </a:r>
            <a:r>
              <a:rPr lang="en-US" b="1" dirty="0">
                <a:solidFill>
                  <a:schemeClr val="bg1"/>
                </a:solidFill>
              </a:rPr>
              <a:t>parts of eastern Sudan western Ethiopia and western </a:t>
            </a:r>
            <a:r>
              <a:rPr lang="en-US" b="1" dirty="0" smtClean="0">
                <a:solidFill>
                  <a:schemeClr val="bg1"/>
                </a:solidFill>
              </a:rPr>
              <a:t>Eritrea</a:t>
            </a:r>
            <a:r>
              <a:rPr lang="en-US" b="1" dirty="0" smtClean="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In </a:t>
            </a:r>
            <a:r>
              <a:rPr lang="en-US" b="1" dirty="0" smtClean="0">
                <a:solidFill>
                  <a:schemeClr val="bg1"/>
                </a:solidFill>
                <a:latin typeface="Arial" panose="020B0604020202020204" pitchFamily="34" charset="0"/>
                <a:cs typeface="Arial" panose="020B0604020202020204" pitchFamily="34" charset="0"/>
              </a:rPr>
              <a:t>contrast, there </a:t>
            </a:r>
            <a:r>
              <a:rPr lang="en-US" b="1" dirty="0">
                <a:solidFill>
                  <a:schemeClr val="bg1"/>
                </a:solidFill>
                <a:latin typeface="Arial" panose="020B0604020202020204" pitchFamily="34" charset="0"/>
                <a:cs typeface="Arial" panose="020B0604020202020204" pitchFamily="34" charset="0"/>
              </a:rPr>
              <a:t>is an increased chance for below-average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much of Senegal, southern </a:t>
            </a:r>
            <a:r>
              <a:rPr lang="en-US" b="1" dirty="0" smtClean="0">
                <a:solidFill>
                  <a:schemeClr val="bg1"/>
                </a:solidFill>
              </a:rPr>
              <a:t>Mauritania, southern Mali, </a:t>
            </a:r>
            <a:r>
              <a:rPr lang="en-US" b="1" dirty="0">
                <a:solidFill>
                  <a:schemeClr val="bg1"/>
                </a:solidFill>
              </a:rPr>
              <a:t>eastern </a:t>
            </a:r>
            <a:r>
              <a:rPr lang="en-US" b="1" dirty="0" smtClean="0">
                <a:solidFill>
                  <a:schemeClr val="bg1"/>
                </a:solidFill>
              </a:rPr>
              <a:t>Côte </a:t>
            </a:r>
            <a:r>
              <a:rPr lang="en-US" b="1" dirty="0">
                <a:solidFill>
                  <a:schemeClr val="bg1"/>
                </a:solidFill>
              </a:rPr>
              <a:t>d'Ivoire, Ghana,, southern Togo, southern Benin and southwestern Nigeria</a:t>
            </a:r>
            <a:r>
              <a:rPr lang="en-US" b="1" dirty="0" smtClean="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0" y="4306647"/>
            <a:ext cx="8991600" cy="217444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in East Africa, above-average rainfall was observed over Sudan, northern South Sudan, Eritrea, northern Ethiopia, and local areas in northern and southern Somalia. Rainfall was below-average over central and southern South Sudan, southern Ethiopia, western Kenya, and Uganda.</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local </a:t>
            </a:r>
            <a:r>
              <a:rPr lang="en-US" altLang="en-US" sz="1100" b="1" dirty="0" smtClean="0">
                <a:solidFill>
                  <a:schemeClr val="bg1"/>
                </a:solidFill>
              </a:rPr>
              <a:t>areas in South Africa and Zimbabwe, and many parts </a:t>
            </a:r>
            <a:r>
              <a:rPr lang="en-US" altLang="en-US" sz="1100" b="1" dirty="0" smtClean="0">
                <a:solidFill>
                  <a:schemeClr val="bg1"/>
                </a:solidFill>
              </a:rPr>
              <a:t>of</a:t>
            </a:r>
            <a:r>
              <a:rPr lang="en-US" altLang="en-US" sz="1100" b="1" dirty="0" smtClean="0">
                <a:solidFill>
                  <a:schemeClr val="bg1"/>
                </a:solidFill>
              </a:rPr>
              <a:t> </a:t>
            </a:r>
            <a:r>
              <a:rPr lang="en-US" altLang="en-US" sz="1100" b="1" dirty="0" smtClean="0">
                <a:solidFill>
                  <a:schemeClr val="bg1"/>
                </a:solidFill>
              </a:rPr>
              <a:t>Mozambique and eastern </a:t>
            </a:r>
            <a:r>
              <a:rPr lang="en-US" altLang="en-US" sz="1100" b="1" dirty="0" smtClean="0">
                <a:solidFill>
                  <a:schemeClr val="bg1"/>
                </a:solidFill>
              </a:rPr>
              <a:t>Madagascar experienced moisture surpluses. </a:t>
            </a:r>
            <a:r>
              <a:rPr lang="en-US" altLang="en-US" sz="1100" b="1" dirty="0" smtClean="0">
                <a:solidFill>
                  <a:schemeClr val="bg1"/>
                </a:solidFill>
              </a:rPr>
              <a:t>Light moisture deficits were </a:t>
            </a:r>
            <a:r>
              <a:rPr lang="en-US" altLang="en-US" sz="1100" b="1" dirty="0" smtClean="0">
                <a:solidFill>
                  <a:schemeClr val="bg1"/>
                </a:solidFill>
              </a:rPr>
              <a:t>present in </a:t>
            </a:r>
            <a:r>
              <a:rPr lang="en-US" altLang="en-US" sz="1100" b="1" dirty="0" smtClean="0">
                <a:solidFill>
                  <a:schemeClr val="bg1"/>
                </a:solidFill>
              </a:rPr>
              <a:t>Botswana, much of South Africa and Lesotho, and portions of Madagascar.</a:t>
            </a:r>
          </a:p>
          <a:p>
            <a:pPr algn="just" eaLnBrk="1" hangingPunct="1">
              <a:lnSpc>
                <a:spcPct val="90000"/>
              </a:lnSpc>
              <a:spcBef>
                <a:spcPct val="50000"/>
              </a:spcBef>
            </a:pPr>
            <a:r>
              <a:rPr lang="en-US" altLang="en-US" sz="1100" b="1" dirty="0" smtClean="0">
                <a:solidFill>
                  <a:schemeClr val="bg1"/>
                </a:solidFill>
              </a:rPr>
              <a:t>In Central Africa, positive precipitation anomalies were found over central and southern Chad, much of CAR, </a:t>
            </a:r>
            <a:r>
              <a:rPr lang="en-US" altLang="en-US" sz="1100" b="1" dirty="0" smtClean="0">
                <a:solidFill>
                  <a:schemeClr val="bg1"/>
                </a:solidFill>
              </a:rPr>
              <a:t>southeastern Cameroon, Equatorial </a:t>
            </a:r>
            <a:r>
              <a:rPr lang="en-US" altLang="en-US" sz="1100" b="1" dirty="0" smtClean="0">
                <a:solidFill>
                  <a:schemeClr val="bg1"/>
                </a:solidFill>
              </a:rPr>
              <a:t>Guinea, Gabon, Congo, and local areas in northwestern DRC. Negative precipitation anomalies occurred in southwestern Chad, much of Cameroon, </a:t>
            </a:r>
            <a:r>
              <a:rPr lang="en-US" altLang="en-US" sz="1100" b="1" dirty="0" smtClean="0">
                <a:solidFill>
                  <a:schemeClr val="bg1"/>
                </a:solidFill>
              </a:rPr>
              <a:t>and </a:t>
            </a:r>
            <a:r>
              <a:rPr lang="en-US" altLang="en-US" sz="1100" b="1" dirty="0" smtClean="0">
                <a:solidFill>
                  <a:schemeClr val="bg1"/>
                </a:solidFill>
              </a:rPr>
              <a:t>much of DRC.</a:t>
            </a:r>
          </a:p>
          <a:p>
            <a:pPr algn="just" eaLnBrk="1" hangingPunct="1">
              <a:lnSpc>
                <a:spcPct val="90000"/>
              </a:lnSpc>
              <a:spcBef>
                <a:spcPct val="50000"/>
              </a:spcBef>
            </a:pPr>
            <a:r>
              <a:rPr lang="en-US" altLang="en-US" sz="1100" b="1" dirty="0" smtClean="0">
                <a:solidFill>
                  <a:schemeClr val="bg1"/>
                </a:solidFill>
              </a:rPr>
              <a:t>In West Africa, </a:t>
            </a:r>
            <a:r>
              <a:rPr lang="en-US" altLang="en-US" sz="1100" b="1" dirty="0" smtClean="0">
                <a:solidFill>
                  <a:schemeClr val="bg1"/>
                </a:solidFill>
              </a:rPr>
              <a:t>much </a:t>
            </a:r>
            <a:r>
              <a:rPr lang="en-US" altLang="en-US" sz="1100" b="1" dirty="0" smtClean="0">
                <a:solidFill>
                  <a:schemeClr val="bg1"/>
                </a:solidFill>
              </a:rPr>
              <a:t>of Senegal, eastern Guinea-Bissau, Guinea, Sierra Leone, Liberia, Côte d’Ivoire, central and southwestern Mali, much of Burkina Faso, Ghana, Togo, Benin, and northern and southern </a:t>
            </a:r>
            <a:r>
              <a:rPr lang="en-US" altLang="en-US" sz="1100" b="1" dirty="0" smtClean="0">
                <a:solidFill>
                  <a:schemeClr val="bg1"/>
                </a:solidFill>
              </a:rPr>
              <a:t>Nigeria observed moisture surpluses. </a:t>
            </a:r>
            <a:r>
              <a:rPr lang="en-US" altLang="en-US" sz="1100" b="1" dirty="0" smtClean="0">
                <a:solidFill>
                  <a:schemeClr val="bg1"/>
                </a:solidFill>
              </a:rPr>
              <a:t>Southwestern Senegal, western Guinea-Bissau, northern Burkina Faso, and central and eastern Nigeria experienced moisture deficits.</a:t>
            </a:r>
            <a:endParaRPr lang="en-US" altLang="en-US" sz="1100" b="1" dirty="0">
              <a:solidFill>
                <a:schemeClr val="bg1"/>
              </a:solidFill>
            </a:endParaRPr>
          </a:p>
        </p:txBody>
      </p:sp>
      <p:pic>
        <p:nvPicPr>
          <p:cNvPr id="2" name="Image 1"/>
          <p:cNvPicPr>
            <a:picLocks noChangeAspect="1"/>
          </p:cNvPicPr>
          <p:nvPr/>
        </p:nvPicPr>
        <p:blipFill>
          <a:blip r:embed="rId3"/>
          <a:stretch>
            <a:fillRect/>
          </a:stretch>
        </p:blipFill>
        <p:spPr>
          <a:xfrm>
            <a:off x="1371600" y="942474"/>
            <a:ext cx="3324726" cy="3324726"/>
          </a:xfrm>
          <a:prstGeom prst="rect">
            <a:avLst/>
          </a:prstGeom>
        </p:spPr>
      </p:pic>
      <p:pic>
        <p:nvPicPr>
          <p:cNvPr id="3" name="Image 2"/>
          <p:cNvPicPr>
            <a:picLocks noChangeAspect="1"/>
          </p:cNvPicPr>
          <p:nvPr/>
        </p:nvPicPr>
        <p:blipFill>
          <a:blip r:embed="rId4"/>
          <a:stretch>
            <a:fillRect/>
          </a:stretch>
        </p:blipFill>
        <p:spPr>
          <a:xfrm>
            <a:off x="4914900" y="942474"/>
            <a:ext cx="3324726" cy="33247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304800" y="4800600"/>
            <a:ext cx="8458200" cy="168853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western and eastern Sudan, Eritrea, northern Ethiopia, and local areas in northern and southern Somalia. Rainfall was below-average over southern Sudan, South Sudan, Uganda, and western Kenya.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eastern Chad, southwestern CAR, southeastern Cameroon, Gabon, Congo, and western DRC experienced positive rainfall anomalies. Conversely, western Chad, much of Cameroon, and portions of CAR and eastern DRC experienced negative rainfall anomalies.</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West Africa, </a:t>
            </a:r>
            <a:r>
              <a:rPr lang="en-US" altLang="en-US" sz="1140" b="1" dirty="0" smtClean="0">
                <a:solidFill>
                  <a:schemeClr val="bg1"/>
                </a:solidFill>
              </a:rPr>
              <a:t>moisture surpluses were present </a:t>
            </a:r>
            <a:r>
              <a:rPr lang="en-US" altLang="en-US" sz="1140" b="1" dirty="0" smtClean="0">
                <a:solidFill>
                  <a:schemeClr val="bg1"/>
                </a:solidFill>
              </a:rPr>
              <a:t>across southern Mauritania, </a:t>
            </a:r>
            <a:r>
              <a:rPr lang="en-US" altLang="en-US" sz="1140" b="1" dirty="0" smtClean="0">
                <a:solidFill>
                  <a:schemeClr val="bg1"/>
                </a:solidFill>
              </a:rPr>
              <a:t>Senegal</a:t>
            </a:r>
            <a:r>
              <a:rPr lang="en-US" altLang="en-US" sz="1140" b="1" dirty="0" smtClean="0">
                <a:solidFill>
                  <a:schemeClr val="bg1"/>
                </a:solidFill>
              </a:rPr>
              <a:t>, Guinea-Bissau, Guinea, Sierra Leone, much of Mali and Burkina Faso and the Gulf of Guinea </a:t>
            </a:r>
            <a:r>
              <a:rPr lang="en-US" altLang="en-US" sz="1140" b="1" dirty="0" smtClean="0">
                <a:solidFill>
                  <a:schemeClr val="bg1"/>
                </a:solidFill>
              </a:rPr>
              <a:t>countries. Eastern </a:t>
            </a:r>
            <a:r>
              <a:rPr lang="en-US" altLang="en-US" sz="1140" b="1" dirty="0" smtClean="0">
                <a:solidFill>
                  <a:schemeClr val="bg1"/>
                </a:solidFill>
              </a:rPr>
              <a:t>Nigeria, central Mali, northern Burkina Faso, and </a:t>
            </a:r>
            <a:r>
              <a:rPr lang="en-US" altLang="en-US" sz="1140" b="1" dirty="0" smtClean="0">
                <a:solidFill>
                  <a:schemeClr val="bg1"/>
                </a:solidFill>
              </a:rPr>
              <a:t>parts of Niger observed moisture deficits.</a:t>
            </a:r>
            <a:endParaRPr lang="en-US" altLang="en-US" sz="1140" b="1" dirty="0">
              <a:solidFill>
                <a:schemeClr val="bg1"/>
              </a:solidFill>
            </a:endParaRPr>
          </a:p>
        </p:txBody>
      </p:sp>
      <p:pic>
        <p:nvPicPr>
          <p:cNvPr id="2" name="Image 1"/>
          <p:cNvPicPr>
            <a:picLocks noChangeAspect="1"/>
          </p:cNvPicPr>
          <p:nvPr/>
        </p:nvPicPr>
        <p:blipFill>
          <a:blip r:embed="rId3"/>
          <a:stretch>
            <a:fillRect/>
          </a:stretch>
        </p:blipFill>
        <p:spPr>
          <a:xfrm>
            <a:off x="1086853" y="1181100"/>
            <a:ext cx="3505200" cy="3505200"/>
          </a:xfrm>
          <a:prstGeom prst="rect">
            <a:avLst/>
          </a:prstGeom>
        </p:spPr>
      </p:pic>
      <p:pic>
        <p:nvPicPr>
          <p:cNvPr id="3" name="Image 2"/>
          <p:cNvPicPr>
            <a:picLocks noChangeAspect="1"/>
          </p:cNvPicPr>
          <p:nvPr/>
        </p:nvPicPr>
        <p:blipFill>
          <a:blip r:embed="rId4"/>
          <a:stretch>
            <a:fillRect/>
          </a:stretch>
        </p:blipFill>
        <p:spPr>
          <a:xfrm>
            <a:off x="4914900" y="1181100"/>
            <a:ext cx="3505200" cy="3505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49225" y="4953000"/>
            <a:ext cx="8842375" cy="160659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much of the East African region observed near-normal to below-normal rainfall, except local areas in eastern Sudan, Eritrea, northern Ethiopia, and northern Somalia.</a:t>
            </a:r>
          </a:p>
          <a:p>
            <a:pPr algn="just" eaLnBrk="1" hangingPunct="1">
              <a:lnSpc>
                <a:spcPct val="90000"/>
              </a:lnSpc>
              <a:spcBef>
                <a:spcPct val="50000"/>
              </a:spcBef>
            </a:pPr>
            <a:r>
              <a:rPr lang="en-US" altLang="en-US" sz="1200" b="1" dirty="0" smtClean="0">
                <a:solidFill>
                  <a:schemeClr val="bg1"/>
                </a:solidFill>
              </a:rPr>
              <a:t>Light moisture deficits were </a:t>
            </a:r>
            <a:r>
              <a:rPr lang="en-US" altLang="en-US" sz="1200" b="1" dirty="0" smtClean="0">
                <a:solidFill>
                  <a:schemeClr val="bg1"/>
                </a:solidFill>
              </a:rPr>
              <a:t>present</a:t>
            </a:r>
            <a:r>
              <a:rPr lang="en-US" altLang="en-US" sz="1200" b="1" dirty="0" smtClean="0">
                <a:solidFill>
                  <a:schemeClr val="bg1"/>
                </a:solidFill>
              </a:rPr>
              <a:t> </a:t>
            </a:r>
            <a:r>
              <a:rPr lang="en-US" altLang="en-US" sz="1200" b="1" dirty="0" smtClean="0">
                <a:solidFill>
                  <a:schemeClr val="bg1"/>
                </a:solidFill>
              </a:rPr>
              <a:t>over much of Central Africa. Light moisture surpluses were present over southeastern Cameroon, eastern Gabon, much of Congo, and </a:t>
            </a:r>
            <a:r>
              <a:rPr lang="en-US" altLang="en-US" sz="1200" b="1" dirty="0" smtClean="0">
                <a:solidFill>
                  <a:schemeClr val="bg1"/>
                </a:solidFill>
              </a:rPr>
              <a:t>southwestern </a:t>
            </a:r>
            <a:r>
              <a:rPr lang="en-US" altLang="en-US" sz="1200" b="1" dirty="0" smtClean="0">
                <a:solidFill>
                  <a:schemeClr val="bg1"/>
                </a:solidFill>
              </a:rPr>
              <a:t>DRC.</a:t>
            </a:r>
          </a:p>
          <a:p>
            <a:pPr algn="just" eaLnBrk="1" hangingPunct="1">
              <a:lnSpc>
                <a:spcPct val="90000"/>
              </a:lnSpc>
              <a:spcBef>
                <a:spcPct val="50000"/>
              </a:spcBef>
            </a:pPr>
            <a:r>
              <a:rPr lang="en-US" altLang="en-US" sz="1200" b="1" dirty="0" smtClean="0">
                <a:solidFill>
                  <a:schemeClr val="bg1"/>
                </a:solidFill>
              </a:rPr>
              <a:t>In </a:t>
            </a:r>
            <a:r>
              <a:rPr lang="en-US" altLang="en-US" sz="1200" b="1" dirty="0">
                <a:solidFill>
                  <a:schemeClr val="bg1"/>
                </a:solidFill>
              </a:rPr>
              <a:t>West Africa, </a:t>
            </a:r>
            <a:r>
              <a:rPr lang="en-US" altLang="en-US" sz="1200" b="1" dirty="0" smtClean="0">
                <a:solidFill>
                  <a:schemeClr val="bg1"/>
                </a:solidFill>
              </a:rPr>
              <a:t>much of Guinea, </a:t>
            </a:r>
            <a:r>
              <a:rPr lang="en-US" altLang="en-US" sz="1200" b="1" dirty="0" smtClean="0">
                <a:solidFill>
                  <a:schemeClr val="bg1"/>
                </a:solidFill>
              </a:rPr>
              <a:t>eastern Sierra </a:t>
            </a:r>
            <a:r>
              <a:rPr lang="en-US" altLang="en-US" sz="1200" b="1" dirty="0" smtClean="0">
                <a:solidFill>
                  <a:schemeClr val="bg1"/>
                </a:solidFill>
              </a:rPr>
              <a:t>Leone, </a:t>
            </a:r>
            <a:r>
              <a:rPr lang="en-US" altLang="en-US" sz="1200" b="1" dirty="0" smtClean="0">
                <a:solidFill>
                  <a:schemeClr val="bg1"/>
                </a:solidFill>
              </a:rPr>
              <a:t>Liberia, Côte </a:t>
            </a:r>
            <a:r>
              <a:rPr lang="en-US" altLang="en-US" sz="1200" b="1" dirty="0" smtClean="0">
                <a:solidFill>
                  <a:schemeClr val="bg1"/>
                </a:solidFill>
              </a:rPr>
              <a:t>d’Ivoire, Ghana, Togo, Benin, western and southern Nigeria, many parts of Burkina Faso, and southwestern Niger observed above-average rainfall. </a:t>
            </a:r>
            <a:r>
              <a:rPr lang="en-US" altLang="en-US" sz="1200" b="1" dirty="0" smtClean="0">
                <a:solidFill>
                  <a:schemeClr val="bg1"/>
                </a:solidFill>
              </a:rPr>
              <a:t>Parts of southern </a:t>
            </a:r>
            <a:r>
              <a:rPr lang="en-US" altLang="en-US" sz="1200" b="1" dirty="0" smtClean="0">
                <a:solidFill>
                  <a:schemeClr val="bg1"/>
                </a:solidFill>
              </a:rPr>
              <a:t>Senegal, western Guinea-Bissau, western Guinea, western Sierra Leone, and eastern Nigeria experienced below-average rainfall conditions.</a:t>
            </a:r>
            <a:endParaRPr lang="en-US" altLang="en-US" sz="1200" b="1" dirty="0">
              <a:solidFill>
                <a:schemeClr val="bg1"/>
              </a:solidFill>
            </a:endParaRPr>
          </a:p>
        </p:txBody>
      </p:sp>
      <p:pic>
        <p:nvPicPr>
          <p:cNvPr id="4" name="Image 3"/>
          <p:cNvPicPr>
            <a:picLocks noChangeAspect="1"/>
          </p:cNvPicPr>
          <p:nvPr/>
        </p:nvPicPr>
        <p:blipFill>
          <a:blip r:embed="rId3"/>
          <a:stretch>
            <a:fillRect/>
          </a:stretch>
        </p:blipFill>
        <p:spPr>
          <a:xfrm>
            <a:off x="1190291" y="1074738"/>
            <a:ext cx="3581400" cy="3581400"/>
          </a:xfrm>
          <a:prstGeom prst="rect">
            <a:avLst/>
          </a:prstGeom>
        </p:spPr>
      </p:pic>
      <p:pic>
        <p:nvPicPr>
          <p:cNvPr id="5" name="Image 4"/>
          <p:cNvPicPr>
            <a:picLocks noChangeAspect="1"/>
          </p:cNvPicPr>
          <p:nvPr/>
        </p:nvPicPr>
        <p:blipFill>
          <a:blip r:embed="rId4"/>
          <a:stretch>
            <a:fillRect/>
          </a:stretch>
        </p:blipFill>
        <p:spPr>
          <a:xfrm>
            <a:off x="4934953" y="1074738"/>
            <a:ext cx="3581400" cy="3581400"/>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630936" y="5379814"/>
            <a:ext cx="7851648" cy="118186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The 700-hPa atmospheric circulation pattern features </a:t>
            </a:r>
            <a:r>
              <a:rPr lang="en-US" altLang="en-US" sz="1200" b="1" dirty="0" smtClean="0">
                <a:solidFill>
                  <a:schemeClr val="bg1"/>
                </a:solidFill>
              </a:rPr>
              <a:t>a cyclonic circulation over the southern part of Africa (left panel).</a:t>
            </a:r>
          </a:p>
          <a:p>
            <a:pPr algn="just" eaLnBrk="1" hangingPunct="1">
              <a:lnSpc>
                <a:spcPct val="90000"/>
              </a:lnSpc>
              <a:spcBef>
                <a:spcPct val="50000"/>
              </a:spcBef>
            </a:pPr>
            <a:r>
              <a:rPr lang="en-US" altLang="en-US" sz="1200" b="1" dirty="0" smtClean="0">
                <a:solidFill>
                  <a:schemeClr val="bg1"/>
                </a:solidFill>
              </a:rPr>
              <a:t>An anomalous cyclonic circulation was present over the eastern part of West Africa. The anomalous southwesterly over the Gulf of Guinea countries may have contributed to enhanced rainfall in those areas. A region of e</a:t>
            </a:r>
            <a:r>
              <a:rPr lang="en-US" altLang="en-US" sz="1200" b="1" dirty="0" smtClean="0">
                <a:solidFill>
                  <a:schemeClr val="bg1"/>
                </a:solidFill>
              </a:rPr>
              <a:t>asterly anomaly from Red Sea to Chad likely helped to enhance rain in Eritrea, northern Ethiopia, and Sudan </a:t>
            </a:r>
            <a:r>
              <a:rPr lang="en-US" altLang="en-US" sz="1200" b="1" dirty="0" smtClean="0">
                <a:solidFill>
                  <a:schemeClr val="bg1"/>
                </a:solidFill>
              </a:rPr>
              <a:t>(right panel). </a:t>
            </a:r>
            <a:endParaRPr lang="en-US" altLang="en-US" sz="1200" b="1" dirty="0">
              <a:solidFill>
                <a:schemeClr val="bg1"/>
              </a:solidFill>
            </a:endParaRPr>
          </a:p>
        </p:txBody>
      </p:sp>
      <p:pic>
        <p:nvPicPr>
          <p:cNvPr id="2" name="Image 1"/>
          <p:cNvPicPr>
            <a:picLocks noChangeAspect="1"/>
          </p:cNvPicPr>
          <p:nvPr/>
        </p:nvPicPr>
        <p:blipFill>
          <a:blip r:embed="rId3"/>
          <a:stretch>
            <a:fillRect/>
          </a:stretch>
        </p:blipFill>
        <p:spPr>
          <a:xfrm>
            <a:off x="670560" y="1404067"/>
            <a:ext cx="3886200" cy="3886200"/>
          </a:xfrm>
          <a:prstGeom prst="rect">
            <a:avLst/>
          </a:prstGeom>
        </p:spPr>
      </p:pic>
      <p:sp>
        <p:nvSpPr>
          <p:cNvPr id="7" name="Oval 2"/>
          <p:cNvSpPr/>
          <p:nvPr/>
        </p:nvSpPr>
        <p:spPr bwMode="auto">
          <a:xfrm>
            <a:off x="2133600" y="3200400"/>
            <a:ext cx="1676400" cy="1600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pic>
        <p:nvPicPr>
          <p:cNvPr id="4" name="Image 3"/>
          <p:cNvPicPr>
            <a:picLocks noChangeAspect="1"/>
          </p:cNvPicPr>
          <p:nvPr/>
        </p:nvPicPr>
        <p:blipFill>
          <a:blip r:embed="rId4"/>
          <a:stretch>
            <a:fillRect/>
          </a:stretch>
        </p:blipFill>
        <p:spPr>
          <a:xfrm>
            <a:off x="4832306" y="1404067"/>
            <a:ext cx="3886200" cy="3886200"/>
          </a:xfrm>
          <a:prstGeom prst="rect">
            <a:avLst/>
          </a:prstGeom>
        </p:spPr>
      </p:pic>
      <p:sp>
        <p:nvSpPr>
          <p:cNvPr id="3" name="Oval 2"/>
          <p:cNvSpPr/>
          <p:nvPr/>
        </p:nvSpPr>
        <p:spPr bwMode="auto">
          <a:xfrm>
            <a:off x="5638800" y="2473467"/>
            <a:ext cx="879497" cy="72693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 name="Oval 2"/>
          <p:cNvSpPr/>
          <p:nvPr/>
        </p:nvSpPr>
        <p:spPr bwMode="auto">
          <a:xfrm>
            <a:off x="6629400" y="2451859"/>
            <a:ext cx="1676400" cy="59614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 xmlns:a16="http://schemas.microsoft.com/office/drawing/2014/main" id="{D03C9423-4F28-C745-8EF5-45ABCE087831}"/>
              </a:ext>
            </a:extLst>
          </p:cNvPr>
          <p:cNvSpPr>
            <a:spLocks noChangeShapeType="1"/>
          </p:cNvSpPr>
          <p:nvPr/>
        </p:nvSpPr>
        <p:spPr bwMode="auto">
          <a:xfrm flipV="1">
            <a:off x="1315649" y="1633730"/>
            <a:ext cx="436951" cy="225246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 xmlns:a16="http://schemas.microsoft.com/office/drawing/2014/main"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 xmlns:a16="http://schemas.microsoft.com/office/drawing/2014/main" id="{BDAB2B4D-8464-754A-BEB5-33B2AB539372}"/>
              </a:ext>
            </a:extLst>
          </p:cNvPr>
          <p:cNvSpPr>
            <a:spLocks noChangeShapeType="1"/>
          </p:cNvSpPr>
          <p:nvPr/>
        </p:nvSpPr>
        <p:spPr bwMode="auto">
          <a:xfrm flipH="1">
            <a:off x="3657600" y="1573411"/>
            <a:ext cx="2438400" cy="4267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 xmlns:a16="http://schemas.microsoft.com/office/drawing/2014/main"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Guinea (bottom left) and northwestern Ethiopia (top right). In contrast, seasonal total rainfall remained below-average over southwestern Cameroon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233054" y="3580725"/>
            <a:ext cx="3039092" cy="2363738"/>
          </a:xfrm>
          <a:prstGeom prst="rect">
            <a:avLst/>
          </a:prstGeom>
        </p:spPr>
      </p:pic>
      <p:pic>
        <p:nvPicPr>
          <p:cNvPr id="3" name="Image 2"/>
          <p:cNvPicPr>
            <a:picLocks noChangeAspect="1"/>
          </p:cNvPicPr>
          <p:nvPr/>
        </p:nvPicPr>
        <p:blipFill>
          <a:blip r:embed="rId5"/>
          <a:stretch>
            <a:fillRect/>
          </a:stretch>
        </p:blipFill>
        <p:spPr>
          <a:xfrm>
            <a:off x="5486400" y="3565059"/>
            <a:ext cx="3059234" cy="2379404"/>
          </a:xfrm>
          <a:prstGeom prst="rect">
            <a:avLst/>
          </a:prstGeom>
        </p:spPr>
      </p:pic>
      <p:pic>
        <p:nvPicPr>
          <p:cNvPr id="4" name="Image 3"/>
          <p:cNvPicPr>
            <a:picLocks noChangeAspect="1"/>
          </p:cNvPicPr>
          <p:nvPr/>
        </p:nvPicPr>
        <p:blipFill>
          <a:blip r:embed="rId6"/>
          <a:stretch>
            <a:fillRect/>
          </a:stretch>
        </p:blipFill>
        <p:spPr>
          <a:xfrm>
            <a:off x="5486401" y="590570"/>
            <a:ext cx="3061582" cy="2381230"/>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42617" y="1524000"/>
            <a:ext cx="386759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7 – 13 </a:t>
            </a:r>
            <a:r>
              <a:rPr lang="en-US" altLang="en-US" b="1" dirty="0" smtClean="0">
                <a:solidFill>
                  <a:srgbClr val="FFFF00"/>
                </a:solidFill>
              </a:rPr>
              <a:t>September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369625" y="4876800"/>
            <a:ext cx="8462212" cy="17512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a:t>
            </a:r>
            <a:r>
              <a:rPr lang="en-US" altLang="en-US" sz="1400" b="1" dirty="0" smtClean="0">
                <a:solidFill>
                  <a:schemeClr val="bg1"/>
                </a:solidFill>
              </a:rPr>
              <a:t>), </a:t>
            </a:r>
            <a:r>
              <a:rPr lang="en-US" altLang="en-US" sz="1400" b="1" dirty="0" smtClean="0">
                <a:solidFill>
                  <a:schemeClr val="bg1"/>
                </a:solidFill>
              </a:rPr>
              <a:t>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over southern Senegal, Guinea-Bissau, Guinea, Sierra Leone, Liberia</a:t>
            </a:r>
            <a:r>
              <a:rPr lang="en-US" altLang="en-US" sz="1400" b="1" dirty="0" smtClean="0">
                <a:solidFill>
                  <a:schemeClr val="bg1"/>
                </a:solidFill>
              </a:rPr>
              <a:t>, southwestern Burkina Faso, the Gulf of Guinea countries, souther</a:t>
            </a:r>
            <a:r>
              <a:rPr lang="en-US" altLang="en-US" sz="1400" b="1" dirty="0" smtClean="0">
                <a:solidFill>
                  <a:schemeClr val="bg1"/>
                </a:solidFill>
              </a:rPr>
              <a:t>n Chad, CAR, northern Congo, northern DRC, and western Ethiopia</a:t>
            </a:r>
            <a:r>
              <a:rPr lang="en-US" altLang="en-US" sz="1400" b="1" dirty="0" smtClean="0">
                <a:solidFill>
                  <a:schemeClr val="bg1"/>
                </a:solidFill>
              </a:rPr>
              <a:t>.</a:t>
            </a:r>
            <a:endParaRPr lang="en-US" altLang="en-US" sz="1400" b="1" dirty="0" smtClean="0">
              <a:solidFill>
                <a:schemeClr val="bg1"/>
              </a:solidFill>
            </a:endParaRPr>
          </a:p>
          <a:p>
            <a:pPr algn="just" eaLnBrk="1" hangingPunct="1">
              <a:lnSpc>
                <a:spcPct val="90000"/>
              </a:lnSpc>
              <a:spcBef>
                <a:spcPct val="50000"/>
              </a:spcBef>
            </a:pPr>
            <a:r>
              <a:rPr lang="en-US" altLang="en-US" sz="1400" b="1" dirty="0" smtClean="0">
                <a:solidFill>
                  <a:schemeClr val="bg1"/>
                </a:solidFill>
              </a:rPr>
              <a:t>Week-2 </a:t>
            </a:r>
            <a:r>
              <a:rPr lang="en-US" altLang="en-US" sz="1400" b="1" dirty="0" smtClean="0">
                <a:solidFill>
                  <a:schemeClr val="bg1"/>
                </a:solidFill>
              </a:rPr>
              <a:t>forecast </a:t>
            </a:r>
            <a:r>
              <a:rPr lang="en-US" altLang="en-US" sz="1400" b="1" dirty="0" smtClean="0">
                <a:solidFill>
                  <a:schemeClr val="bg1"/>
                </a:solidFill>
              </a:rPr>
              <a:t>(right panel) depicts </a:t>
            </a:r>
            <a:r>
              <a:rPr lang="en-US" altLang="en-US" sz="1400" b="1" dirty="0" smtClean="0">
                <a:solidFill>
                  <a:schemeClr val="bg1"/>
                </a:solidFill>
              </a:rPr>
              <a:t>an increased chance for weekly rainfall to exceed 50 mm </a:t>
            </a:r>
            <a:r>
              <a:rPr lang="en-US" altLang="en-US" sz="1400" b="1" dirty="0" smtClean="0">
                <a:solidFill>
                  <a:schemeClr val="bg1"/>
                </a:solidFill>
              </a:rPr>
              <a:t>in Guinea-Bissau, Guinea, Sierra Leone, northern Liberia, southern Mali, western Burkina Faso, northern Côte d’Ivoire, portions of Ghana, Togo, Benin, much of Nigeria, Cameroon, southern Chad, CAR, northeastern DRC, parts of Uganda, western Kenya, and western Ethiopia.</a:t>
            </a:r>
            <a:endParaRPr lang="en-US" altLang="en-US" sz="1400" b="1" dirty="0">
              <a:solidFill>
                <a:schemeClr val="bg1"/>
              </a:solidFill>
            </a:endParaRPr>
          </a:p>
        </p:txBody>
      </p:sp>
      <p:sp>
        <p:nvSpPr>
          <p:cNvPr id="9" name="TextBox 10"/>
          <p:cNvSpPr txBox="1">
            <a:spLocks noChangeArrowheads="1"/>
          </p:cNvSpPr>
          <p:nvPr/>
        </p:nvSpPr>
        <p:spPr bwMode="auto">
          <a:xfrm>
            <a:off x="184484" y="1524000"/>
            <a:ext cx="462299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31 August – 6 </a:t>
            </a:r>
            <a:r>
              <a:rPr lang="en-US" altLang="en-US" b="1" dirty="0" smtClean="0">
                <a:solidFill>
                  <a:srgbClr val="FFFF00"/>
                </a:solidFill>
              </a:rPr>
              <a:t>September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607915" y="1934746"/>
            <a:ext cx="3776133" cy="2832100"/>
          </a:xfrm>
          <a:prstGeom prst="rect">
            <a:avLst/>
          </a:prstGeom>
        </p:spPr>
      </p:pic>
      <p:pic>
        <p:nvPicPr>
          <p:cNvPr id="3" name="Image 2"/>
          <p:cNvPicPr>
            <a:picLocks noChangeAspect="1"/>
          </p:cNvPicPr>
          <p:nvPr/>
        </p:nvPicPr>
        <p:blipFill>
          <a:blip r:embed="rId4"/>
          <a:stretch>
            <a:fillRect/>
          </a:stretch>
        </p:blipFill>
        <p:spPr>
          <a:xfrm>
            <a:off x="5096816" y="1947446"/>
            <a:ext cx="3759200" cy="2819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196839</TotalTime>
  <Words>1485</Words>
  <Application>Microsoft Office PowerPoint</Application>
  <PresentationFormat>Affichage à l'écran (4:3)</PresentationFormat>
  <Paragraphs>75</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9852</cp:revision>
  <cp:lastPrinted>2018-07-09T15:13:07Z</cp:lastPrinted>
  <dcterms:created xsi:type="dcterms:W3CDTF">2001-08-31T10:39:36Z</dcterms:created>
  <dcterms:modified xsi:type="dcterms:W3CDTF">2021-08-30T16:29:25Z</dcterms:modified>
</cp:coreProperties>
</file>