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482"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80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6" autoAdjust="0"/>
    <p:restoredTop sz="92066" autoAdjust="0"/>
  </p:normalViewPr>
  <p:slideViewPr>
    <p:cSldViewPr>
      <p:cViewPr varScale="1">
        <p:scale>
          <a:sx n="67" d="100"/>
          <a:sy n="67" d="100"/>
        </p:scale>
        <p:origin x="198"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16-Aug-21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‹N°›</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extLst>
      <p:ext uri="{BB962C8B-B14F-4D97-AF65-F5344CB8AC3E}">
        <p14:creationId xmlns:p14="http://schemas.microsoft.com/office/powerpoint/2010/main" val="14578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extLst>
      <p:ext uri="{BB962C8B-B14F-4D97-AF65-F5344CB8AC3E}">
        <p14:creationId xmlns:p14="http://schemas.microsoft.com/office/powerpoint/2010/main" val="209822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extLst>
      <p:ext uri="{BB962C8B-B14F-4D97-AF65-F5344CB8AC3E}">
        <p14:creationId xmlns:p14="http://schemas.microsoft.com/office/powerpoint/2010/main" val="409970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extLst>
      <p:ext uri="{BB962C8B-B14F-4D97-AF65-F5344CB8AC3E}">
        <p14:creationId xmlns:p14="http://schemas.microsoft.com/office/powerpoint/2010/main" val="207451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149919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xmlns=""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extLst>
      <p:ext uri="{BB962C8B-B14F-4D97-AF65-F5344CB8AC3E}">
        <p14:creationId xmlns:p14="http://schemas.microsoft.com/office/powerpoint/2010/main" val="95335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‹N°›</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‹N°›</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‹N°›</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‹N°›</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‹N°›</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‹N°›</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‹N°›</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‹N°›</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‹N°›</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‹N°›</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‹N°›</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‹N°›</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297"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16 August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398318" y="1447800"/>
            <a:ext cx="348788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17 </a:t>
            </a:r>
            <a:r>
              <a:rPr lang="en-US" altLang="en-US" b="1" dirty="0" smtClean="0">
                <a:solidFill>
                  <a:srgbClr val="FFFF00"/>
                </a:solidFill>
              </a:rPr>
              <a:t>– </a:t>
            </a:r>
            <a:r>
              <a:rPr lang="en-US" altLang="en-US" b="1" dirty="0" smtClean="0">
                <a:solidFill>
                  <a:srgbClr val="FFFF00"/>
                </a:solidFill>
              </a:rPr>
              <a:t>23</a:t>
            </a:r>
            <a:r>
              <a:rPr lang="en-US" altLang="en-US" b="1" dirty="0" smtClean="0">
                <a:solidFill>
                  <a:srgbClr val="FFFF00"/>
                </a:solidFill>
              </a:rPr>
              <a:t> </a:t>
            </a:r>
            <a:r>
              <a:rPr lang="en-US" altLang="en-US" b="1" dirty="0">
                <a:solidFill>
                  <a:srgbClr val="FFFF00"/>
                </a:solidFill>
              </a:rPr>
              <a:t>August, 2021</a:t>
            </a:r>
          </a:p>
        </p:txBody>
      </p:sp>
      <p:sp>
        <p:nvSpPr>
          <p:cNvPr id="2" name="Rectangle 1"/>
          <p:cNvSpPr/>
          <p:nvPr/>
        </p:nvSpPr>
        <p:spPr>
          <a:xfrm>
            <a:off x="4038600" y="1687513"/>
            <a:ext cx="4767407" cy="5047536"/>
          </a:xfrm>
          <a:prstGeom prst="rect">
            <a:avLst/>
          </a:prstGeom>
        </p:spPr>
        <p:txBody>
          <a:bodyPr wrap="square">
            <a:spAutoFit/>
          </a:bodyPr>
          <a:lstStyle/>
          <a:p>
            <a:pPr marL="457200" algn="just">
              <a:spcBef>
                <a:spcPts val="0"/>
              </a:spcBef>
              <a:spcAft>
                <a:spcPts val="0"/>
              </a:spcAft>
            </a:pPr>
            <a:r>
              <a:rPr lang="en-US" sz="1400" b="1" dirty="0" smtClean="0">
                <a:solidFill>
                  <a:srgbClr val="FFFF00"/>
                </a:solidFill>
                <a:latin typeface="Arial" panose="020B0604020202020204" pitchFamily="34" charset="0"/>
                <a:cs typeface="Arial" panose="020B0604020202020204" pitchFamily="34" charset="0"/>
              </a:rPr>
              <a:t>1. There </a:t>
            </a:r>
            <a:r>
              <a:rPr lang="en-US" sz="1400" b="1" dirty="0">
                <a:solidFill>
                  <a:srgbClr val="FFFF00"/>
                </a:solidFill>
                <a:latin typeface="Arial" panose="020B0604020202020204" pitchFamily="34" charset="0"/>
                <a:cs typeface="Arial" panose="020B0604020202020204" pitchFamily="34" charset="0"/>
              </a:rPr>
              <a:t>is an increased chance for above-average rainfall across southern Senegal, Guinea-Bissau, Guinea, Sierra Leone, southwestern Mali, northern </a:t>
            </a:r>
            <a:r>
              <a:rPr lang="en-US" sz="1400" b="1" dirty="0" smtClean="0">
                <a:solidFill>
                  <a:srgbClr val="FFFF00"/>
                </a:solidFill>
                <a:latin typeface="Arial" panose="020B0604020202020204" pitchFamily="34" charset="0"/>
                <a:cs typeface="Arial" panose="020B0604020202020204" pitchFamily="34" charset="0"/>
              </a:rPr>
              <a:t>Côte </a:t>
            </a:r>
            <a:r>
              <a:rPr lang="en-US" sz="1400" b="1" dirty="0">
                <a:solidFill>
                  <a:srgbClr val="FFFF00"/>
                </a:solidFill>
                <a:latin typeface="Arial" panose="020B0604020202020204" pitchFamily="34" charset="0"/>
                <a:cs typeface="Arial" panose="020B0604020202020204" pitchFamily="34" charset="0"/>
              </a:rPr>
              <a:t>d'Ivoire, and western Burkina Faso</a:t>
            </a:r>
            <a:r>
              <a:rPr lang="en-US" sz="1400" b="1"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region</a:t>
            </a:r>
            <a:r>
              <a:rPr lang="en-US" sz="1400" b="1" dirty="0" smtClean="0">
                <a:solidFill>
                  <a:schemeClr val="bg1"/>
                </a:solidFill>
                <a:latin typeface="Arial" panose="020B0604020202020204" pitchFamily="34" charset="0"/>
                <a:cs typeface="Arial" panose="020B0604020202020204" pitchFamily="34" charset="0"/>
              </a:rPr>
              <a:t>.</a:t>
            </a:r>
          </a:p>
          <a:p>
            <a:pPr marL="457200" algn="just">
              <a:spcBef>
                <a:spcPts val="0"/>
              </a:spcBef>
              <a:spcAft>
                <a:spcPts val="0"/>
              </a:spcAft>
            </a:pPr>
            <a:endParaRPr lang="en-US" sz="1400" b="1" dirty="0" smtClean="0">
              <a:solidFill>
                <a:schemeClr val="bg1"/>
              </a:solidFill>
              <a:latin typeface="Arial" panose="020B0604020202020204" pitchFamily="34" charset="0"/>
              <a:cs typeface="Arial" panose="020B0604020202020204" pitchFamily="34" charset="0"/>
            </a:endParaRPr>
          </a:p>
          <a:p>
            <a:pPr marL="457200" algn="just">
              <a:spcBef>
                <a:spcPts val="0"/>
              </a:spcBef>
              <a:spcAft>
                <a:spcPts val="0"/>
              </a:spcAft>
            </a:pPr>
            <a:r>
              <a:rPr lang="en-US" sz="1400" b="1" dirty="0" smtClean="0">
                <a:solidFill>
                  <a:srgbClr val="FFFF00"/>
                </a:solidFill>
                <a:latin typeface="Arial" panose="020B0604020202020204" pitchFamily="34" charset="0"/>
                <a:cs typeface="Arial" panose="020B0604020202020204" pitchFamily="34" charset="0"/>
              </a:rPr>
              <a:t>2. There </a:t>
            </a:r>
            <a:r>
              <a:rPr lang="en-US" sz="1400" b="1" dirty="0">
                <a:solidFill>
                  <a:srgbClr val="FFFF00"/>
                </a:solidFill>
                <a:latin typeface="Arial" panose="020B0604020202020204" pitchFamily="34" charset="0"/>
                <a:cs typeface="Arial" panose="020B0604020202020204" pitchFamily="34" charset="0"/>
              </a:rPr>
              <a:t>is an increased chance for below-average rainfall across central Mali, central and eastern Burkina Faso, southern Niger, northern Benin and northwestern Nigeria</a:t>
            </a:r>
            <a:r>
              <a:rPr lang="en-US" sz="1400" b="1" dirty="0">
                <a:solidFill>
                  <a:schemeClr val="bg1"/>
                </a:solidFill>
                <a:latin typeface="Arial" panose="020B0604020202020204" pitchFamily="34" charset="0"/>
                <a:cs typeface="Arial" panose="020B0604020202020204" pitchFamily="34" charset="0"/>
              </a:rPr>
              <a:t>: A area of anomalous lower-level divergence and upper-level convergence is expected to suppress rainfall in the </a:t>
            </a:r>
            <a:r>
              <a:rPr lang="en-US" sz="1400" b="1" dirty="0" smtClean="0">
                <a:solidFill>
                  <a:schemeClr val="bg1"/>
                </a:solidFill>
                <a:latin typeface="Arial" panose="020B0604020202020204" pitchFamily="34" charset="0"/>
                <a:cs typeface="Arial" panose="020B0604020202020204" pitchFamily="34" charset="0"/>
              </a:rPr>
              <a:t>region.</a:t>
            </a:r>
          </a:p>
          <a:p>
            <a:pPr marL="742950" indent="-285750" algn="just">
              <a:spcBef>
                <a:spcPts val="0"/>
              </a:spcBef>
              <a:spcAft>
                <a:spcPts val="0"/>
              </a:spcAft>
              <a:buFont typeface="Arial" panose="020B0604020202020204" pitchFamily="34" charset="0"/>
              <a:buChar char="•"/>
            </a:pPr>
            <a:endParaRPr lang="en-US" sz="1400" b="1" dirty="0">
              <a:solidFill>
                <a:schemeClr val="bg1"/>
              </a:solidFill>
              <a:latin typeface="Arial" panose="020B0604020202020204" pitchFamily="34" charset="0"/>
              <a:cs typeface="Arial" panose="020B0604020202020204" pitchFamily="34" charset="0"/>
            </a:endParaRPr>
          </a:p>
          <a:p>
            <a:pPr marL="457200" algn="just">
              <a:spcBef>
                <a:spcPts val="0"/>
              </a:spcBef>
              <a:spcAft>
                <a:spcPts val="0"/>
              </a:spcAft>
            </a:pPr>
            <a:r>
              <a:rPr lang="en-US" sz="1400" b="1" dirty="0" smtClean="0">
                <a:solidFill>
                  <a:srgbClr val="FFFF00"/>
                </a:solidFill>
                <a:latin typeface="Arial" panose="020B0604020202020204" pitchFamily="34" charset="0"/>
                <a:cs typeface="Arial" panose="020B0604020202020204" pitchFamily="34" charset="0"/>
              </a:rPr>
              <a:t>3. There </a:t>
            </a:r>
            <a:r>
              <a:rPr lang="en-US" sz="1400" b="1" dirty="0">
                <a:solidFill>
                  <a:srgbClr val="FFFF00"/>
                </a:solidFill>
                <a:latin typeface="Arial" panose="020B0604020202020204" pitchFamily="34" charset="0"/>
                <a:cs typeface="Arial" panose="020B0604020202020204" pitchFamily="34" charset="0"/>
              </a:rPr>
              <a:t>is an increased chance for above-average rainfall over eastern Nigeria, Cameroon, southern Chad, and western CAR</a:t>
            </a:r>
            <a:r>
              <a:rPr lang="en-US" sz="1400" b="1" dirty="0">
                <a:solidFill>
                  <a:schemeClr val="bg1"/>
                </a:solidFill>
                <a:latin typeface="Arial" panose="020B0604020202020204" pitchFamily="34" charset="0"/>
                <a:cs typeface="Arial" panose="020B0604020202020204" pitchFamily="34" charset="0"/>
              </a:rPr>
              <a:t>: An area anomalous lower-level convergence and upper-level divergence is expected to enhance rainfall in the region.</a:t>
            </a:r>
            <a:endParaRPr lang="en-US" sz="1400" b="1" i="0" dirty="0">
              <a:solidFill>
                <a:schemeClr val="bg1"/>
              </a:solidFill>
              <a:effectLst/>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stretch>
            <a:fillRect/>
          </a:stretch>
        </p:blipFill>
        <p:spPr>
          <a:xfrm>
            <a:off x="282498" y="1839913"/>
            <a:ext cx="3719522" cy="4813498"/>
          </a:xfrm>
          <a:prstGeom prst="rect">
            <a:avLst/>
          </a:prstGeom>
        </p:spPr>
      </p:pic>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514278" y="1455075"/>
            <a:ext cx="3524322"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24</a:t>
            </a:r>
            <a:r>
              <a:rPr lang="en-US" altLang="en-US" b="1" dirty="0" smtClean="0">
                <a:solidFill>
                  <a:srgbClr val="FFFF00"/>
                </a:solidFill>
              </a:rPr>
              <a:t> </a:t>
            </a:r>
            <a:r>
              <a:rPr lang="en-US" altLang="en-US" b="1" dirty="0" smtClean="0">
                <a:solidFill>
                  <a:srgbClr val="FFFF00"/>
                </a:solidFill>
              </a:rPr>
              <a:t>– </a:t>
            </a:r>
            <a:r>
              <a:rPr lang="en-US" altLang="en-US" b="1" dirty="0" smtClean="0">
                <a:solidFill>
                  <a:srgbClr val="FFFF00"/>
                </a:solidFill>
              </a:rPr>
              <a:t>30 </a:t>
            </a:r>
            <a:r>
              <a:rPr lang="en-US" altLang="en-US" b="1" dirty="0" smtClean="0">
                <a:solidFill>
                  <a:srgbClr val="FFFF00"/>
                </a:solidFill>
              </a:rPr>
              <a:t>August, 2021</a:t>
            </a:r>
            <a:endParaRPr lang="en-US" altLang="en-US" b="1" dirty="0">
              <a:solidFill>
                <a:srgbClr val="FFFF00"/>
              </a:solidFill>
            </a:endParaRPr>
          </a:p>
        </p:txBody>
      </p:sp>
      <p:sp>
        <p:nvSpPr>
          <p:cNvPr id="2" name="Rectangle 1"/>
          <p:cNvSpPr/>
          <p:nvPr/>
        </p:nvSpPr>
        <p:spPr>
          <a:xfrm>
            <a:off x="3995773" y="1713838"/>
            <a:ext cx="4873553" cy="4708981"/>
          </a:xfrm>
          <a:prstGeom prst="rect">
            <a:avLst/>
          </a:prstGeom>
        </p:spPr>
        <p:txBody>
          <a:bodyPr wrap="square">
            <a:spAutoFit/>
          </a:bodyPr>
          <a:lstStyle/>
          <a:p>
            <a:pPr marL="457200" algn="just">
              <a:spcBef>
                <a:spcPts val="0"/>
              </a:spcBef>
              <a:spcAft>
                <a:spcPts val="0"/>
              </a:spcAft>
            </a:pPr>
            <a:r>
              <a:rPr lang="en-US" sz="1200" b="1" dirty="0" smtClean="0">
                <a:solidFill>
                  <a:srgbClr val="FFFF00"/>
                </a:solidFill>
                <a:latin typeface="Arial" panose="020B0604020202020204" pitchFamily="34" charset="0"/>
                <a:cs typeface="Arial" panose="020B0604020202020204" pitchFamily="34" charset="0"/>
              </a:rPr>
              <a:t>1. There </a:t>
            </a:r>
            <a:r>
              <a:rPr lang="en-US" sz="1200" b="1" dirty="0">
                <a:solidFill>
                  <a:srgbClr val="FFFF00"/>
                </a:solidFill>
                <a:latin typeface="Arial" panose="020B0604020202020204" pitchFamily="34" charset="0"/>
                <a:cs typeface="Arial" panose="020B0604020202020204" pitchFamily="34" charset="0"/>
              </a:rPr>
              <a:t>is an increased chance for above-average rainfall across southern Senegal, Guinea-Bissau, Guinea, Sierra Leone, southwestern Mali, and northwestern </a:t>
            </a:r>
            <a:r>
              <a:rPr lang="en-US" sz="1200" b="1" dirty="0" smtClean="0">
                <a:solidFill>
                  <a:srgbClr val="FFFF00"/>
                </a:solidFill>
                <a:latin typeface="Arial" panose="020B0604020202020204" pitchFamily="34" charset="0"/>
                <a:cs typeface="Arial" panose="020B0604020202020204" pitchFamily="34" charset="0"/>
              </a:rPr>
              <a:t>Côte </a:t>
            </a:r>
            <a:r>
              <a:rPr lang="en-US" sz="1200" b="1" dirty="0">
                <a:solidFill>
                  <a:srgbClr val="FFFF00"/>
                </a:solidFill>
                <a:latin typeface="Arial" panose="020B0604020202020204" pitchFamily="34" charset="0"/>
                <a:cs typeface="Arial" panose="020B0604020202020204" pitchFamily="34" charset="0"/>
              </a:rPr>
              <a:t>d'Ivoire</a:t>
            </a:r>
            <a:r>
              <a:rPr lang="en-US" sz="1200" b="1"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a:t>
            </a:r>
            <a:r>
              <a:rPr lang="en-US" sz="1200" b="1" dirty="0" smtClean="0">
                <a:solidFill>
                  <a:schemeClr val="bg1"/>
                </a:solidFill>
                <a:latin typeface="Arial" panose="020B0604020202020204" pitchFamily="34" charset="0"/>
                <a:cs typeface="Arial" panose="020B0604020202020204" pitchFamily="34" charset="0"/>
              </a:rPr>
              <a:t>region.</a:t>
            </a:r>
          </a:p>
          <a:p>
            <a:pPr marL="457200" algn="just">
              <a:spcBef>
                <a:spcPts val="0"/>
              </a:spcBef>
              <a:spcAft>
                <a:spcPts val="0"/>
              </a:spcAft>
            </a:pPr>
            <a:endParaRPr lang="en-US" sz="1200" b="1" dirty="0" smtClean="0">
              <a:solidFill>
                <a:schemeClr val="bg1"/>
              </a:solidFill>
              <a:latin typeface="Arial" panose="020B0604020202020204" pitchFamily="34" charset="0"/>
              <a:cs typeface="Arial" panose="020B0604020202020204" pitchFamily="34" charset="0"/>
            </a:endParaRPr>
          </a:p>
          <a:p>
            <a:pPr marL="457200" algn="just">
              <a:spcBef>
                <a:spcPts val="0"/>
              </a:spcBef>
              <a:spcAft>
                <a:spcPts val="0"/>
              </a:spcAft>
            </a:pPr>
            <a:r>
              <a:rPr lang="en-US" sz="1200" b="1" dirty="0" smtClean="0">
                <a:solidFill>
                  <a:srgbClr val="FFFF00"/>
                </a:solidFill>
                <a:latin typeface="Arial" panose="020B0604020202020204" pitchFamily="34" charset="0"/>
                <a:cs typeface="Arial" panose="020B0604020202020204" pitchFamily="34" charset="0"/>
              </a:rPr>
              <a:t>2. There </a:t>
            </a:r>
            <a:r>
              <a:rPr lang="en-US" sz="1200" b="1" dirty="0">
                <a:solidFill>
                  <a:srgbClr val="FFFF00"/>
                </a:solidFill>
                <a:latin typeface="Arial" panose="020B0604020202020204" pitchFamily="34" charset="0"/>
                <a:cs typeface="Arial" panose="020B0604020202020204" pitchFamily="34" charset="0"/>
              </a:rPr>
              <a:t>is an increased chance for below-average rainfall across northeastern </a:t>
            </a:r>
            <a:r>
              <a:rPr lang="en-US" sz="1200" b="1" dirty="0" smtClean="0">
                <a:solidFill>
                  <a:srgbClr val="FFFF00"/>
                </a:solidFill>
                <a:latin typeface="Arial" panose="020B0604020202020204" pitchFamily="34" charset="0"/>
                <a:cs typeface="Arial" panose="020B0604020202020204" pitchFamily="34" charset="0"/>
              </a:rPr>
              <a:t>Côte </a:t>
            </a:r>
            <a:r>
              <a:rPr lang="en-US" sz="1200" b="1" dirty="0">
                <a:solidFill>
                  <a:srgbClr val="FFFF00"/>
                </a:solidFill>
                <a:latin typeface="Arial" panose="020B0604020202020204" pitchFamily="34" charset="0"/>
                <a:cs typeface="Arial" panose="020B0604020202020204" pitchFamily="34" charset="0"/>
              </a:rPr>
              <a:t>d'Ivoire, southern Burkina Faso, central and northern Ghana, Togo and Benin</a:t>
            </a:r>
            <a:r>
              <a:rPr lang="en-US" sz="1200" b="1" dirty="0">
                <a:solidFill>
                  <a:schemeClr val="bg1"/>
                </a:solidFill>
                <a:latin typeface="Arial" panose="020B0604020202020204" pitchFamily="34" charset="0"/>
                <a:cs typeface="Arial" panose="020B0604020202020204" pitchFamily="34" charset="0"/>
              </a:rPr>
              <a:t>: An area of anomalous lower-level divergence and upper-level convergence is expected to suppress rainfall in the </a:t>
            </a:r>
            <a:r>
              <a:rPr lang="en-US" sz="1200" b="1" dirty="0" smtClean="0">
                <a:solidFill>
                  <a:schemeClr val="bg1"/>
                </a:solidFill>
                <a:latin typeface="Arial" panose="020B0604020202020204" pitchFamily="34" charset="0"/>
                <a:cs typeface="Arial" panose="020B0604020202020204" pitchFamily="34" charset="0"/>
              </a:rPr>
              <a:t>region.</a:t>
            </a:r>
          </a:p>
          <a:p>
            <a:pPr marL="457200" algn="just">
              <a:spcBef>
                <a:spcPts val="0"/>
              </a:spcBef>
              <a:spcAft>
                <a:spcPts val="0"/>
              </a:spcAft>
            </a:pPr>
            <a:endParaRPr lang="en-US" sz="1200" b="1" dirty="0" smtClean="0">
              <a:solidFill>
                <a:schemeClr val="bg1"/>
              </a:solidFill>
              <a:latin typeface="Arial" panose="020B0604020202020204" pitchFamily="34" charset="0"/>
              <a:cs typeface="Arial" panose="020B0604020202020204" pitchFamily="34" charset="0"/>
            </a:endParaRPr>
          </a:p>
          <a:p>
            <a:pPr marL="457200" algn="just">
              <a:spcBef>
                <a:spcPts val="0"/>
              </a:spcBef>
              <a:spcAft>
                <a:spcPts val="0"/>
              </a:spcAft>
            </a:pPr>
            <a:r>
              <a:rPr lang="en-US" sz="1200" b="1" dirty="0" smtClean="0">
                <a:solidFill>
                  <a:srgbClr val="FFFF00"/>
                </a:solidFill>
                <a:latin typeface="Arial" panose="020B0604020202020204" pitchFamily="34" charset="0"/>
                <a:cs typeface="Arial" panose="020B0604020202020204" pitchFamily="34" charset="0"/>
              </a:rPr>
              <a:t>3. There </a:t>
            </a:r>
            <a:r>
              <a:rPr lang="en-US" sz="1200" b="1" dirty="0">
                <a:solidFill>
                  <a:srgbClr val="FFFF00"/>
                </a:solidFill>
                <a:latin typeface="Arial" panose="020B0604020202020204" pitchFamily="34" charset="0"/>
                <a:cs typeface="Arial" panose="020B0604020202020204" pitchFamily="34" charset="0"/>
              </a:rPr>
              <a:t>is an increased chance for below-average rainfall across northern DRC, Rwanda, western Uganda and western South Sudan</a:t>
            </a:r>
            <a:r>
              <a:rPr lang="en-US" sz="1200" b="1" dirty="0">
                <a:solidFill>
                  <a:schemeClr val="bg1"/>
                </a:solidFill>
                <a:latin typeface="Arial" panose="020B0604020202020204" pitchFamily="34" charset="0"/>
                <a:cs typeface="Arial" panose="020B0604020202020204" pitchFamily="34" charset="0"/>
              </a:rPr>
              <a:t>: An area of anomalous lower-level divergence and upper-level convergence is expected to suppress rainfall in the </a:t>
            </a:r>
            <a:r>
              <a:rPr lang="en-US" sz="1200" b="1" dirty="0" smtClean="0">
                <a:solidFill>
                  <a:schemeClr val="bg1"/>
                </a:solidFill>
                <a:latin typeface="Arial" panose="020B0604020202020204" pitchFamily="34" charset="0"/>
                <a:cs typeface="Arial" panose="020B0604020202020204" pitchFamily="34" charset="0"/>
              </a:rPr>
              <a:t>region.</a:t>
            </a:r>
          </a:p>
          <a:p>
            <a:pPr marL="628650" indent="-171450" algn="just">
              <a:spcBef>
                <a:spcPts val="0"/>
              </a:spcBef>
              <a:spcAft>
                <a:spcPts val="0"/>
              </a:spcAft>
              <a:buFont typeface="Arial" panose="020B0604020202020204" pitchFamily="34" charset="0"/>
              <a:buChar char="•"/>
            </a:pPr>
            <a:endParaRPr lang="en-US" sz="1200" b="1" dirty="0">
              <a:solidFill>
                <a:schemeClr val="bg1"/>
              </a:solidFill>
              <a:latin typeface="Arial" panose="020B0604020202020204" pitchFamily="34" charset="0"/>
              <a:cs typeface="Arial" panose="020B0604020202020204" pitchFamily="34" charset="0"/>
            </a:endParaRPr>
          </a:p>
          <a:p>
            <a:pPr marL="457200" algn="just">
              <a:spcBef>
                <a:spcPts val="0"/>
              </a:spcBef>
              <a:spcAft>
                <a:spcPts val="0"/>
              </a:spcAft>
            </a:pPr>
            <a:r>
              <a:rPr lang="en-US" sz="1200" b="1" dirty="0" smtClean="0">
                <a:solidFill>
                  <a:srgbClr val="FFFF00"/>
                </a:solidFill>
                <a:latin typeface="Arial" panose="020B0604020202020204" pitchFamily="34" charset="0"/>
                <a:cs typeface="Arial" panose="020B0604020202020204" pitchFamily="34" charset="0"/>
              </a:rPr>
              <a:t>4. There </a:t>
            </a:r>
            <a:r>
              <a:rPr lang="en-US" sz="1200" b="1" dirty="0">
                <a:solidFill>
                  <a:srgbClr val="FFFF00"/>
                </a:solidFill>
                <a:latin typeface="Arial" panose="020B0604020202020204" pitchFamily="34" charset="0"/>
                <a:cs typeface="Arial" panose="020B0604020202020204" pitchFamily="34" charset="0"/>
              </a:rPr>
              <a:t>is an increased chance for above-average rainfall across eastern Sudan, northeastern South Sudan and western Ethiopia</a:t>
            </a:r>
            <a:r>
              <a:rPr lang="en-US" sz="1200" b="1" dirty="0">
                <a:solidFill>
                  <a:schemeClr val="bg1"/>
                </a:solidFill>
                <a:latin typeface="Arial" panose="020B0604020202020204" pitchFamily="34" charset="0"/>
                <a:cs typeface="Arial" panose="020B0604020202020204" pitchFamily="34" charset="0"/>
              </a:rPr>
              <a:t>: An area of anomalous lower-level convergence and upper-level divergence is expected to enhance rainfall in the region.</a:t>
            </a:r>
            <a:endParaRPr lang="en-US" sz="1200" b="1" i="0" dirty="0">
              <a:solidFill>
                <a:schemeClr val="bg1"/>
              </a:solidFill>
              <a:effectLst/>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3"/>
          <a:stretch>
            <a:fillRect/>
          </a:stretch>
        </p:blipFill>
        <p:spPr>
          <a:xfrm>
            <a:off x="487888" y="1900665"/>
            <a:ext cx="3494392" cy="4522154"/>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14611" cy="5470358"/>
          </a:xfrm>
        </p:spPr>
        <p:txBody>
          <a:bodyPr/>
          <a:lstStyle/>
          <a:p>
            <a:pPr algn="just"/>
            <a:r>
              <a:rPr lang="en-US" altLang="en-US" sz="1200" b="1" dirty="0">
                <a:solidFill>
                  <a:schemeClr val="bg1"/>
                </a:solidFill>
                <a:latin typeface="Arial" panose="020B0604020202020204" pitchFamily="34" charset="0"/>
                <a:cs typeface="Arial" panose="020B0604020202020204" pitchFamily="34" charset="0"/>
              </a:rPr>
              <a:t>During the past </a:t>
            </a:r>
            <a:r>
              <a:rPr lang="en-US" altLang="en-US" sz="1200" b="1" dirty="0" smtClean="0">
                <a:solidFill>
                  <a:schemeClr val="bg1"/>
                </a:solidFill>
                <a:latin typeface="Arial" panose="020B0604020202020204" pitchFamily="34" charset="0"/>
                <a:cs typeface="Arial" panose="020B0604020202020204" pitchFamily="34" charset="0"/>
              </a:rPr>
              <a:t>30 to 90 </a:t>
            </a:r>
            <a:r>
              <a:rPr lang="en-US" altLang="en-US" sz="1200" b="1" dirty="0">
                <a:solidFill>
                  <a:schemeClr val="bg1"/>
                </a:solidFill>
                <a:latin typeface="Arial" panose="020B0604020202020204" pitchFamily="34" charset="0"/>
                <a:cs typeface="Arial" panose="020B0604020202020204" pitchFamily="34" charset="0"/>
              </a:rPr>
              <a:t>days, in East Africa, above-average rainfall was observed over </a:t>
            </a:r>
            <a:r>
              <a:rPr lang="en-US" altLang="en-US" sz="1200" b="1" dirty="0" smtClean="0">
                <a:solidFill>
                  <a:schemeClr val="bg1"/>
                </a:solidFill>
                <a:latin typeface="Arial" panose="020B0604020202020204" pitchFamily="34" charset="0"/>
                <a:cs typeface="Arial" panose="020B0604020202020204" pitchFamily="34" charset="0"/>
              </a:rPr>
              <a:t>Sudan, parts of </a:t>
            </a:r>
            <a:r>
              <a:rPr lang="en-US" altLang="en-US" sz="1200" b="1" dirty="0">
                <a:solidFill>
                  <a:schemeClr val="bg1"/>
                </a:solidFill>
                <a:latin typeface="Arial" panose="020B0604020202020204" pitchFamily="34" charset="0"/>
                <a:cs typeface="Arial" panose="020B0604020202020204" pitchFamily="34" charset="0"/>
              </a:rPr>
              <a:t>South Sudan Republic, </a:t>
            </a:r>
            <a:r>
              <a:rPr lang="en-US" altLang="en-US" sz="1200" b="1" dirty="0" smtClean="0">
                <a:solidFill>
                  <a:schemeClr val="bg1"/>
                </a:solidFill>
                <a:latin typeface="Arial" panose="020B0604020202020204" pitchFamily="34" charset="0"/>
                <a:cs typeface="Arial" panose="020B0604020202020204" pitchFamily="34" charset="0"/>
              </a:rPr>
              <a:t>Eritrea, and northern Ethiopia</a:t>
            </a:r>
            <a:r>
              <a:rPr lang="en-US" altLang="en-US" sz="1200" b="1" dirty="0">
                <a:solidFill>
                  <a:schemeClr val="bg1"/>
                </a:solidFill>
                <a:latin typeface="Arial" panose="020B0604020202020204" pitchFamily="34" charset="0"/>
                <a:cs typeface="Arial" panose="020B0604020202020204" pitchFamily="34" charset="0"/>
              </a:rPr>
              <a:t>. Rainfall was below-average over </a:t>
            </a:r>
            <a:r>
              <a:rPr lang="en-US" altLang="en-US" sz="1200" b="1" dirty="0" smtClean="0">
                <a:solidFill>
                  <a:schemeClr val="bg1"/>
                </a:solidFill>
                <a:latin typeface="Arial" panose="020B0604020202020204" pitchFamily="34" charset="0"/>
                <a:cs typeface="Arial" panose="020B0604020202020204" pitchFamily="34" charset="0"/>
              </a:rPr>
              <a:t>portions of South Sudan, central and southern Ethiopia</a:t>
            </a:r>
            <a:r>
              <a:rPr lang="en-US" altLang="en-US" sz="1200" b="1" dirty="0">
                <a:solidFill>
                  <a:schemeClr val="bg1"/>
                </a:solidFill>
                <a:latin typeface="Arial" panose="020B0604020202020204" pitchFamily="34" charset="0"/>
                <a:cs typeface="Arial" panose="020B0604020202020204" pitchFamily="34" charset="0"/>
              </a:rPr>
              <a:t>, and </a:t>
            </a:r>
            <a:r>
              <a:rPr lang="en-US" altLang="en-US" sz="1200" b="1" dirty="0" smtClean="0">
                <a:solidFill>
                  <a:schemeClr val="bg1"/>
                </a:solidFill>
                <a:latin typeface="Arial" panose="020B0604020202020204" pitchFamily="34" charset="0"/>
                <a:cs typeface="Arial" panose="020B0604020202020204" pitchFamily="34" charset="0"/>
              </a:rPr>
              <a:t>Uganda</a:t>
            </a:r>
            <a:r>
              <a:rPr lang="en-US" altLang="en-US" sz="1200" b="1" dirty="0">
                <a:solidFill>
                  <a:schemeClr val="bg1"/>
                </a:solidFill>
                <a:latin typeface="Arial" panose="020B0604020202020204" pitchFamily="34" charset="0"/>
                <a:cs typeface="Arial" panose="020B0604020202020204" pitchFamily="34" charset="0"/>
              </a:rPr>
              <a:t>. In Central Africa, rainfall was below-average over parts of central </a:t>
            </a:r>
            <a:r>
              <a:rPr lang="en-US" altLang="en-US" sz="1200" b="1" dirty="0" smtClean="0">
                <a:solidFill>
                  <a:schemeClr val="bg1"/>
                </a:solidFill>
                <a:latin typeface="Arial" panose="020B0604020202020204" pitchFamily="34" charset="0"/>
                <a:cs typeface="Arial" panose="020B0604020202020204" pitchFamily="34" charset="0"/>
              </a:rPr>
              <a:t>DRC</a:t>
            </a:r>
            <a:r>
              <a:rPr lang="en-US" altLang="en-US" sz="1200" b="1" dirty="0">
                <a:solidFill>
                  <a:schemeClr val="bg1"/>
                </a:solidFill>
                <a:latin typeface="Arial" panose="020B0604020202020204" pitchFamily="34" charset="0"/>
                <a:cs typeface="Arial" panose="020B0604020202020204" pitchFamily="34" charset="0"/>
              </a:rPr>
              <a:t>, </a:t>
            </a:r>
            <a:r>
              <a:rPr lang="en-US" altLang="en-US" sz="1200" b="1" dirty="0" smtClean="0">
                <a:solidFill>
                  <a:schemeClr val="bg1"/>
                </a:solidFill>
                <a:latin typeface="Arial" panose="020B0604020202020204" pitchFamily="34" charset="0"/>
                <a:cs typeface="Arial" panose="020B0604020202020204" pitchFamily="34" charset="0"/>
              </a:rPr>
              <a:t>Cameroon, southwestern Chad, and portions of CAR. </a:t>
            </a:r>
            <a:r>
              <a:rPr lang="en-US" altLang="en-US" sz="1200" b="1" dirty="0">
                <a:solidFill>
                  <a:schemeClr val="bg1"/>
                </a:solidFill>
                <a:latin typeface="Arial" panose="020B0604020202020204" pitchFamily="34" charset="0"/>
                <a:cs typeface="Arial" panose="020B0604020202020204" pitchFamily="34" charset="0"/>
              </a:rPr>
              <a:t>Rainfall was </a:t>
            </a:r>
            <a:r>
              <a:rPr lang="en-US" altLang="en-US" sz="1200" b="1" dirty="0" smtClean="0">
                <a:solidFill>
                  <a:schemeClr val="bg1"/>
                </a:solidFill>
                <a:latin typeface="Arial" panose="020B0604020202020204" pitchFamily="34" charset="0"/>
                <a:cs typeface="Arial" panose="020B0604020202020204" pitchFamily="34" charset="0"/>
              </a:rPr>
              <a:t>above-average over much of Chad and CAR, Equatorial Guinea, Gabon, Congo, and local areas in northern DRC. In West Africa, rainfall was above-average over Senegal, Guinea, Sierra Leone, northern Liberia, southern Mali, Burkina Faso, northern Côte d’Ivoire, northern Togo, northern Benin, southern Niger, and portions of Nigeria. </a:t>
            </a:r>
            <a:r>
              <a:rPr lang="en-US" altLang="en-US" sz="1200" b="1" dirty="0">
                <a:solidFill>
                  <a:schemeClr val="bg1"/>
                </a:solidFill>
                <a:latin typeface="Arial" panose="020B0604020202020204" pitchFamily="34" charset="0"/>
                <a:cs typeface="Arial" panose="020B0604020202020204" pitchFamily="34" charset="0"/>
              </a:rPr>
              <a:t>Below-average rainfall was observed over </a:t>
            </a:r>
            <a:r>
              <a:rPr lang="en-US" altLang="en-US" sz="1200" b="1" dirty="0" smtClean="0">
                <a:solidFill>
                  <a:schemeClr val="bg1"/>
                </a:solidFill>
                <a:latin typeface="Arial" panose="020B0604020202020204" pitchFamily="34" charset="0"/>
                <a:cs typeface="Arial" panose="020B0604020202020204" pitchFamily="34" charset="0"/>
              </a:rPr>
              <a:t>southern Ghana, southern Togo, southern Benin, and portions of Nigeria.</a:t>
            </a:r>
            <a:endParaRPr lang="en-US" altLang="en-US" sz="1200" b="1" dirty="0">
              <a:solidFill>
                <a:schemeClr val="bg1"/>
              </a:solidFill>
              <a:latin typeface="Arial" panose="020B0604020202020204" pitchFamily="34" charset="0"/>
              <a:cs typeface="Arial" panose="020B0604020202020204" pitchFamily="34" charset="0"/>
            </a:endParaRP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a:r>
              <a:rPr lang="en-US" altLang="en-US" sz="1200" b="1" dirty="0">
                <a:solidFill>
                  <a:schemeClr val="bg1"/>
                </a:solidFill>
                <a:latin typeface="Arial" panose="020B0604020202020204" pitchFamily="34" charset="0"/>
                <a:cs typeface="Arial" panose="020B0604020202020204" pitchFamily="34" charset="0"/>
              </a:rPr>
              <a:t>During the past 7 days, in East Africa, rainfall was above-average </a:t>
            </a:r>
            <a:r>
              <a:rPr lang="en-US" altLang="en-US" sz="1200" b="1" dirty="0" smtClean="0">
                <a:solidFill>
                  <a:schemeClr val="bg1"/>
                </a:solidFill>
                <a:latin typeface="Arial" panose="020B0604020202020204" pitchFamily="34" charset="0"/>
                <a:cs typeface="Arial" panose="020B0604020202020204" pitchFamily="34" charset="0"/>
              </a:rPr>
              <a:t>over much of Sudan, southern and eastern South Sudan, and </a:t>
            </a:r>
            <a:r>
              <a:rPr lang="en-US" altLang="en-US" sz="1200" b="1" dirty="0" smtClean="0">
                <a:solidFill>
                  <a:schemeClr val="bg1"/>
                </a:solidFill>
                <a:latin typeface="Arial" panose="020B0604020202020204" pitchFamily="34" charset="0"/>
                <a:cs typeface="Arial" panose="020B0604020202020204" pitchFamily="34" charset="0"/>
              </a:rPr>
              <a:t>western Ethiopia</a:t>
            </a:r>
            <a:r>
              <a:rPr lang="en-US" altLang="en-US" sz="1200" b="1" dirty="0" smtClean="0">
                <a:solidFill>
                  <a:schemeClr val="bg1"/>
                </a:solidFill>
                <a:latin typeface="Arial" panose="020B0604020202020204" pitchFamily="34" charset="0"/>
                <a:cs typeface="Arial" panose="020B0604020202020204" pitchFamily="34" charset="0"/>
              </a:rPr>
              <a:t>. Light moisture deficits were </a:t>
            </a:r>
            <a:r>
              <a:rPr lang="en-US" altLang="en-US" sz="1200" b="1" dirty="0">
                <a:solidFill>
                  <a:schemeClr val="bg1"/>
                </a:solidFill>
                <a:latin typeface="Arial" panose="020B0604020202020204" pitchFamily="34" charset="0"/>
                <a:cs typeface="Arial" panose="020B0604020202020204" pitchFamily="34" charset="0"/>
              </a:rPr>
              <a:t>observed </a:t>
            </a:r>
            <a:r>
              <a:rPr lang="en-US" altLang="en-US" sz="1200" b="1" dirty="0" smtClean="0">
                <a:solidFill>
                  <a:schemeClr val="bg1"/>
                </a:solidFill>
                <a:latin typeface="Arial" panose="020B0604020202020204" pitchFamily="34" charset="0"/>
                <a:cs typeface="Arial" panose="020B0604020202020204" pitchFamily="34" charset="0"/>
              </a:rPr>
              <a:t>over southwestern Sudan, and northwestern South Sudan. </a:t>
            </a:r>
            <a:r>
              <a:rPr lang="en-US" altLang="en-US" sz="1200" b="1" dirty="0">
                <a:solidFill>
                  <a:schemeClr val="bg1"/>
                </a:solidFill>
                <a:latin typeface="Arial" panose="020B0604020202020204" pitchFamily="34" charset="0"/>
                <a:cs typeface="Arial" panose="020B0604020202020204" pitchFamily="34" charset="0"/>
              </a:rPr>
              <a:t>In Central Africa, rainfall was above-average over </a:t>
            </a:r>
            <a:r>
              <a:rPr lang="en-US" altLang="en-US" sz="1200" b="1" dirty="0" smtClean="0">
                <a:solidFill>
                  <a:schemeClr val="bg1"/>
                </a:solidFill>
                <a:latin typeface="Arial" panose="020B0604020202020204" pitchFamily="34" charset="0"/>
                <a:cs typeface="Arial" panose="020B0604020202020204" pitchFamily="34" charset="0"/>
              </a:rPr>
              <a:t>central Chad. </a:t>
            </a:r>
            <a:r>
              <a:rPr lang="en-US" altLang="en-US" sz="1200" b="1" dirty="0">
                <a:solidFill>
                  <a:schemeClr val="bg1"/>
                </a:solidFill>
                <a:latin typeface="Arial" panose="020B0604020202020204" pitchFamily="34" charset="0"/>
                <a:cs typeface="Arial" panose="020B0604020202020204" pitchFamily="34" charset="0"/>
              </a:rPr>
              <a:t>Below-average rainfall was observed over </a:t>
            </a:r>
            <a:r>
              <a:rPr lang="en-US" altLang="en-US" sz="1200" b="1" dirty="0" smtClean="0">
                <a:solidFill>
                  <a:schemeClr val="bg1"/>
                </a:solidFill>
                <a:latin typeface="Arial" panose="020B0604020202020204" pitchFamily="34" charset="0"/>
                <a:cs typeface="Arial" panose="020B0604020202020204" pitchFamily="34" charset="0"/>
              </a:rPr>
              <a:t>southern Chad, much of Cameroon and CAR, </a:t>
            </a:r>
            <a:r>
              <a:rPr lang="en-US" altLang="en-US" sz="1200" b="1" dirty="0" smtClean="0">
                <a:solidFill>
                  <a:schemeClr val="bg1"/>
                </a:solidFill>
                <a:latin typeface="Arial" panose="020B0604020202020204" pitchFamily="34" charset="0"/>
                <a:cs typeface="Arial" panose="020B0604020202020204" pitchFamily="34" charset="0"/>
              </a:rPr>
              <a:t>northern Congo, and </a:t>
            </a:r>
            <a:r>
              <a:rPr lang="en-US" altLang="en-US" sz="1200" b="1" dirty="0" smtClean="0">
                <a:solidFill>
                  <a:schemeClr val="bg1"/>
                </a:solidFill>
                <a:latin typeface="Arial" panose="020B0604020202020204" pitchFamily="34" charset="0"/>
                <a:cs typeface="Arial" panose="020B0604020202020204" pitchFamily="34" charset="0"/>
              </a:rPr>
              <a:t>northwestern DRC. </a:t>
            </a:r>
            <a:r>
              <a:rPr lang="en-US" altLang="en-US" sz="1200" b="1" dirty="0">
                <a:solidFill>
                  <a:schemeClr val="bg1"/>
                </a:solidFill>
                <a:latin typeface="Arial" panose="020B0604020202020204" pitchFamily="34" charset="0"/>
                <a:cs typeface="Arial" panose="020B0604020202020204" pitchFamily="34" charset="0"/>
              </a:rPr>
              <a:t>In West Africa, above-average rainfall was observed over </a:t>
            </a:r>
            <a:r>
              <a:rPr lang="en-US" altLang="en-US" sz="1200" b="1" dirty="0" smtClean="0">
                <a:solidFill>
                  <a:schemeClr val="bg1"/>
                </a:solidFill>
                <a:latin typeface="Arial" panose="020B0604020202020204" pitchFamily="34" charset="0"/>
                <a:cs typeface="Arial" panose="020B0604020202020204" pitchFamily="34" charset="0"/>
              </a:rPr>
              <a:t>Senegal, Guinea, Sierra Leone, Liberia, southwestern Mali, parts of Burkina Faso, Côte d’Ivoire, and parts of southern Nigeria. Below-average rainfall was observed over central Mali, northern Burkina Faso, northern Benin, and portions of Nigeria.</a:t>
            </a:r>
          </a:p>
          <a:p>
            <a:pPr algn="just"/>
            <a:endParaRPr lang="en-US" altLang="en-US" sz="1200" b="1" dirty="0" smtClean="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week-1 outlooks depict an increased chance for above-average rainfall across </a:t>
            </a:r>
            <a:r>
              <a:rPr lang="en-US" sz="1200" b="1" dirty="0">
                <a:solidFill>
                  <a:schemeClr val="bg1"/>
                </a:solidFill>
                <a:latin typeface="Arial" panose="020B0604020202020204" pitchFamily="34" charset="0"/>
                <a:cs typeface="Arial" panose="020B0604020202020204" pitchFamily="34" charset="0"/>
              </a:rPr>
              <a:t>southern Senegal, Guinea-Bissau, Guinea, Sierra Leone, southwestern Mali, northern Côte d'Ivoire, western Burkina Faso, eastern Nigeria, Cameroon, southern Chad, and western CAR. Conversely, there is an increased chance for below-average rainfall across central Mali, central and eastern Burkina Faso, southern Niger, northern </a:t>
            </a:r>
            <a:r>
              <a:rPr lang="en-US" sz="1200" b="1" dirty="0" smtClean="0">
                <a:solidFill>
                  <a:schemeClr val="bg1"/>
                </a:solidFill>
                <a:latin typeface="Arial" panose="020B0604020202020204" pitchFamily="34" charset="0"/>
                <a:cs typeface="Arial" panose="020B0604020202020204" pitchFamily="34" charset="0"/>
              </a:rPr>
              <a:t>Benin, </a:t>
            </a:r>
            <a:r>
              <a:rPr lang="en-US" sz="1200" b="1" dirty="0">
                <a:solidFill>
                  <a:schemeClr val="bg1"/>
                </a:solidFill>
                <a:latin typeface="Arial" panose="020B0604020202020204" pitchFamily="34" charset="0"/>
                <a:cs typeface="Arial" panose="020B0604020202020204" pitchFamily="34" charset="0"/>
              </a:rPr>
              <a:t>and northwestern Nigeria.</a:t>
            </a:r>
          </a:p>
          <a:p>
            <a:pPr algn="just" eaLnBrk="1" hangingPunct="1">
              <a:tabLst>
                <a:tab pos="1885950" algn="l"/>
              </a:tabLst>
            </a:pPr>
            <a:endParaRPr lang="en-US" altLang="en-US" sz="1200" b="1" dirty="0">
              <a:solidFill>
                <a:schemeClr val="bg1"/>
              </a:solidFill>
              <a:latin typeface="Arial" panose="020B0604020202020204" pitchFamily="34" charset="0"/>
              <a:cs typeface="Arial" panose="020B0604020202020204" pitchFamily="34" charset="0"/>
            </a:endParaRPr>
          </a:p>
          <a:p>
            <a:pPr algn="just" eaLnBrk="1" hangingPunct="1">
              <a:tabLst>
                <a:tab pos="1885950" algn="l"/>
              </a:tabLst>
            </a:pPr>
            <a:r>
              <a:rPr lang="en-US" altLang="en-US" sz="1200" b="1" dirty="0">
                <a:solidFill>
                  <a:schemeClr val="bg1"/>
                </a:solidFill>
                <a:latin typeface="Arial" panose="020B0604020202020204" pitchFamily="34" charset="0"/>
                <a:cs typeface="Arial" panose="020B0604020202020204" pitchFamily="34" charset="0"/>
              </a:rPr>
              <a:t>The week-2 outlooks call for an </a:t>
            </a:r>
            <a:r>
              <a:rPr lang="en-US" sz="1200" b="1" dirty="0">
                <a:solidFill>
                  <a:schemeClr val="bg1"/>
                </a:solidFill>
                <a:latin typeface="Arial" panose="020B0604020202020204" pitchFamily="34" charset="0"/>
                <a:cs typeface="Arial" panose="020B0604020202020204" pitchFamily="34" charset="0"/>
              </a:rPr>
              <a:t>increased chance for above-average rainfall across southern Senegal, Guinea-Bissau, Guinea, Sierra Leone, southwestern Mali, northwestern </a:t>
            </a:r>
            <a:r>
              <a:rPr lang="en-US" sz="1200" b="1" dirty="0" smtClean="0">
                <a:solidFill>
                  <a:schemeClr val="bg1"/>
                </a:solidFill>
                <a:latin typeface="Arial" panose="020B0604020202020204" pitchFamily="34" charset="0"/>
                <a:cs typeface="Arial" panose="020B0604020202020204" pitchFamily="34" charset="0"/>
              </a:rPr>
              <a:t>Côte </a:t>
            </a:r>
            <a:r>
              <a:rPr lang="en-US" sz="1200" b="1" dirty="0">
                <a:solidFill>
                  <a:schemeClr val="bg1"/>
                </a:solidFill>
                <a:latin typeface="Arial" panose="020B0604020202020204" pitchFamily="34" charset="0"/>
                <a:cs typeface="Arial" panose="020B0604020202020204" pitchFamily="34" charset="0"/>
              </a:rPr>
              <a:t>d'Ivoire, eastern Sudan, northeastern South </a:t>
            </a:r>
            <a:r>
              <a:rPr lang="en-US" sz="1200" b="1" dirty="0" smtClean="0">
                <a:solidFill>
                  <a:schemeClr val="bg1"/>
                </a:solidFill>
                <a:latin typeface="Arial" panose="020B0604020202020204" pitchFamily="34" charset="0"/>
                <a:cs typeface="Arial" panose="020B0604020202020204" pitchFamily="34" charset="0"/>
              </a:rPr>
              <a:t>Sudan, </a:t>
            </a:r>
            <a:r>
              <a:rPr lang="en-US" sz="1200" b="1" dirty="0">
                <a:solidFill>
                  <a:schemeClr val="bg1"/>
                </a:solidFill>
                <a:latin typeface="Arial" panose="020B0604020202020204" pitchFamily="34" charset="0"/>
                <a:cs typeface="Arial" panose="020B0604020202020204" pitchFamily="34" charset="0"/>
              </a:rPr>
              <a:t>and western Ethiopia. In contrast, there is an increased chance for below-average rainfall across northeastern Côte d'Ivoire, southern Burkina Faso, central and northern Ghana, Togo, Benin, northern DRC, Rwanda, western </a:t>
            </a:r>
            <a:r>
              <a:rPr lang="en-US" sz="1200" b="1" dirty="0" smtClean="0">
                <a:solidFill>
                  <a:schemeClr val="bg1"/>
                </a:solidFill>
                <a:latin typeface="Arial" panose="020B0604020202020204" pitchFamily="34" charset="0"/>
                <a:cs typeface="Arial" panose="020B0604020202020204" pitchFamily="34" charset="0"/>
              </a:rPr>
              <a:t>Uganda, </a:t>
            </a:r>
            <a:r>
              <a:rPr lang="en-US" sz="1200" b="1" dirty="0">
                <a:solidFill>
                  <a:schemeClr val="bg1"/>
                </a:solidFill>
                <a:latin typeface="Arial" panose="020B0604020202020204" pitchFamily="34" charset="0"/>
                <a:cs typeface="Arial" panose="020B0604020202020204" pitchFamily="34" charset="0"/>
              </a:rPr>
              <a:t>and western South Sudan.</a:t>
            </a:r>
          </a:p>
          <a:p>
            <a:pPr marL="0" indent="0" algn="just">
              <a:buNone/>
            </a:pPr>
            <a:endParaRPr lang="en-US" altLang="en-US" sz="12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81000" y="1905000"/>
            <a:ext cx="8458200" cy="47244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a:t>
            </a:r>
            <a:r>
              <a:rPr lang="en-US" altLang="en-US" b="1" dirty="0" smtClean="0">
                <a:solidFill>
                  <a:schemeClr val="bg1"/>
                </a:solidFill>
              </a:rPr>
              <a:t>, </a:t>
            </a:r>
            <a:r>
              <a:rPr lang="en-US" altLang="en-US" b="1" dirty="0" smtClean="0">
                <a:solidFill>
                  <a:schemeClr val="bg1"/>
                </a:solidFill>
              </a:rPr>
              <a:t>the heaviest rainfall totaling more than 150 mm was observed in western Guinea, central Sierra Leone, southern Nigeria, and eastern Chad. The pattern </a:t>
            </a:r>
            <a:r>
              <a:rPr lang="en-US" altLang="en-US" b="1" dirty="0" smtClean="0">
                <a:solidFill>
                  <a:schemeClr val="bg1"/>
                </a:solidFill>
              </a:rPr>
              <a:t>resulted in</a:t>
            </a:r>
            <a:r>
              <a:rPr lang="en-US" altLang="en-US" b="1" dirty="0" smtClean="0">
                <a:solidFill>
                  <a:schemeClr val="bg1"/>
                </a:solidFill>
              </a:rPr>
              <a:t> large positive rainfall anomalies of over 100 mm in those areas.</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smtClean="0">
                <a:solidFill>
                  <a:schemeClr val="bg1"/>
                </a:solidFill>
              </a:rPr>
              <a:t>The week-1 outlooks depict an increased chance for above-average rainfall across </a:t>
            </a:r>
            <a:r>
              <a:rPr lang="en-US" b="1" dirty="0" smtClean="0">
                <a:solidFill>
                  <a:schemeClr val="bg1"/>
                </a:solidFill>
                <a:latin typeface="Arial" panose="020B0604020202020204" pitchFamily="34" charset="0"/>
                <a:cs typeface="Arial" panose="020B0604020202020204" pitchFamily="34" charset="0"/>
              </a:rPr>
              <a:t>southern </a:t>
            </a:r>
            <a:r>
              <a:rPr lang="en-US" b="1" dirty="0">
                <a:solidFill>
                  <a:schemeClr val="bg1"/>
                </a:solidFill>
                <a:latin typeface="Arial" panose="020B0604020202020204" pitchFamily="34" charset="0"/>
                <a:cs typeface="Arial" panose="020B0604020202020204" pitchFamily="34" charset="0"/>
              </a:rPr>
              <a:t>Senegal, Guinea-Bissau, Guinea, Sierra Leone, southwestern Mali, northern </a:t>
            </a:r>
            <a:r>
              <a:rPr lang="en-US" b="1" dirty="0" smtClean="0">
                <a:solidFill>
                  <a:schemeClr val="bg1"/>
                </a:solidFill>
                <a:latin typeface="Arial" panose="020B0604020202020204" pitchFamily="34" charset="0"/>
                <a:cs typeface="Arial" panose="020B0604020202020204" pitchFamily="34" charset="0"/>
              </a:rPr>
              <a:t>Côte </a:t>
            </a:r>
            <a:r>
              <a:rPr lang="en-US" b="1" dirty="0">
                <a:solidFill>
                  <a:schemeClr val="bg1"/>
                </a:solidFill>
                <a:latin typeface="Arial" panose="020B0604020202020204" pitchFamily="34" charset="0"/>
                <a:cs typeface="Arial" panose="020B0604020202020204" pitchFamily="34" charset="0"/>
              </a:rPr>
              <a:t>d'Ivoire, </a:t>
            </a:r>
            <a:r>
              <a:rPr lang="en-US" b="1" dirty="0" smtClean="0">
                <a:solidFill>
                  <a:schemeClr val="bg1"/>
                </a:solidFill>
                <a:latin typeface="Arial" panose="020B0604020202020204" pitchFamily="34" charset="0"/>
                <a:cs typeface="Arial" panose="020B0604020202020204" pitchFamily="34" charset="0"/>
              </a:rPr>
              <a:t>western </a:t>
            </a:r>
            <a:r>
              <a:rPr lang="en-US" b="1" dirty="0">
                <a:solidFill>
                  <a:schemeClr val="bg1"/>
                </a:solidFill>
                <a:latin typeface="Arial" panose="020B0604020202020204" pitchFamily="34" charset="0"/>
                <a:cs typeface="Arial" panose="020B0604020202020204" pitchFamily="34" charset="0"/>
              </a:rPr>
              <a:t>Burkina </a:t>
            </a:r>
            <a:r>
              <a:rPr lang="en-US" b="1" dirty="0" smtClean="0">
                <a:solidFill>
                  <a:schemeClr val="bg1"/>
                </a:solidFill>
                <a:latin typeface="Arial" panose="020B0604020202020204" pitchFamily="34" charset="0"/>
                <a:cs typeface="Arial" panose="020B0604020202020204" pitchFamily="34" charset="0"/>
              </a:rPr>
              <a:t>Faso, eastern </a:t>
            </a:r>
            <a:r>
              <a:rPr lang="en-US" b="1" dirty="0">
                <a:solidFill>
                  <a:schemeClr val="bg1"/>
                </a:solidFill>
                <a:latin typeface="Arial" panose="020B0604020202020204" pitchFamily="34" charset="0"/>
                <a:cs typeface="Arial" panose="020B0604020202020204" pitchFamily="34" charset="0"/>
              </a:rPr>
              <a:t>Nigeria, Cameroon, southern Chad, and western </a:t>
            </a:r>
            <a:r>
              <a:rPr lang="en-US" b="1" dirty="0" smtClean="0">
                <a:solidFill>
                  <a:schemeClr val="bg1"/>
                </a:solidFill>
                <a:latin typeface="Arial" panose="020B0604020202020204" pitchFamily="34" charset="0"/>
                <a:cs typeface="Arial" panose="020B0604020202020204" pitchFamily="34" charset="0"/>
              </a:rPr>
              <a:t>CAR. Conversely, there </a:t>
            </a:r>
            <a:r>
              <a:rPr lang="en-US" b="1" dirty="0">
                <a:solidFill>
                  <a:schemeClr val="bg1"/>
                </a:solidFill>
                <a:latin typeface="Arial" panose="020B0604020202020204" pitchFamily="34" charset="0"/>
                <a:cs typeface="Arial" panose="020B0604020202020204" pitchFamily="34" charset="0"/>
              </a:rPr>
              <a:t>is an increased chance for below-average rainfall across central Mali, central and eastern Burkina Faso, southern Niger, northern </a:t>
            </a:r>
            <a:r>
              <a:rPr lang="en-US" b="1" dirty="0" smtClean="0">
                <a:solidFill>
                  <a:schemeClr val="bg1"/>
                </a:solidFill>
                <a:latin typeface="Arial" panose="020B0604020202020204" pitchFamily="34" charset="0"/>
                <a:cs typeface="Arial" panose="020B0604020202020204" pitchFamily="34" charset="0"/>
              </a:rPr>
              <a:t>Benin, </a:t>
            </a:r>
            <a:r>
              <a:rPr lang="en-US" b="1" dirty="0">
                <a:solidFill>
                  <a:schemeClr val="bg1"/>
                </a:solidFill>
                <a:latin typeface="Arial" panose="020B0604020202020204" pitchFamily="34" charset="0"/>
                <a:cs typeface="Arial" panose="020B0604020202020204" pitchFamily="34" charset="0"/>
              </a:rPr>
              <a:t>and northwestern </a:t>
            </a:r>
            <a:r>
              <a:rPr lang="en-US" b="1" dirty="0" smtClean="0">
                <a:solidFill>
                  <a:schemeClr val="bg1"/>
                </a:solidFill>
                <a:latin typeface="Arial" panose="020B0604020202020204" pitchFamily="34" charset="0"/>
                <a:cs typeface="Arial" panose="020B0604020202020204" pitchFamily="34" charset="0"/>
              </a:rPr>
              <a:t>Nigeria.</a:t>
            </a:r>
          </a:p>
          <a:p>
            <a:pPr marL="342900" indent="-342900" algn="just" eaLnBrk="1" hangingPunct="1">
              <a:buFontTx/>
              <a:buChar char="•"/>
              <a:tabLst>
                <a:tab pos="1885950" algn="l"/>
              </a:tabLst>
            </a:pPr>
            <a:endParaRPr lang="en-US" altLang="en-US" b="1" dirty="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The week-2 outlooks call for an </a:t>
            </a:r>
            <a:r>
              <a:rPr lang="en-US" b="1" dirty="0" smtClean="0">
                <a:solidFill>
                  <a:schemeClr val="bg1"/>
                </a:solidFill>
                <a:latin typeface="Arial" panose="020B0604020202020204" pitchFamily="34" charset="0"/>
                <a:cs typeface="Arial" panose="020B0604020202020204" pitchFamily="34" charset="0"/>
              </a:rPr>
              <a:t>increased </a:t>
            </a:r>
            <a:r>
              <a:rPr lang="en-US" b="1" dirty="0">
                <a:solidFill>
                  <a:schemeClr val="bg1"/>
                </a:solidFill>
                <a:latin typeface="Arial" panose="020B0604020202020204" pitchFamily="34" charset="0"/>
                <a:cs typeface="Arial" panose="020B0604020202020204" pitchFamily="34" charset="0"/>
              </a:rPr>
              <a:t>chance for above-average rainfall across southern Senegal, Guinea-Bissau, Guinea, Sierra Leone, southwestern </a:t>
            </a:r>
            <a:r>
              <a:rPr lang="en-US" b="1" dirty="0" smtClean="0">
                <a:solidFill>
                  <a:schemeClr val="bg1"/>
                </a:solidFill>
                <a:latin typeface="Arial" panose="020B0604020202020204" pitchFamily="34" charset="0"/>
                <a:cs typeface="Arial" panose="020B0604020202020204" pitchFamily="34" charset="0"/>
              </a:rPr>
              <a:t>Mali, northwestern Côte d'Ivoire, eastern </a:t>
            </a:r>
            <a:r>
              <a:rPr lang="en-US" b="1" dirty="0">
                <a:solidFill>
                  <a:schemeClr val="bg1"/>
                </a:solidFill>
                <a:latin typeface="Arial" panose="020B0604020202020204" pitchFamily="34" charset="0"/>
                <a:cs typeface="Arial" panose="020B0604020202020204" pitchFamily="34" charset="0"/>
              </a:rPr>
              <a:t>Sudan, northeastern South </a:t>
            </a:r>
            <a:r>
              <a:rPr lang="en-US" b="1" dirty="0" smtClean="0">
                <a:solidFill>
                  <a:schemeClr val="bg1"/>
                </a:solidFill>
                <a:latin typeface="Arial" panose="020B0604020202020204" pitchFamily="34" charset="0"/>
                <a:cs typeface="Arial" panose="020B0604020202020204" pitchFamily="34" charset="0"/>
              </a:rPr>
              <a:t>Sudan, </a:t>
            </a:r>
            <a:r>
              <a:rPr lang="en-US" b="1" dirty="0">
                <a:solidFill>
                  <a:schemeClr val="bg1"/>
                </a:solidFill>
                <a:latin typeface="Arial" panose="020B0604020202020204" pitchFamily="34" charset="0"/>
                <a:cs typeface="Arial" panose="020B0604020202020204" pitchFamily="34" charset="0"/>
              </a:rPr>
              <a:t>and western </a:t>
            </a:r>
            <a:r>
              <a:rPr lang="en-US" b="1" dirty="0" smtClean="0">
                <a:solidFill>
                  <a:schemeClr val="bg1"/>
                </a:solidFill>
                <a:latin typeface="Arial" panose="020B0604020202020204" pitchFamily="34" charset="0"/>
                <a:cs typeface="Arial" panose="020B0604020202020204" pitchFamily="34" charset="0"/>
              </a:rPr>
              <a:t>Ethiopia. In contrast, there </a:t>
            </a:r>
            <a:r>
              <a:rPr lang="en-US" b="1" dirty="0">
                <a:solidFill>
                  <a:schemeClr val="bg1"/>
                </a:solidFill>
                <a:latin typeface="Arial" panose="020B0604020202020204" pitchFamily="34" charset="0"/>
                <a:cs typeface="Arial" panose="020B0604020202020204" pitchFamily="34" charset="0"/>
              </a:rPr>
              <a:t>is an increased chance for below-average rainfall across northeastern </a:t>
            </a:r>
            <a:r>
              <a:rPr lang="en-US" b="1" dirty="0" smtClean="0">
                <a:solidFill>
                  <a:schemeClr val="bg1"/>
                </a:solidFill>
                <a:latin typeface="Arial" panose="020B0604020202020204" pitchFamily="34" charset="0"/>
                <a:cs typeface="Arial" panose="020B0604020202020204" pitchFamily="34" charset="0"/>
              </a:rPr>
              <a:t>Côte </a:t>
            </a:r>
            <a:r>
              <a:rPr lang="en-US" b="1" dirty="0">
                <a:solidFill>
                  <a:schemeClr val="bg1"/>
                </a:solidFill>
                <a:latin typeface="Arial" panose="020B0604020202020204" pitchFamily="34" charset="0"/>
                <a:cs typeface="Arial" panose="020B0604020202020204" pitchFamily="34" charset="0"/>
              </a:rPr>
              <a:t>d'Ivoire, southern Burkina Faso, central and northern Ghana, </a:t>
            </a:r>
            <a:r>
              <a:rPr lang="en-US" b="1" dirty="0" smtClean="0">
                <a:solidFill>
                  <a:schemeClr val="bg1"/>
                </a:solidFill>
                <a:latin typeface="Arial" panose="020B0604020202020204" pitchFamily="34" charset="0"/>
                <a:cs typeface="Arial" panose="020B0604020202020204" pitchFamily="34" charset="0"/>
              </a:rPr>
              <a:t>Togo, Benin, northern </a:t>
            </a:r>
            <a:r>
              <a:rPr lang="en-US" b="1" dirty="0">
                <a:solidFill>
                  <a:schemeClr val="bg1"/>
                </a:solidFill>
                <a:latin typeface="Arial" panose="020B0604020202020204" pitchFamily="34" charset="0"/>
                <a:cs typeface="Arial" panose="020B0604020202020204" pitchFamily="34" charset="0"/>
              </a:rPr>
              <a:t>DRC, Rwanda, western </a:t>
            </a:r>
            <a:r>
              <a:rPr lang="en-US" b="1" dirty="0" smtClean="0">
                <a:solidFill>
                  <a:schemeClr val="bg1"/>
                </a:solidFill>
                <a:latin typeface="Arial" panose="020B0604020202020204" pitchFamily="34" charset="0"/>
                <a:cs typeface="Arial" panose="020B0604020202020204" pitchFamily="34" charset="0"/>
              </a:rPr>
              <a:t>Uganda, </a:t>
            </a:r>
            <a:r>
              <a:rPr lang="en-US" b="1" dirty="0">
                <a:solidFill>
                  <a:schemeClr val="bg1"/>
                </a:solidFill>
                <a:latin typeface="Arial" panose="020B0604020202020204" pitchFamily="34" charset="0"/>
                <a:cs typeface="Arial" panose="020B0604020202020204" pitchFamily="34" charset="0"/>
              </a:rPr>
              <a:t>and western South </a:t>
            </a:r>
            <a:r>
              <a:rPr lang="en-US" b="1" dirty="0" smtClean="0">
                <a:solidFill>
                  <a:schemeClr val="bg1"/>
                </a:solidFill>
                <a:latin typeface="Arial" panose="020B0604020202020204" pitchFamily="34" charset="0"/>
                <a:cs typeface="Arial" panose="020B0604020202020204" pitchFamily="34" charset="0"/>
              </a:rPr>
              <a:t>Sudan.</a:t>
            </a:r>
            <a:endParaRPr lang="en-US" b="1" dirty="0">
              <a:solidFill>
                <a:schemeClr val="bg1"/>
              </a:solidFill>
              <a:latin typeface="Arial" panose="020B0604020202020204" pitchFamily="34" charset="0"/>
              <a:cs typeface="Arial" panose="020B0604020202020204" pitchFamily="34" charset="0"/>
            </a:endParaRPr>
          </a:p>
          <a:p>
            <a:pPr marL="457200" algn="just">
              <a:spcBef>
                <a:spcPts val="0"/>
              </a:spcBef>
              <a:spcAft>
                <a:spcPts val="0"/>
              </a:spcAft>
            </a:pPr>
            <a:endParaRPr lang="en-US"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0" y="4455009"/>
            <a:ext cx="8991600" cy="232679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Over the past 90 days, </a:t>
            </a:r>
            <a:r>
              <a:rPr lang="en-US" altLang="en-US" sz="1100" b="1" dirty="0" smtClean="0">
                <a:solidFill>
                  <a:schemeClr val="bg1"/>
                </a:solidFill>
              </a:rPr>
              <a:t>in </a:t>
            </a:r>
            <a:r>
              <a:rPr lang="en-US" altLang="en-US" sz="1100" b="1" dirty="0">
                <a:solidFill>
                  <a:schemeClr val="bg1"/>
                </a:solidFill>
              </a:rPr>
              <a:t>East Africa, </a:t>
            </a:r>
            <a:r>
              <a:rPr lang="en-US" altLang="en-US" sz="1100" b="1" dirty="0" smtClean="0">
                <a:solidFill>
                  <a:schemeClr val="bg1"/>
                </a:solidFill>
              </a:rPr>
              <a:t>rainfall was well above-average </a:t>
            </a:r>
            <a:r>
              <a:rPr lang="en-US" altLang="en-US" sz="1100" b="1" dirty="0">
                <a:solidFill>
                  <a:schemeClr val="bg1"/>
                </a:solidFill>
              </a:rPr>
              <a:t>over </a:t>
            </a:r>
            <a:r>
              <a:rPr lang="en-US" altLang="en-US" sz="1100" b="1" dirty="0" smtClean="0">
                <a:solidFill>
                  <a:schemeClr val="bg1"/>
                </a:solidFill>
              </a:rPr>
              <a:t>Sudan</a:t>
            </a:r>
            <a:r>
              <a:rPr lang="en-US" altLang="en-US" sz="1100" b="1" dirty="0">
                <a:solidFill>
                  <a:schemeClr val="bg1"/>
                </a:solidFill>
              </a:rPr>
              <a:t>, northern South Sudan, </a:t>
            </a:r>
            <a:r>
              <a:rPr lang="en-US" altLang="en-US" sz="1100" b="1" dirty="0" smtClean="0">
                <a:solidFill>
                  <a:schemeClr val="bg1"/>
                </a:solidFill>
              </a:rPr>
              <a:t>Eritrea</a:t>
            </a:r>
            <a:r>
              <a:rPr lang="en-US" altLang="en-US" sz="1100" b="1" dirty="0">
                <a:solidFill>
                  <a:schemeClr val="bg1"/>
                </a:solidFill>
              </a:rPr>
              <a:t>, </a:t>
            </a:r>
            <a:r>
              <a:rPr lang="en-US" altLang="en-US" sz="1100" b="1" dirty="0" smtClean="0">
                <a:solidFill>
                  <a:schemeClr val="bg1"/>
                </a:solidFill>
              </a:rPr>
              <a:t>and northern Ethiopia. Below-average rainfall was observed central and southern </a:t>
            </a:r>
            <a:r>
              <a:rPr lang="en-US" altLang="en-US" sz="1100" b="1" dirty="0">
                <a:solidFill>
                  <a:schemeClr val="bg1"/>
                </a:solidFill>
              </a:rPr>
              <a:t>South </a:t>
            </a:r>
            <a:r>
              <a:rPr lang="en-US" altLang="en-US" sz="1100" b="1" dirty="0" smtClean="0">
                <a:solidFill>
                  <a:schemeClr val="bg1"/>
                </a:solidFill>
              </a:rPr>
              <a:t>Sudan, southern Ethiopia, Somalia, Uganda, Kenya, and </a:t>
            </a:r>
            <a:r>
              <a:rPr lang="en-US" altLang="en-US" sz="1100" b="1" dirty="0" smtClean="0">
                <a:solidFill>
                  <a:schemeClr val="bg1"/>
                </a:solidFill>
              </a:rPr>
              <a:t>northwestern </a:t>
            </a:r>
            <a:r>
              <a:rPr lang="en-US" altLang="en-US" sz="1100" b="1" dirty="0" smtClean="0">
                <a:solidFill>
                  <a:schemeClr val="bg1"/>
                </a:solidFill>
              </a:rPr>
              <a:t>and eastern Tanzania</a:t>
            </a:r>
            <a:r>
              <a:rPr lang="en-US" altLang="en-US" sz="1100" b="1" dirty="0" smtClean="0">
                <a:solidFill>
                  <a:schemeClr val="bg1"/>
                </a:solidFill>
              </a:rPr>
              <a:t>.</a:t>
            </a:r>
            <a:endParaRPr lang="en-US" altLang="en-US" sz="1100" b="1" dirty="0">
              <a:solidFill>
                <a:schemeClr val="bg1"/>
              </a:solidFill>
            </a:endParaRP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southern Africa, </a:t>
            </a:r>
            <a:r>
              <a:rPr lang="en-US" altLang="en-US" sz="1100" b="1" dirty="0" smtClean="0">
                <a:solidFill>
                  <a:schemeClr val="bg1"/>
                </a:solidFill>
              </a:rPr>
              <a:t>above-average rainfall was observed over local areas in South Africa and Zimbabwe, and many parts in Mozambique and Madagascar. Light moisture deficits were observed over Botswana, much of South Africa, and portions of Madagascar.</a:t>
            </a:r>
          </a:p>
          <a:p>
            <a:pPr algn="just" eaLnBrk="1" hangingPunct="1">
              <a:lnSpc>
                <a:spcPct val="90000"/>
              </a:lnSpc>
              <a:spcBef>
                <a:spcPct val="50000"/>
              </a:spcBef>
            </a:pPr>
            <a:r>
              <a:rPr lang="en-US" altLang="en-US" sz="1100" b="1" dirty="0" smtClean="0">
                <a:solidFill>
                  <a:schemeClr val="bg1"/>
                </a:solidFill>
              </a:rPr>
              <a:t>In Central Africa, positive precipitation anomalies were found over </a:t>
            </a:r>
            <a:r>
              <a:rPr lang="en-US" altLang="en-US" sz="1100" b="1" dirty="0" smtClean="0">
                <a:solidFill>
                  <a:schemeClr val="bg1"/>
                </a:solidFill>
              </a:rPr>
              <a:t>central and southern </a:t>
            </a:r>
            <a:r>
              <a:rPr lang="en-US" altLang="en-US" sz="1100" b="1" dirty="0" smtClean="0">
                <a:solidFill>
                  <a:schemeClr val="bg1"/>
                </a:solidFill>
              </a:rPr>
              <a:t>Chad, much of CAR, Equatorial Guinea, Gabon, </a:t>
            </a:r>
            <a:r>
              <a:rPr lang="en-US" altLang="en-US" sz="1100" b="1" dirty="0" smtClean="0">
                <a:solidFill>
                  <a:schemeClr val="bg1"/>
                </a:solidFill>
              </a:rPr>
              <a:t>central Congo</a:t>
            </a:r>
            <a:r>
              <a:rPr lang="en-US" altLang="en-US" sz="1100" b="1" dirty="0" smtClean="0">
                <a:solidFill>
                  <a:schemeClr val="bg1"/>
                </a:solidFill>
              </a:rPr>
              <a:t>, and </a:t>
            </a:r>
            <a:r>
              <a:rPr lang="en-US" altLang="en-US" sz="1100" b="1" dirty="0" smtClean="0">
                <a:solidFill>
                  <a:schemeClr val="bg1"/>
                </a:solidFill>
              </a:rPr>
              <a:t>local areas in northern </a:t>
            </a:r>
            <a:r>
              <a:rPr lang="en-US" altLang="en-US" sz="1100" b="1" dirty="0" smtClean="0">
                <a:solidFill>
                  <a:schemeClr val="bg1"/>
                </a:solidFill>
              </a:rPr>
              <a:t>DRC. Negative precipitation anomalies occurred in southwestern Chad, much of Cameroon, portions of CAR, </a:t>
            </a:r>
            <a:r>
              <a:rPr lang="en-US" altLang="en-US" sz="1100" b="1" dirty="0" smtClean="0">
                <a:solidFill>
                  <a:schemeClr val="bg1"/>
                </a:solidFill>
              </a:rPr>
              <a:t>northern Gabon, northern </a:t>
            </a:r>
            <a:r>
              <a:rPr lang="en-US" altLang="en-US" sz="1100" b="1" dirty="0" smtClean="0">
                <a:solidFill>
                  <a:schemeClr val="bg1"/>
                </a:solidFill>
              </a:rPr>
              <a:t>Congo, and northeastern and central DRC.</a:t>
            </a:r>
          </a:p>
          <a:p>
            <a:pPr algn="just" eaLnBrk="1" hangingPunct="1">
              <a:lnSpc>
                <a:spcPct val="90000"/>
              </a:lnSpc>
              <a:spcBef>
                <a:spcPct val="50000"/>
              </a:spcBef>
            </a:pPr>
            <a:r>
              <a:rPr lang="en-US" altLang="en-US" sz="1100" b="1" dirty="0" smtClean="0">
                <a:solidFill>
                  <a:schemeClr val="bg1"/>
                </a:solidFill>
              </a:rPr>
              <a:t>In West Africa, moisture surpluses were observed over much of Senegal, eastern Guinea-Bissau, Guinea, Sierra Leone, Liberia, </a:t>
            </a:r>
            <a:r>
              <a:rPr lang="en-US" altLang="en-US" sz="1100" b="1" dirty="0" smtClean="0">
                <a:solidFill>
                  <a:schemeClr val="bg1"/>
                </a:solidFill>
              </a:rPr>
              <a:t>western and northern Côte </a:t>
            </a:r>
            <a:r>
              <a:rPr lang="en-US" altLang="en-US" sz="1100" b="1" dirty="0" smtClean="0">
                <a:solidFill>
                  <a:schemeClr val="bg1"/>
                </a:solidFill>
              </a:rPr>
              <a:t>d’Ivoire, central and southern Mali, Burkina Faso, northern Ghana, northern Togo, northern Benin, parts of Niger, and northern and southern Nigeria. Western Guinea-Bissau, northern Mali, southeastern Côte d’Ivoire, southern Ghana, southern Togo, southern Benin, and parts of Niger and Nigeria experienced moisture deficits.</a:t>
            </a:r>
            <a:endParaRPr lang="en-US" altLang="en-US" sz="1100" b="1" dirty="0">
              <a:solidFill>
                <a:schemeClr val="bg1"/>
              </a:solidFill>
            </a:endParaRPr>
          </a:p>
        </p:txBody>
      </p:sp>
      <p:pic>
        <p:nvPicPr>
          <p:cNvPr id="2" name="Image 1"/>
          <p:cNvPicPr>
            <a:picLocks noChangeAspect="1"/>
          </p:cNvPicPr>
          <p:nvPr/>
        </p:nvPicPr>
        <p:blipFill>
          <a:blip r:embed="rId3"/>
          <a:stretch>
            <a:fillRect/>
          </a:stretch>
        </p:blipFill>
        <p:spPr>
          <a:xfrm>
            <a:off x="1143000" y="979729"/>
            <a:ext cx="3352800" cy="3352800"/>
          </a:xfrm>
          <a:prstGeom prst="rect">
            <a:avLst/>
          </a:prstGeom>
        </p:spPr>
      </p:pic>
      <p:pic>
        <p:nvPicPr>
          <p:cNvPr id="3" name="Image 2"/>
          <p:cNvPicPr>
            <a:picLocks noChangeAspect="1"/>
          </p:cNvPicPr>
          <p:nvPr/>
        </p:nvPicPr>
        <p:blipFill>
          <a:blip r:embed="rId4"/>
          <a:stretch>
            <a:fillRect/>
          </a:stretch>
        </p:blipFill>
        <p:spPr>
          <a:xfrm>
            <a:off x="4724400" y="979729"/>
            <a:ext cx="3352800" cy="3352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0" y="4495800"/>
            <a:ext cx="8991600" cy="2249847"/>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a:t>
            </a:r>
            <a:r>
              <a:rPr lang="en-US" altLang="en-US" sz="1140" b="1" dirty="0" smtClean="0">
                <a:solidFill>
                  <a:schemeClr val="bg1"/>
                </a:solidFill>
              </a:rPr>
              <a:t>over Sudan, local areas in northern and southern South Sudan, Eritrea, northern Ethiopia, and local areas in southern Somalia. Rainfall was below-average over central Ethiopia, parts of South Sudan, </a:t>
            </a:r>
            <a:r>
              <a:rPr lang="en-US" altLang="en-US" sz="1140" b="1" dirty="0" smtClean="0">
                <a:solidFill>
                  <a:schemeClr val="bg1"/>
                </a:solidFill>
              </a:rPr>
              <a:t>western </a:t>
            </a:r>
            <a:r>
              <a:rPr lang="en-US" altLang="en-US" sz="1140" b="1" dirty="0" smtClean="0">
                <a:solidFill>
                  <a:schemeClr val="bg1"/>
                </a:solidFill>
              </a:rPr>
              <a:t>Kenya, and Uganda.</a:t>
            </a:r>
          </a:p>
          <a:p>
            <a:pPr algn="just" eaLnBrk="1" hangingPunct="1">
              <a:lnSpc>
                <a:spcPct val="90000"/>
              </a:lnSpc>
              <a:spcBef>
                <a:spcPct val="50000"/>
              </a:spcBef>
            </a:pPr>
            <a:r>
              <a:rPr lang="en-US" altLang="en-US" sz="1140" b="1" dirty="0" smtClean="0">
                <a:solidFill>
                  <a:schemeClr val="bg1"/>
                </a:solidFill>
              </a:rPr>
              <a:t>In southern Africa, scattered </a:t>
            </a:r>
            <a:r>
              <a:rPr lang="en-US" altLang="en-US" sz="1140" b="1" dirty="0" smtClean="0">
                <a:solidFill>
                  <a:schemeClr val="bg1"/>
                </a:solidFill>
              </a:rPr>
              <a:t>positive rainfall anomalies were found </a:t>
            </a:r>
            <a:r>
              <a:rPr lang="en-US" altLang="en-US" sz="1140" b="1" dirty="0" smtClean="0">
                <a:solidFill>
                  <a:schemeClr val="bg1"/>
                </a:solidFill>
              </a:rPr>
              <a:t>in Mozambique and eastern </a:t>
            </a:r>
            <a:r>
              <a:rPr lang="en-US" altLang="en-US" sz="1140" b="1" dirty="0" smtClean="0">
                <a:solidFill>
                  <a:schemeClr val="bg1"/>
                </a:solidFill>
              </a:rPr>
              <a:t>Madagascar. Light negative </a:t>
            </a:r>
            <a:r>
              <a:rPr lang="en-US" altLang="en-US" sz="1140" b="1" dirty="0" smtClean="0">
                <a:solidFill>
                  <a:schemeClr val="bg1"/>
                </a:solidFill>
              </a:rPr>
              <a:t>rainfall anomalies were observed over the southern part of South Africa.</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Central Africa, rainfall was </a:t>
            </a:r>
            <a:r>
              <a:rPr lang="en-US" altLang="en-US" sz="1140" b="1" dirty="0" smtClean="0">
                <a:solidFill>
                  <a:schemeClr val="bg1"/>
                </a:solidFill>
              </a:rPr>
              <a:t>well above-average over central and southeastern Chad, portions of CAR, northern DRC, and northern Congo. Conversely, below-average conditions were found over Cameroon, southwestern Chad, parts of CAR, and central DRC.</a:t>
            </a:r>
          </a:p>
          <a:p>
            <a:pPr algn="just" eaLnBrk="1" hangingPunct="1">
              <a:lnSpc>
                <a:spcPct val="90000"/>
              </a:lnSpc>
              <a:spcBef>
                <a:spcPct val="50000"/>
              </a:spcBef>
            </a:pPr>
            <a:r>
              <a:rPr lang="en-US" altLang="en-US" sz="1140" b="1" dirty="0" smtClean="0">
                <a:solidFill>
                  <a:schemeClr val="bg1"/>
                </a:solidFill>
              </a:rPr>
              <a:t>In </a:t>
            </a:r>
            <a:r>
              <a:rPr lang="en-US" altLang="en-US" sz="1140" b="1" dirty="0">
                <a:solidFill>
                  <a:schemeClr val="bg1"/>
                </a:solidFill>
              </a:rPr>
              <a:t>West Africa, rainfall was above-average </a:t>
            </a:r>
            <a:r>
              <a:rPr lang="en-US" altLang="en-US" sz="1140" b="1" dirty="0" smtClean="0">
                <a:solidFill>
                  <a:schemeClr val="bg1"/>
                </a:solidFill>
              </a:rPr>
              <a:t>over Senegal, Guinea-Bissau, Guinea, Sierra Leone, northern Liberia, northern Côte d’Ivoire, southern Mali, Burkina Faso, northern and southern Ghana, northern Togo, northern Benin, southern Niger and northern and southern Nigeria. Moisture deficits were observed over southern Liberia, northern Mali, northern Burkina Faso, southern Côte d’Ivoire, southern Ghana, southern Togo, southern Benin, and many parts of Nigeria.</a:t>
            </a:r>
            <a:endParaRPr lang="en-US" altLang="en-US" sz="1140" b="1" dirty="0">
              <a:solidFill>
                <a:schemeClr val="bg1"/>
              </a:solidFill>
            </a:endParaRPr>
          </a:p>
        </p:txBody>
      </p:sp>
      <p:pic>
        <p:nvPicPr>
          <p:cNvPr id="2" name="Image 1"/>
          <p:cNvPicPr>
            <a:picLocks noChangeAspect="1"/>
          </p:cNvPicPr>
          <p:nvPr/>
        </p:nvPicPr>
        <p:blipFill>
          <a:blip r:embed="rId3"/>
          <a:stretch>
            <a:fillRect/>
          </a:stretch>
        </p:blipFill>
        <p:spPr>
          <a:xfrm>
            <a:off x="1262062" y="900112"/>
            <a:ext cx="3443288" cy="3443288"/>
          </a:xfrm>
          <a:prstGeom prst="rect">
            <a:avLst/>
          </a:prstGeom>
        </p:spPr>
      </p:pic>
      <p:pic>
        <p:nvPicPr>
          <p:cNvPr id="3" name="Image 2"/>
          <p:cNvPicPr>
            <a:picLocks noChangeAspect="1"/>
          </p:cNvPicPr>
          <p:nvPr/>
        </p:nvPicPr>
        <p:blipFill>
          <a:blip r:embed="rId4"/>
          <a:stretch>
            <a:fillRect/>
          </a:stretch>
        </p:blipFill>
        <p:spPr>
          <a:xfrm>
            <a:off x="4900612" y="900112"/>
            <a:ext cx="3443288" cy="344328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134937" y="4724400"/>
            <a:ext cx="8842375" cy="171739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a:t>
            </a:r>
            <a:r>
              <a:rPr lang="en-US" altLang="en-US" sz="1100" b="1" dirty="0" smtClean="0">
                <a:solidFill>
                  <a:schemeClr val="bg1"/>
                </a:solidFill>
              </a:rPr>
              <a:t>the past </a:t>
            </a:r>
            <a:r>
              <a:rPr lang="en-US" altLang="en-US" sz="1100" b="1" dirty="0">
                <a:solidFill>
                  <a:schemeClr val="bg1"/>
                </a:solidFill>
              </a:rPr>
              <a:t>7 days, in East Africa, rainfall was above-average over </a:t>
            </a:r>
            <a:r>
              <a:rPr lang="en-US" altLang="en-US" sz="1100" b="1" dirty="0" smtClean="0">
                <a:solidFill>
                  <a:schemeClr val="bg1"/>
                </a:solidFill>
              </a:rPr>
              <a:t>central and southeastern Sudan, southern and eastern South Sudan, western Ethiopia, and southern Uganda. Precipitation was slightly below-average over southwestern Sudan and western South Sudan</a:t>
            </a:r>
            <a:r>
              <a:rPr lang="en-US" altLang="en-US" sz="1100" b="1" dirty="0" smtClean="0">
                <a:solidFill>
                  <a:schemeClr val="bg1"/>
                </a:solidFill>
              </a:rPr>
              <a:t>.</a:t>
            </a:r>
          </a:p>
          <a:p>
            <a:pPr algn="just" eaLnBrk="1" hangingPunct="1">
              <a:lnSpc>
                <a:spcPct val="90000"/>
              </a:lnSpc>
              <a:spcBef>
                <a:spcPct val="50000"/>
              </a:spcBef>
            </a:pPr>
            <a:r>
              <a:rPr lang="en-US" altLang="en-US" sz="1100" b="1" dirty="0" smtClean="0">
                <a:solidFill>
                  <a:schemeClr val="bg1"/>
                </a:solidFill>
              </a:rPr>
              <a:t>In southern Africa, local areas in South Africa and Mozambique observed wetter than normal conditions.</a:t>
            </a:r>
            <a:endParaRPr lang="en-US" altLang="en-US" sz="1100" b="1" dirty="0" smtClean="0">
              <a:solidFill>
                <a:schemeClr val="bg1"/>
              </a:solidFill>
            </a:endParaRP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Central Africa, rainfall was above-average </a:t>
            </a:r>
            <a:r>
              <a:rPr lang="en-US" altLang="en-US" sz="1100" b="1" dirty="0" smtClean="0">
                <a:solidFill>
                  <a:schemeClr val="bg1"/>
                </a:solidFill>
              </a:rPr>
              <a:t>over central Chad</a:t>
            </a:r>
            <a:r>
              <a:rPr lang="en-US" altLang="en-US" sz="1100" b="1" dirty="0">
                <a:solidFill>
                  <a:schemeClr val="bg1"/>
                </a:solidFill>
              </a:rPr>
              <a:t> </a:t>
            </a:r>
            <a:r>
              <a:rPr lang="en-US" altLang="en-US" sz="1100" b="1" dirty="0" smtClean="0">
                <a:solidFill>
                  <a:schemeClr val="bg1"/>
                </a:solidFill>
              </a:rPr>
              <a:t>and pocket areas in CAR and DRC. Southern Chad, much of </a:t>
            </a:r>
            <a:r>
              <a:rPr lang="en-US" altLang="en-US" sz="1100" b="1" dirty="0" smtClean="0">
                <a:solidFill>
                  <a:schemeClr val="bg1"/>
                </a:solidFill>
              </a:rPr>
              <a:t>Cameroon, eastern CAR</a:t>
            </a:r>
            <a:r>
              <a:rPr lang="en-US" altLang="en-US" sz="1100" b="1" dirty="0" smtClean="0">
                <a:solidFill>
                  <a:schemeClr val="bg1"/>
                </a:solidFill>
              </a:rPr>
              <a:t>, </a:t>
            </a:r>
            <a:r>
              <a:rPr lang="en-US" altLang="en-US" sz="1100" b="1" dirty="0" smtClean="0">
                <a:solidFill>
                  <a:schemeClr val="bg1"/>
                </a:solidFill>
              </a:rPr>
              <a:t>northern Congo, and </a:t>
            </a:r>
            <a:r>
              <a:rPr lang="en-US" altLang="en-US" sz="1100" b="1" dirty="0" smtClean="0">
                <a:solidFill>
                  <a:schemeClr val="bg1"/>
                </a:solidFill>
              </a:rPr>
              <a:t>local areas in northern DRC experienced below-average rainfall.</a:t>
            </a:r>
          </a:p>
          <a:p>
            <a:pPr algn="just" eaLnBrk="1" hangingPunct="1">
              <a:lnSpc>
                <a:spcPct val="90000"/>
              </a:lnSpc>
              <a:spcBef>
                <a:spcPct val="50000"/>
              </a:spcBef>
            </a:pPr>
            <a:r>
              <a:rPr lang="en-US" altLang="en-US" sz="1100" b="1" dirty="0" smtClean="0">
                <a:solidFill>
                  <a:schemeClr val="bg1"/>
                </a:solidFill>
              </a:rPr>
              <a:t>In </a:t>
            </a:r>
            <a:r>
              <a:rPr lang="en-US" altLang="en-US" sz="1100" b="1" dirty="0">
                <a:solidFill>
                  <a:schemeClr val="bg1"/>
                </a:solidFill>
              </a:rPr>
              <a:t>West Africa, </a:t>
            </a:r>
            <a:r>
              <a:rPr lang="en-US" altLang="en-US" sz="1100" b="1" dirty="0" smtClean="0">
                <a:solidFill>
                  <a:schemeClr val="bg1"/>
                </a:solidFill>
              </a:rPr>
              <a:t>Senegal, Guinea, </a:t>
            </a:r>
            <a:r>
              <a:rPr lang="en-US" altLang="en-US" sz="1100" b="1" dirty="0" smtClean="0">
                <a:solidFill>
                  <a:schemeClr val="bg1"/>
                </a:solidFill>
              </a:rPr>
              <a:t>Sierra </a:t>
            </a:r>
            <a:r>
              <a:rPr lang="en-US" altLang="en-US" sz="1100" b="1" dirty="0" smtClean="0">
                <a:solidFill>
                  <a:schemeClr val="bg1"/>
                </a:solidFill>
              </a:rPr>
              <a:t>Leone, Liberia, southwestern Mali, southwestern and eastern Burkina Faso, Côte d’Ivoire, northern Ghana, </a:t>
            </a:r>
            <a:r>
              <a:rPr lang="en-US" altLang="en-US" sz="1100" b="1" dirty="0" smtClean="0">
                <a:solidFill>
                  <a:schemeClr val="bg1"/>
                </a:solidFill>
              </a:rPr>
              <a:t>southern Niger, and northern and southern </a:t>
            </a:r>
            <a:r>
              <a:rPr lang="en-US" altLang="en-US" sz="1100" b="1" dirty="0" smtClean="0">
                <a:solidFill>
                  <a:schemeClr val="bg1"/>
                </a:solidFill>
              </a:rPr>
              <a:t>Nigeria observed above-average rainfall. Central Mali, northern Burkina Faso, northern Togo, northern Benin, and parts of Nigeria experienced below-average rainfall conditions.</a:t>
            </a:r>
            <a:endParaRPr lang="en-US" altLang="en-US" sz="1100" b="1" dirty="0">
              <a:solidFill>
                <a:schemeClr val="bg1"/>
              </a:solidFill>
            </a:endParaRPr>
          </a:p>
        </p:txBody>
      </p:sp>
      <p:pic>
        <p:nvPicPr>
          <p:cNvPr id="4" name="Image 3"/>
          <p:cNvPicPr>
            <a:picLocks noChangeAspect="1"/>
          </p:cNvPicPr>
          <p:nvPr/>
        </p:nvPicPr>
        <p:blipFill>
          <a:blip r:embed="rId3"/>
          <a:stretch>
            <a:fillRect/>
          </a:stretch>
        </p:blipFill>
        <p:spPr>
          <a:xfrm>
            <a:off x="1222374" y="922336"/>
            <a:ext cx="3410059" cy="3410059"/>
          </a:xfrm>
          <a:prstGeom prst="rect">
            <a:avLst/>
          </a:prstGeom>
        </p:spPr>
      </p:pic>
      <p:pic>
        <p:nvPicPr>
          <p:cNvPr id="5" name="Image 4"/>
          <p:cNvPicPr>
            <a:picLocks noChangeAspect="1"/>
          </p:cNvPicPr>
          <p:nvPr/>
        </p:nvPicPr>
        <p:blipFill>
          <a:blip r:embed="rId4"/>
          <a:stretch>
            <a:fillRect/>
          </a:stretch>
        </p:blipFill>
        <p:spPr>
          <a:xfrm>
            <a:off x="4821345" y="914400"/>
            <a:ext cx="3417995" cy="3417995"/>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484250" y="5562600"/>
            <a:ext cx="7851648" cy="101566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The 700-hPa atmospheric circulation pattern features easterly flow stretching from Eritrea to </a:t>
            </a:r>
            <a:r>
              <a:rPr lang="en-US" altLang="en-US" sz="1200" b="1" dirty="0" smtClean="0">
                <a:solidFill>
                  <a:schemeClr val="bg1"/>
                </a:solidFill>
              </a:rPr>
              <a:t>Senegal. A cyclonic circulation located over southern Africa may have contributed to enhanced rainfall in South Africa, Zimbabwe, and Mozambique </a:t>
            </a:r>
            <a:r>
              <a:rPr lang="en-US" altLang="en-US" sz="1200" b="1" dirty="0" smtClean="0">
                <a:solidFill>
                  <a:schemeClr val="bg1"/>
                </a:solidFill>
              </a:rPr>
              <a:t>(left panel).</a:t>
            </a:r>
          </a:p>
          <a:p>
            <a:pPr algn="just" eaLnBrk="1" hangingPunct="1">
              <a:lnSpc>
                <a:spcPct val="90000"/>
              </a:lnSpc>
              <a:spcBef>
                <a:spcPct val="50000"/>
              </a:spcBef>
            </a:pPr>
            <a:r>
              <a:rPr lang="en-US" altLang="en-US" sz="1200" b="1" dirty="0" smtClean="0">
                <a:solidFill>
                  <a:schemeClr val="bg1"/>
                </a:solidFill>
              </a:rPr>
              <a:t>An anomalous cyclonic circulation was present over the Sahel and the countries in the Gulf of Guinea. The strong cyclonic flow over Chad and Ethiopia likely helped enhance rain in those areas (right </a:t>
            </a:r>
            <a:r>
              <a:rPr lang="en-US" altLang="en-US" sz="1200" b="1" dirty="0" smtClean="0">
                <a:solidFill>
                  <a:schemeClr val="bg1"/>
                </a:solidFill>
              </a:rPr>
              <a:t>panel). </a:t>
            </a:r>
            <a:endParaRPr lang="en-US" altLang="en-US" sz="1200" b="1" dirty="0">
              <a:solidFill>
                <a:schemeClr val="bg1"/>
              </a:solidFill>
            </a:endParaRPr>
          </a:p>
        </p:txBody>
      </p:sp>
      <p:pic>
        <p:nvPicPr>
          <p:cNvPr id="2" name="Image 1"/>
          <p:cNvPicPr>
            <a:picLocks noChangeAspect="1"/>
          </p:cNvPicPr>
          <p:nvPr/>
        </p:nvPicPr>
        <p:blipFill>
          <a:blip r:embed="rId3"/>
          <a:stretch>
            <a:fillRect/>
          </a:stretch>
        </p:blipFill>
        <p:spPr>
          <a:xfrm>
            <a:off x="761999" y="1638299"/>
            <a:ext cx="3648075" cy="3648075"/>
          </a:xfrm>
          <a:prstGeom prst="rect">
            <a:avLst/>
          </a:prstGeom>
        </p:spPr>
      </p:pic>
      <p:pic>
        <p:nvPicPr>
          <p:cNvPr id="4" name="Image 3"/>
          <p:cNvPicPr>
            <a:picLocks noChangeAspect="1"/>
          </p:cNvPicPr>
          <p:nvPr/>
        </p:nvPicPr>
        <p:blipFill>
          <a:blip r:embed="rId4"/>
          <a:stretch>
            <a:fillRect/>
          </a:stretch>
        </p:blipFill>
        <p:spPr>
          <a:xfrm>
            <a:off x="4800600" y="1628774"/>
            <a:ext cx="3657600" cy="3657600"/>
          </a:xfrm>
          <a:prstGeom prst="rect">
            <a:avLst/>
          </a:prstGeom>
        </p:spPr>
      </p:pic>
      <p:sp>
        <p:nvSpPr>
          <p:cNvPr id="3" name="Oval 2"/>
          <p:cNvSpPr/>
          <p:nvPr/>
        </p:nvSpPr>
        <p:spPr bwMode="auto">
          <a:xfrm>
            <a:off x="5105400" y="2692068"/>
            <a:ext cx="2057400" cy="736932"/>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7" name="Oval 2"/>
          <p:cNvSpPr/>
          <p:nvPr/>
        </p:nvSpPr>
        <p:spPr bwMode="auto">
          <a:xfrm>
            <a:off x="828672" y="2590800"/>
            <a:ext cx="3209927" cy="651712"/>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
        <p:nvSpPr>
          <p:cNvPr id="10" name="Oval 2"/>
          <p:cNvSpPr/>
          <p:nvPr/>
        </p:nvSpPr>
        <p:spPr bwMode="auto">
          <a:xfrm>
            <a:off x="2590799" y="3869156"/>
            <a:ext cx="990601" cy="855243"/>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xmlns=""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xmlns=""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xmlns=""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xmlns="" id="{D03C9423-4F28-C745-8EF5-45ABCE087831}"/>
              </a:ext>
            </a:extLst>
          </p:cNvPr>
          <p:cNvSpPr>
            <a:spLocks noChangeShapeType="1"/>
          </p:cNvSpPr>
          <p:nvPr/>
        </p:nvSpPr>
        <p:spPr bwMode="auto">
          <a:xfrm flipV="1">
            <a:off x="1315649" y="1633730"/>
            <a:ext cx="436951" cy="225246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xmlns="" id="{A2A56B34-3D71-9E45-BE1E-2EA46AD87E40}"/>
              </a:ext>
            </a:extLst>
          </p:cNvPr>
          <p:cNvSpPr>
            <a:spLocks noChangeShapeType="1"/>
          </p:cNvSpPr>
          <p:nvPr/>
        </p:nvSpPr>
        <p:spPr bwMode="auto">
          <a:xfrm flipH="1" flipV="1">
            <a:off x="2590800" y="1730949"/>
            <a:ext cx="2971800" cy="2586231"/>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xmlns="" id="{BDAB2B4D-8464-754A-BEB5-33B2AB539372}"/>
              </a:ext>
            </a:extLst>
          </p:cNvPr>
          <p:cNvSpPr>
            <a:spLocks noChangeShapeType="1"/>
          </p:cNvSpPr>
          <p:nvPr/>
        </p:nvSpPr>
        <p:spPr bwMode="auto">
          <a:xfrm flipH="1">
            <a:off x="3657600" y="1633731"/>
            <a:ext cx="2438400" cy="4267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xmlns="" id="{67D9B727-7203-A341-9978-4E0CEE65D7F9}"/>
              </a:ext>
            </a:extLst>
          </p:cNvPr>
          <p:cNvSpPr txBox="1">
            <a:spLocks noChangeArrowheads="1"/>
          </p:cNvSpPr>
          <p:nvPr/>
        </p:nvSpPr>
        <p:spPr bwMode="auto">
          <a:xfrm>
            <a:off x="0" y="6172390"/>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Guinea (bottom left) and western Ethiopia (top right). In contrast, seasonal total rainfall remained below-average over eastern Nigeria </a:t>
            </a:r>
            <a:r>
              <a:rPr lang="en-US" altLang="en-US" sz="1200" b="1" dirty="0" smtClean="0">
                <a:solidFill>
                  <a:schemeClr val="bg1"/>
                </a:solidFill>
                <a:latin typeface="Arial" charset="0"/>
                <a:cs typeface="+mn-cs"/>
              </a:rPr>
              <a:t>(bottom right). </a:t>
            </a:r>
            <a:endParaRPr lang="en-US" altLang="en-US" sz="1200" b="1" dirty="0">
              <a:solidFill>
                <a:schemeClr val="bg1"/>
              </a:solidFill>
              <a:latin typeface="Arial" charset="0"/>
              <a:cs typeface="+mn-cs"/>
            </a:endParaRPr>
          </a:p>
        </p:txBody>
      </p:sp>
      <p:pic>
        <p:nvPicPr>
          <p:cNvPr id="2" name="Image 1"/>
          <p:cNvPicPr>
            <a:picLocks noChangeAspect="1"/>
          </p:cNvPicPr>
          <p:nvPr/>
        </p:nvPicPr>
        <p:blipFill>
          <a:blip r:embed="rId4"/>
          <a:stretch>
            <a:fillRect/>
          </a:stretch>
        </p:blipFill>
        <p:spPr>
          <a:xfrm>
            <a:off x="381000" y="3650575"/>
            <a:ext cx="3009900" cy="2341033"/>
          </a:xfrm>
          <a:prstGeom prst="rect">
            <a:avLst/>
          </a:prstGeom>
        </p:spPr>
      </p:pic>
      <p:pic>
        <p:nvPicPr>
          <p:cNvPr id="3" name="Image 2"/>
          <p:cNvPicPr>
            <a:picLocks noChangeAspect="1"/>
          </p:cNvPicPr>
          <p:nvPr/>
        </p:nvPicPr>
        <p:blipFill>
          <a:blip r:embed="rId5"/>
          <a:stretch>
            <a:fillRect/>
          </a:stretch>
        </p:blipFill>
        <p:spPr>
          <a:xfrm>
            <a:off x="5486400" y="3590824"/>
            <a:ext cx="3009899" cy="2341033"/>
          </a:xfrm>
          <a:prstGeom prst="rect">
            <a:avLst/>
          </a:prstGeom>
        </p:spPr>
      </p:pic>
      <p:pic>
        <p:nvPicPr>
          <p:cNvPr id="4" name="Image 3"/>
          <p:cNvPicPr>
            <a:picLocks noChangeAspect="1"/>
          </p:cNvPicPr>
          <p:nvPr/>
        </p:nvPicPr>
        <p:blipFill>
          <a:blip r:embed="rId6"/>
          <a:stretch>
            <a:fillRect/>
          </a:stretch>
        </p:blipFill>
        <p:spPr>
          <a:xfrm>
            <a:off x="5486399" y="683198"/>
            <a:ext cx="3009899" cy="2341032"/>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806038" y="1524000"/>
            <a:ext cx="363086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24 – 30 August,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304800" y="4894679"/>
            <a:ext cx="8462212" cy="168046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a:t>
            </a:r>
            <a:r>
              <a:rPr lang="en-US" altLang="en-US" sz="1200" b="1" dirty="0" smtClean="0">
                <a:solidFill>
                  <a:schemeClr val="bg1"/>
                </a:solidFill>
              </a:rPr>
              <a:t>panel), </a:t>
            </a:r>
            <a:r>
              <a:rPr lang="en-US" altLang="en-US" sz="1200" b="1" dirty="0" smtClean="0">
                <a:solidFill>
                  <a:schemeClr val="bg1"/>
                </a:solidFill>
              </a:rPr>
              <a:t>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a:t>
            </a:r>
            <a:r>
              <a:rPr lang="en-US" altLang="en-US" sz="1200" b="1" dirty="0" smtClean="0">
                <a:solidFill>
                  <a:schemeClr val="bg1"/>
                </a:solidFill>
              </a:rPr>
              <a:t>over Senegal, Guinea-Bissau, Guinea, Sierra Leone, northern Liberia, southwestern Mali, southern Burkina Faso, northern Côte d’Ivoire, northern Ghana, Togo, Benin, southern Niger, Nigeria, Cameroon, Equatorial Guinea, northern Gabon, northern Congo, southern Chad, CAR, northern DRC, local areas in eastern and western Sudan and South Sudan, and western Ethiopia.</a:t>
            </a:r>
            <a:endParaRPr lang="en-US" altLang="en-US" sz="1200" b="1" dirty="0" smtClean="0">
              <a:solidFill>
                <a:schemeClr val="bg1"/>
              </a:solidFill>
            </a:endParaRPr>
          </a:p>
          <a:p>
            <a:pPr algn="just" eaLnBrk="1" hangingPunct="1">
              <a:lnSpc>
                <a:spcPct val="90000"/>
              </a:lnSpc>
              <a:spcBef>
                <a:spcPct val="50000"/>
              </a:spcBef>
            </a:pPr>
            <a:r>
              <a:rPr lang="en-US" altLang="en-US" sz="1200" b="1" dirty="0" smtClean="0">
                <a:solidFill>
                  <a:schemeClr val="bg1"/>
                </a:solidFill>
              </a:rPr>
              <a:t>Week-2 forecast (right panel) </a:t>
            </a:r>
            <a:r>
              <a:rPr lang="en-US" altLang="en-US" sz="1200" b="1" dirty="0" smtClean="0">
                <a:solidFill>
                  <a:schemeClr val="bg1"/>
                </a:solidFill>
              </a:rPr>
              <a:t>depicts an increased chance for weekly rainfall to exceed 50 mm </a:t>
            </a:r>
            <a:r>
              <a:rPr lang="en-US" altLang="en-US" sz="1200" b="1" dirty="0" smtClean="0">
                <a:solidFill>
                  <a:schemeClr val="bg1"/>
                </a:solidFill>
              </a:rPr>
              <a:t>over southern Senegal, Guinea-Bissau, Guinea, Sierra Leone, northern Liberia, southern Mali, northern Ghana, western Burkina Faso, Togo, Benin, Nigeria, Cameroon, southwestern and southeastern Chad, western and northeastern CAR, western Ethiopia, and pocket areas in western Kenya.</a:t>
            </a:r>
            <a:endParaRPr lang="en-US" altLang="en-US" sz="1200" b="1" dirty="0">
              <a:solidFill>
                <a:schemeClr val="bg1"/>
              </a:solidFill>
            </a:endParaRPr>
          </a:p>
        </p:txBody>
      </p:sp>
      <p:sp>
        <p:nvSpPr>
          <p:cNvPr id="9" name="TextBox 10"/>
          <p:cNvSpPr txBox="1">
            <a:spLocks noChangeArrowheads="1"/>
          </p:cNvSpPr>
          <p:nvPr/>
        </p:nvSpPr>
        <p:spPr bwMode="auto">
          <a:xfrm>
            <a:off x="421210" y="1524000"/>
            <a:ext cx="363086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17 – 23 August</a:t>
            </a:r>
            <a:r>
              <a:rPr lang="en-US" altLang="en-US" b="1" dirty="0">
                <a:solidFill>
                  <a:srgbClr val="FFFF00"/>
                </a:solidFill>
              </a:rPr>
              <a:t>, 2021</a:t>
            </a:r>
          </a:p>
        </p:txBody>
      </p:sp>
      <p:pic>
        <p:nvPicPr>
          <p:cNvPr id="2" name="Image 1"/>
          <p:cNvPicPr>
            <a:picLocks noChangeAspect="1"/>
          </p:cNvPicPr>
          <p:nvPr/>
        </p:nvPicPr>
        <p:blipFill>
          <a:blip r:embed="rId3"/>
          <a:stretch>
            <a:fillRect/>
          </a:stretch>
        </p:blipFill>
        <p:spPr>
          <a:xfrm>
            <a:off x="421210" y="1900654"/>
            <a:ext cx="3697261" cy="2772946"/>
          </a:xfrm>
          <a:prstGeom prst="rect">
            <a:avLst/>
          </a:prstGeom>
        </p:spPr>
      </p:pic>
      <p:pic>
        <p:nvPicPr>
          <p:cNvPr id="3" name="Image 2"/>
          <p:cNvPicPr>
            <a:picLocks noChangeAspect="1"/>
          </p:cNvPicPr>
          <p:nvPr/>
        </p:nvPicPr>
        <p:blipFill>
          <a:blip r:embed="rId4"/>
          <a:stretch>
            <a:fillRect/>
          </a:stretch>
        </p:blipFill>
        <p:spPr>
          <a:xfrm>
            <a:off x="4735995" y="1900654"/>
            <a:ext cx="3700910" cy="277568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195951</TotalTime>
  <Words>1981</Words>
  <Application>Microsoft Office PowerPoint</Application>
  <PresentationFormat>Affichage à l'écran (4:3)</PresentationFormat>
  <Paragraphs>75</Paragraphs>
  <Slides>12</Slides>
  <Notes>11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Présentation PowerPoint</vt:lpstr>
      <vt:lpstr>Présentation PowerPoint</vt:lpstr>
      <vt:lpstr>Présentation PowerPoint</vt:lpstr>
      <vt:lpstr>Présentation PowerPoint</vt:lpstr>
      <vt:lpstr>Summary</vt:lpstr>
    </vt:vector>
  </TitlesOfParts>
  <Company>NOAA/NWS/NCEP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Sarah Diouf</cp:lastModifiedBy>
  <cp:revision>9808</cp:revision>
  <cp:lastPrinted>2018-07-09T15:13:07Z</cp:lastPrinted>
  <dcterms:created xsi:type="dcterms:W3CDTF">2001-08-31T10:39:36Z</dcterms:created>
  <dcterms:modified xsi:type="dcterms:W3CDTF">2021-08-16T15:44:51Z</dcterms:modified>
</cp:coreProperties>
</file>