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482"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6" autoAdjust="0"/>
    <p:restoredTop sz="91103" autoAdjust="0"/>
  </p:normalViewPr>
  <p:slideViewPr>
    <p:cSldViewPr>
      <p:cViewPr>
        <p:scale>
          <a:sx n="60" d="100"/>
          <a:sy n="60" d="100"/>
        </p:scale>
        <p:origin x="600"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02-Aug-21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‹N°›</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extLst>
      <p:ext uri="{BB962C8B-B14F-4D97-AF65-F5344CB8AC3E}">
        <p14:creationId xmlns:p14="http://schemas.microsoft.com/office/powerpoint/2010/main" val="145788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extLst>
      <p:ext uri="{BB962C8B-B14F-4D97-AF65-F5344CB8AC3E}">
        <p14:creationId xmlns:p14="http://schemas.microsoft.com/office/powerpoint/2010/main" val="209822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extLst>
      <p:ext uri="{BB962C8B-B14F-4D97-AF65-F5344CB8AC3E}">
        <p14:creationId xmlns:p14="http://schemas.microsoft.com/office/powerpoint/2010/main" val="409970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extLst>
      <p:ext uri="{BB962C8B-B14F-4D97-AF65-F5344CB8AC3E}">
        <p14:creationId xmlns:p14="http://schemas.microsoft.com/office/powerpoint/2010/main" val="207451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149919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extLst>
      <p:ext uri="{BB962C8B-B14F-4D97-AF65-F5344CB8AC3E}">
        <p14:creationId xmlns:p14="http://schemas.microsoft.com/office/powerpoint/2010/main" val="95335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‹N°›</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‹N°›</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‹N°›</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‹N°›</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‹N°›</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‹N°›</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‹N°›</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‹N°›</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‹N°›</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‹N°›</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‹N°›</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‹N°›</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240"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02 August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398318" y="1447800"/>
            <a:ext cx="348788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03 – 09 </a:t>
            </a:r>
            <a:r>
              <a:rPr lang="en-US" altLang="en-US" b="1" dirty="0">
                <a:solidFill>
                  <a:srgbClr val="FFFF00"/>
                </a:solidFill>
              </a:rPr>
              <a:t>August, 2021</a:t>
            </a:r>
          </a:p>
        </p:txBody>
      </p:sp>
      <p:sp>
        <p:nvSpPr>
          <p:cNvPr id="11" name="Text Box 8"/>
          <p:cNvSpPr txBox="1">
            <a:spLocks noChangeArrowheads="1"/>
          </p:cNvSpPr>
          <p:nvPr/>
        </p:nvSpPr>
        <p:spPr bwMode="auto">
          <a:xfrm>
            <a:off x="4267200" y="1676400"/>
            <a:ext cx="4664075" cy="4672048"/>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0"/>
            <a:r>
              <a:rPr lang="en-US" sz="1200" dirty="0">
                <a:solidFill>
                  <a:srgbClr val="FFFF00"/>
                </a:solidFill>
                <a:latin typeface="Arial" panose="020B0604020202020204" pitchFamily="34" charset="0"/>
                <a:cs typeface="Arial" panose="020B0604020202020204" pitchFamily="34" charset="0"/>
              </a:rPr>
              <a:t>There is an increased chance for above-average rainfall over southern Senegal, Guinea-Bissau, Guinea, Sierra Leone, southern Mali northern Cote d'Ivoire and western Burkina Faso</a:t>
            </a:r>
            <a:r>
              <a:rPr lang="en-US" sz="1200" dirty="0">
                <a:solidFill>
                  <a:schemeClr val="bg1"/>
                </a:solidFill>
                <a:latin typeface="Arial" panose="020B0604020202020204" pitchFamily="34" charset="0"/>
                <a:cs typeface="Arial" panose="020B0604020202020204" pitchFamily="34" charset="0"/>
              </a:rPr>
              <a:t>: An area of anomalous lower-level convergence and upper-level divergence is expected to enhance rainfall in the region.</a:t>
            </a:r>
          </a:p>
          <a:p>
            <a:pPr lvl="0"/>
            <a:r>
              <a:rPr lang="en-US" sz="1200" dirty="0">
                <a:solidFill>
                  <a:srgbClr val="FFFF00"/>
                </a:solidFill>
                <a:latin typeface="Arial" panose="020B0604020202020204" pitchFamily="34" charset="0"/>
                <a:cs typeface="Arial" panose="020B0604020202020204" pitchFamily="34" charset="0"/>
              </a:rPr>
              <a:t>There is an increased chance for below-average rainfall over eastern Cote d'Ivoire, central Ghana, Togo, Benin and southwestern Nigeria</a:t>
            </a:r>
            <a:r>
              <a:rPr lang="en-US" sz="1200" dirty="0">
                <a:solidFill>
                  <a:schemeClr val="bg1"/>
                </a:solidFill>
                <a:latin typeface="Arial" panose="020B0604020202020204" pitchFamily="34" charset="0"/>
                <a:cs typeface="Arial" panose="020B0604020202020204" pitchFamily="34" charset="0"/>
              </a:rPr>
              <a:t>: An area lower-level divergence and upper-level convergence is expected to suppress rainfall in the region.</a:t>
            </a:r>
          </a:p>
          <a:p>
            <a:pPr lvl="0"/>
            <a:r>
              <a:rPr lang="en-US" sz="1200" dirty="0">
                <a:solidFill>
                  <a:srgbClr val="FFFF00"/>
                </a:solidFill>
                <a:latin typeface="Arial" panose="020B0604020202020204" pitchFamily="34" charset="0"/>
                <a:cs typeface="Arial" panose="020B0604020202020204" pitchFamily="34" charset="0"/>
              </a:rPr>
              <a:t>There is an increased chance for above-average rainfall across northern Benin, southern Niger, northern Nigeria, Chad and western Sudan</a:t>
            </a:r>
            <a:r>
              <a:rPr lang="en-US" sz="1200" dirty="0">
                <a:solidFill>
                  <a:schemeClr val="bg1"/>
                </a:solidFill>
                <a:latin typeface="Arial" panose="020B0604020202020204" pitchFamily="34" charset="0"/>
                <a:cs typeface="Arial" panose="020B0604020202020204" pitchFamily="34" charset="0"/>
              </a:rPr>
              <a:t>: A broad area of anomalous lower-level cyclonic flow and upper-level divergence is expected to enhance rainfall in the region.</a:t>
            </a:r>
          </a:p>
          <a:p>
            <a:pPr lvl="0"/>
            <a:r>
              <a:rPr lang="en-US" sz="1200" dirty="0">
                <a:solidFill>
                  <a:srgbClr val="FFFF00"/>
                </a:solidFill>
                <a:latin typeface="Arial" panose="020B0604020202020204" pitchFamily="34" charset="0"/>
                <a:cs typeface="Arial" panose="020B0604020202020204" pitchFamily="34" charset="0"/>
              </a:rPr>
              <a:t>There is an increased chance for below-average rainfall over northern Congo, southern CAR and northern DRC</a:t>
            </a:r>
            <a:r>
              <a:rPr lang="en-US" sz="1200" dirty="0">
                <a:solidFill>
                  <a:schemeClr val="bg1"/>
                </a:solidFill>
                <a:latin typeface="Arial" panose="020B0604020202020204" pitchFamily="34" charset="0"/>
                <a:cs typeface="Arial" panose="020B0604020202020204" pitchFamily="34" charset="0"/>
              </a:rPr>
              <a:t>: An area of anomalous lower-level divergence and upper-level convergence is expected to suppress rainfall in the region.</a:t>
            </a:r>
          </a:p>
          <a:p>
            <a:pPr lvl="0"/>
            <a:r>
              <a:rPr lang="en-US" sz="1200" dirty="0">
                <a:solidFill>
                  <a:srgbClr val="FFFF00"/>
                </a:solidFill>
                <a:latin typeface="Arial" panose="020B0604020202020204" pitchFamily="34" charset="0"/>
                <a:cs typeface="Arial" panose="020B0604020202020204" pitchFamily="34" charset="0"/>
              </a:rPr>
              <a:t>There is an increased chance for above-average rainfall across eastern Sudan and western Ethiopia</a:t>
            </a:r>
            <a:r>
              <a:rPr lang="en-US" sz="1200" dirty="0">
                <a:solidFill>
                  <a:schemeClr val="bg1"/>
                </a:solidFill>
                <a:latin typeface="Arial" panose="020B0604020202020204" pitchFamily="34" charset="0"/>
                <a:cs typeface="Arial" panose="020B0604020202020204" pitchFamily="34" charset="0"/>
              </a:rPr>
              <a:t>: An area anomalous lower-level convergence and upper-level divergence is expected to enhance rainfall in the region</a:t>
            </a:r>
            <a:r>
              <a:rPr lang="en-US" sz="1200" dirty="0" smtClean="0">
                <a:solidFill>
                  <a:schemeClr val="bg1"/>
                </a:solidFill>
                <a:latin typeface="Arial" panose="020B0604020202020204" pitchFamily="34" charset="0"/>
                <a:cs typeface="Arial" panose="020B0604020202020204" pitchFamily="34" charset="0"/>
              </a:rPr>
              <a:t>.</a:t>
            </a:r>
            <a:endParaRPr lang="en-US" sz="1200" dirty="0">
              <a:solidFill>
                <a:schemeClr val="bg1"/>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318" y="1863976"/>
            <a:ext cx="3487882" cy="4513729"/>
          </a:xfrm>
          <a:prstGeom prst="rect">
            <a:avLst/>
          </a:prstGeom>
        </p:spPr>
      </p:pic>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514278" y="1455075"/>
            <a:ext cx="352432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10 – 16 August, 2021</a:t>
            </a:r>
            <a:endParaRPr lang="en-US" altLang="en-US" b="1" dirty="0">
              <a:solidFill>
                <a:srgbClr val="FFFF00"/>
              </a:solidFill>
            </a:endParaRPr>
          </a:p>
        </p:txBody>
      </p:sp>
      <p:sp>
        <p:nvSpPr>
          <p:cNvPr id="10" name="Text Box 8"/>
          <p:cNvSpPr txBox="1">
            <a:spLocks noChangeArrowheads="1"/>
          </p:cNvSpPr>
          <p:nvPr/>
        </p:nvSpPr>
        <p:spPr bwMode="auto">
          <a:xfrm>
            <a:off x="4038600" y="2133600"/>
            <a:ext cx="4938712" cy="3588675"/>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0"/>
            <a:r>
              <a:rPr lang="en-US" sz="1600" dirty="0">
                <a:solidFill>
                  <a:srgbClr val="FFFF00"/>
                </a:solidFill>
                <a:latin typeface="Arial" panose="020B0604020202020204" pitchFamily="34" charset="0"/>
                <a:cs typeface="Arial" panose="020B0604020202020204" pitchFamily="34" charset="0"/>
              </a:rPr>
              <a:t>There is an increased chance for above-average rainfall across Guinea, Sierra Leone, southern Mali, Burkina Faso, northern Ghana, northern Togo, northern Benin, southern Niger, northern Nigeria, southern Chad and western Sudan</a:t>
            </a:r>
            <a:r>
              <a:rPr lang="en-US" sz="1600" dirty="0">
                <a:solidFill>
                  <a:schemeClr val="bg1"/>
                </a:solidFill>
                <a:latin typeface="Arial" panose="020B0604020202020204" pitchFamily="34" charset="0"/>
                <a:cs typeface="Arial" panose="020B0604020202020204" pitchFamily="34" charset="0"/>
              </a:rPr>
              <a:t>: A broad area of anomalous lower-level cyclonic flow and upper-level divergence is expected to enhance rainfall in the region.</a:t>
            </a:r>
          </a:p>
          <a:p>
            <a:pPr lvl="0"/>
            <a:r>
              <a:rPr lang="en-US" sz="1600" dirty="0">
                <a:solidFill>
                  <a:srgbClr val="FFFF00"/>
                </a:solidFill>
                <a:latin typeface="Arial" panose="020B0604020202020204" pitchFamily="34" charset="0"/>
                <a:cs typeface="Arial" panose="020B0604020202020204" pitchFamily="34" charset="0"/>
              </a:rPr>
              <a:t>There is an increased chance for below-average rainfall across northern Congo, southern CAR and northern DRC</a:t>
            </a:r>
            <a:r>
              <a:rPr lang="en-US" sz="1600" dirty="0">
                <a:solidFill>
                  <a:schemeClr val="bg1"/>
                </a:solidFill>
                <a:latin typeface="Arial" panose="020B0604020202020204" pitchFamily="34" charset="0"/>
                <a:cs typeface="Arial" panose="020B0604020202020204" pitchFamily="34" charset="0"/>
              </a:rPr>
              <a:t>: An area of anomalous lower-level divergence and upper-level convergence is expected to suppress rainfall in the region.</a:t>
            </a:r>
          </a:p>
          <a:p>
            <a:pPr algn="just">
              <a:spcBef>
                <a:spcPct val="0"/>
              </a:spcBef>
              <a:buFontTx/>
              <a:buAutoNum type="arabicPeriod"/>
              <a:defRPr/>
            </a:pPr>
            <a:endParaRPr lang="en-US" altLang="en-US" sz="1600" b="1" dirty="0">
              <a:solidFill>
                <a:schemeClr val="bg1"/>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a:stretch>
            <a:fillRect/>
          </a:stretch>
        </p:blipFill>
        <p:spPr>
          <a:xfrm>
            <a:off x="514278" y="1839913"/>
            <a:ext cx="3524322" cy="4560887"/>
          </a:xfrm>
          <a:prstGeom prst="rect">
            <a:avLst/>
          </a:prstGeom>
        </p:spPr>
      </p:pic>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789" y="1311442"/>
            <a:ext cx="8614611" cy="5165558"/>
          </a:xfrm>
        </p:spPr>
        <p:txBody>
          <a:bodyPr/>
          <a:lstStyle/>
          <a:p>
            <a:pPr algn="just"/>
            <a:r>
              <a:rPr lang="en-US" altLang="en-US" sz="1200" dirty="0">
                <a:solidFill>
                  <a:schemeClr val="bg1"/>
                </a:solidFill>
                <a:latin typeface="Arial" panose="020B0604020202020204" pitchFamily="34" charset="0"/>
                <a:cs typeface="Arial" panose="020B0604020202020204" pitchFamily="34" charset="0"/>
              </a:rPr>
              <a:t>During the past </a:t>
            </a:r>
            <a:r>
              <a:rPr lang="en-US" altLang="en-US" sz="1200" dirty="0" smtClean="0">
                <a:solidFill>
                  <a:schemeClr val="bg1"/>
                </a:solidFill>
                <a:latin typeface="Arial" panose="020B0604020202020204" pitchFamily="34" charset="0"/>
                <a:cs typeface="Arial" panose="020B0604020202020204" pitchFamily="34" charset="0"/>
              </a:rPr>
              <a:t>30 to 90 </a:t>
            </a:r>
            <a:r>
              <a:rPr lang="en-US" altLang="en-US" sz="1200" dirty="0">
                <a:solidFill>
                  <a:schemeClr val="bg1"/>
                </a:solidFill>
                <a:latin typeface="Arial" panose="020B0604020202020204" pitchFamily="34" charset="0"/>
                <a:cs typeface="Arial" panose="020B0604020202020204" pitchFamily="34" charset="0"/>
              </a:rPr>
              <a:t>days, in East Africa, above-average rainfall was observed over the southern </a:t>
            </a:r>
            <a:r>
              <a:rPr lang="en-US" altLang="en-US" sz="1200" dirty="0" smtClean="0">
                <a:solidFill>
                  <a:schemeClr val="bg1"/>
                </a:solidFill>
                <a:latin typeface="Arial" panose="020B0604020202020204" pitchFamily="34" charset="0"/>
                <a:cs typeface="Arial" panose="020B0604020202020204" pitchFamily="34" charset="0"/>
              </a:rPr>
              <a:t>parts </a:t>
            </a:r>
            <a:r>
              <a:rPr lang="en-US" altLang="en-US" sz="1200" dirty="0">
                <a:solidFill>
                  <a:schemeClr val="bg1"/>
                </a:solidFill>
                <a:latin typeface="Arial" panose="020B0604020202020204" pitchFamily="34" charset="0"/>
                <a:cs typeface="Arial" panose="020B0604020202020204" pitchFamily="34" charset="0"/>
              </a:rPr>
              <a:t>of Sudan and northern South Sudan Republic, </a:t>
            </a:r>
            <a:r>
              <a:rPr lang="en-US" altLang="en-US" sz="1200" dirty="0" smtClean="0">
                <a:solidFill>
                  <a:schemeClr val="bg1"/>
                </a:solidFill>
                <a:latin typeface="Arial" panose="020B0604020202020204" pitchFamily="34" charset="0"/>
                <a:cs typeface="Arial" panose="020B0604020202020204" pitchFamily="34" charset="0"/>
              </a:rPr>
              <a:t>Eritrea, and </a:t>
            </a:r>
            <a:r>
              <a:rPr lang="en-US" altLang="en-US" sz="1200" dirty="0">
                <a:solidFill>
                  <a:schemeClr val="bg1"/>
                </a:solidFill>
                <a:latin typeface="Arial" panose="020B0604020202020204" pitchFamily="34" charset="0"/>
                <a:cs typeface="Arial" panose="020B0604020202020204" pitchFamily="34" charset="0"/>
              </a:rPr>
              <a:t>many parts of Ethiopia. Rainfall was below-average over </a:t>
            </a:r>
            <a:r>
              <a:rPr lang="en-US" altLang="en-US" sz="1200" dirty="0" smtClean="0">
                <a:solidFill>
                  <a:schemeClr val="bg1"/>
                </a:solidFill>
                <a:latin typeface="Arial" panose="020B0604020202020204" pitchFamily="34" charset="0"/>
                <a:cs typeface="Arial" panose="020B0604020202020204" pitchFamily="34" charset="0"/>
              </a:rPr>
              <a:t>central Ethiopia</a:t>
            </a:r>
            <a:r>
              <a:rPr lang="en-US" altLang="en-US" sz="1200" dirty="0">
                <a:solidFill>
                  <a:schemeClr val="bg1"/>
                </a:solidFill>
                <a:latin typeface="Arial" panose="020B0604020202020204" pitchFamily="34" charset="0"/>
                <a:cs typeface="Arial" panose="020B0604020202020204" pitchFamily="34" charset="0"/>
              </a:rPr>
              <a:t>, and </a:t>
            </a:r>
            <a:r>
              <a:rPr lang="en-US" altLang="en-US" sz="1200" dirty="0" smtClean="0">
                <a:solidFill>
                  <a:schemeClr val="bg1"/>
                </a:solidFill>
                <a:latin typeface="Arial" panose="020B0604020202020204" pitchFamily="34" charset="0"/>
                <a:cs typeface="Arial" panose="020B0604020202020204" pitchFamily="34" charset="0"/>
              </a:rPr>
              <a:t>Uganda</a:t>
            </a:r>
            <a:r>
              <a:rPr lang="en-US" altLang="en-US" sz="1200" dirty="0">
                <a:solidFill>
                  <a:schemeClr val="bg1"/>
                </a:solidFill>
                <a:latin typeface="Arial" panose="020B0604020202020204" pitchFamily="34" charset="0"/>
                <a:cs typeface="Arial" panose="020B0604020202020204" pitchFamily="34" charset="0"/>
              </a:rPr>
              <a:t>. In Central Africa, rainfall was below-average over parts of central </a:t>
            </a:r>
            <a:r>
              <a:rPr lang="en-US" altLang="en-US" sz="1200" dirty="0" smtClean="0">
                <a:solidFill>
                  <a:schemeClr val="bg1"/>
                </a:solidFill>
                <a:latin typeface="Arial" panose="020B0604020202020204" pitchFamily="34" charset="0"/>
                <a:cs typeface="Arial" panose="020B0604020202020204" pitchFamily="34" charset="0"/>
              </a:rPr>
              <a:t>DRC</a:t>
            </a:r>
            <a:r>
              <a:rPr lang="en-US" altLang="en-US" sz="1200" dirty="0">
                <a:solidFill>
                  <a:schemeClr val="bg1"/>
                </a:solidFill>
                <a:latin typeface="Arial" panose="020B0604020202020204" pitchFamily="34" charset="0"/>
                <a:cs typeface="Arial" panose="020B0604020202020204" pitchFamily="34" charset="0"/>
              </a:rPr>
              <a:t>, and </a:t>
            </a:r>
            <a:r>
              <a:rPr lang="en-US" altLang="en-US" sz="1200" dirty="0" smtClean="0">
                <a:solidFill>
                  <a:schemeClr val="bg1"/>
                </a:solidFill>
                <a:latin typeface="Arial" panose="020B0604020202020204" pitchFamily="34" charset="0"/>
                <a:cs typeface="Arial" panose="020B0604020202020204" pitchFamily="34" charset="0"/>
              </a:rPr>
              <a:t>Cameroon</a:t>
            </a:r>
            <a:r>
              <a:rPr lang="en-US" altLang="en-US" sz="1200" dirty="0">
                <a:solidFill>
                  <a:schemeClr val="bg1"/>
                </a:solidFill>
                <a:latin typeface="Arial" panose="020B0604020202020204" pitchFamily="34" charset="0"/>
                <a:cs typeface="Arial" panose="020B0604020202020204" pitchFamily="34" charset="0"/>
              </a:rPr>
              <a:t>. Rainfall was above-average over Equatorial Guinea, Gabon, Congo, much of CAR, and pockets of DRC. In West Africa, rainfall was above-average over </a:t>
            </a:r>
            <a:r>
              <a:rPr lang="en-US" altLang="en-US" sz="1200" dirty="0" smtClean="0">
                <a:solidFill>
                  <a:schemeClr val="bg1"/>
                </a:solidFill>
                <a:latin typeface="Arial" panose="020B0604020202020204" pitchFamily="34" charset="0"/>
                <a:cs typeface="Arial" panose="020B0604020202020204" pitchFamily="34" charset="0"/>
              </a:rPr>
              <a:t>southern Senegal, Guinea, Sierra Leone, Liberia, much of Mali, Burkina Faso, Côte d’Ivoire, northern Togo, northern Benin, parts of Niger, and northern Nigeria. </a:t>
            </a:r>
            <a:r>
              <a:rPr lang="en-US" altLang="en-US" sz="1200" dirty="0">
                <a:solidFill>
                  <a:schemeClr val="bg1"/>
                </a:solidFill>
                <a:latin typeface="Arial" panose="020B0604020202020204" pitchFamily="34" charset="0"/>
                <a:cs typeface="Arial" panose="020B0604020202020204" pitchFamily="34" charset="0"/>
              </a:rPr>
              <a:t>Below-average rainfall was observed over </a:t>
            </a:r>
            <a:r>
              <a:rPr lang="en-US" altLang="en-US" sz="1200" dirty="0" smtClean="0">
                <a:solidFill>
                  <a:schemeClr val="bg1"/>
                </a:solidFill>
                <a:latin typeface="Arial" panose="020B0604020202020204" pitchFamily="34" charset="0"/>
                <a:cs typeface="Arial" panose="020B0604020202020204" pitchFamily="34" charset="0"/>
              </a:rPr>
              <a:t>portions </a:t>
            </a:r>
            <a:r>
              <a:rPr lang="en-US" altLang="en-US" sz="1200" dirty="0">
                <a:solidFill>
                  <a:schemeClr val="bg1"/>
                </a:solidFill>
                <a:latin typeface="Arial" panose="020B0604020202020204" pitchFamily="34" charset="0"/>
                <a:cs typeface="Arial" panose="020B0604020202020204" pitchFamily="34" charset="0"/>
              </a:rPr>
              <a:t>of Senegal, </a:t>
            </a:r>
            <a:r>
              <a:rPr lang="en-US" altLang="en-US" sz="1200" dirty="0" smtClean="0">
                <a:solidFill>
                  <a:schemeClr val="bg1"/>
                </a:solidFill>
                <a:latin typeface="Arial" panose="020B0604020202020204" pitchFamily="34" charset="0"/>
                <a:cs typeface="Arial" panose="020B0604020202020204" pitchFamily="34" charset="0"/>
              </a:rPr>
              <a:t>western Guinea-Bissau</a:t>
            </a:r>
            <a:r>
              <a:rPr lang="en-US" altLang="en-US" sz="1200" dirty="0">
                <a:solidFill>
                  <a:schemeClr val="bg1"/>
                </a:solidFill>
                <a:latin typeface="Arial" panose="020B0604020202020204" pitchFamily="34" charset="0"/>
                <a:cs typeface="Arial" panose="020B0604020202020204" pitchFamily="34" charset="0"/>
              </a:rPr>
              <a:t>, </a:t>
            </a:r>
            <a:r>
              <a:rPr lang="en-US" altLang="en-US" sz="1200" dirty="0" smtClean="0">
                <a:solidFill>
                  <a:schemeClr val="bg1"/>
                </a:solidFill>
                <a:latin typeface="Arial" panose="020B0604020202020204" pitchFamily="34" charset="0"/>
                <a:cs typeface="Arial" panose="020B0604020202020204" pitchFamily="34" charset="0"/>
              </a:rPr>
              <a:t>Ghana, southern Togo, southern Benin, and </a:t>
            </a:r>
            <a:r>
              <a:rPr lang="en-US" altLang="en-US" sz="1200" dirty="0" smtClean="0">
                <a:solidFill>
                  <a:schemeClr val="bg1"/>
                </a:solidFill>
                <a:latin typeface="Arial" panose="020B0604020202020204" pitchFamily="34" charset="0"/>
                <a:cs typeface="Arial" panose="020B0604020202020204" pitchFamily="34" charset="0"/>
              </a:rPr>
              <a:t>portions </a:t>
            </a:r>
            <a:r>
              <a:rPr lang="en-US" altLang="en-US" sz="1200" dirty="0" smtClean="0">
                <a:solidFill>
                  <a:schemeClr val="bg1"/>
                </a:solidFill>
                <a:latin typeface="Arial" panose="020B0604020202020204" pitchFamily="34" charset="0"/>
                <a:cs typeface="Arial" panose="020B0604020202020204" pitchFamily="34" charset="0"/>
              </a:rPr>
              <a:t>of Nigeria.</a:t>
            </a:r>
            <a:endParaRPr lang="en-US" altLang="en-US" sz="1200" dirty="0">
              <a:solidFill>
                <a:schemeClr val="bg1"/>
              </a:solidFill>
              <a:latin typeface="Arial" panose="020B0604020202020204" pitchFamily="34" charset="0"/>
              <a:cs typeface="Arial" panose="020B0604020202020204" pitchFamily="34" charset="0"/>
            </a:endParaRPr>
          </a:p>
          <a:p>
            <a:pPr algn="just"/>
            <a:endParaRPr lang="en-US" altLang="en-US" sz="1200" dirty="0" smtClean="0">
              <a:solidFill>
                <a:schemeClr val="bg1"/>
              </a:solidFill>
              <a:latin typeface="Arial" panose="020B0604020202020204" pitchFamily="34" charset="0"/>
              <a:cs typeface="Arial" panose="020B0604020202020204" pitchFamily="34" charset="0"/>
            </a:endParaRPr>
          </a:p>
          <a:p>
            <a:pPr algn="just"/>
            <a:r>
              <a:rPr lang="en-US" altLang="en-US" sz="1200" dirty="0">
                <a:solidFill>
                  <a:schemeClr val="bg1"/>
                </a:solidFill>
                <a:latin typeface="Arial" panose="020B0604020202020204" pitchFamily="34" charset="0"/>
                <a:cs typeface="Arial" panose="020B0604020202020204" pitchFamily="34" charset="0"/>
              </a:rPr>
              <a:t>During the past 7 days, in East Africa, rainfall was above-average </a:t>
            </a:r>
            <a:r>
              <a:rPr lang="en-US" altLang="en-US" sz="1200" dirty="0" smtClean="0">
                <a:solidFill>
                  <a:schemeClr val="bg1"/>
                </a:solidFill>
                <a:latin typeface="Arial" panose="020B0604020202020204" pitchFamily="34" charset="0"/>
                <a:cs typeface="Arial" panose="020B0604020202020204" pitchFamily="34" charset="0"/>
              </a:rPr>
              <a:t>over southwestern Sudan, western South Sudan, local areas in Eritrea, and northwestern Ethiopia. </a:t>
            </a:r>
            <a:r>
              <a:rPr lang="en-US" altLang="en-US" sz="1200" dirty="0">
                <a:solidFill>
                  <a:schemeClr val="bg1"/>
                </a:solidFill>
                <a:latin typeface="Arial" panose="020B0604020202020204" pitchFamily="34" charset="0"/>
                <a:cs typeface="Arial" panose="020B0604020202020204" pitchFamily="34" charset="0"/>
              </a:rPr>
              <a:t>Below-average rainfall was observed over </a:t>
            </a:r>
            <a:r>
              <a:rPr lang="en-US" altLang="en-US" sz="1200" dirty="0" smtClean="0">
                <a:solidFill>
                  <a:schemeClr val="bg1"/>
                </a:solidFill>
                <a:latin typeface="Arial" panose="020B0604020202020204" pitchFamily="34" charset="0"/>
                <a:cs typeface="Arial" panose="020B0604020202020204" pitchFamily="34" charset="0"/>
              </a:rPr>
              <a:t>southeastern </a:t>
            </a:r>
            <a:r>
              <a:rPr lang="en-US" altLang="en-US" sz="1200" dirty="0" smtClean="0">
                <a:solidFill>
                  <a:schemeClr val="bg1"/>
                </a:solidFill>
                <a:latin typeface="Arial" panose="020B0604020202020204" pitchFamily="34" charset="0"/>
                <a:cs typeface="Arial" panose="020B0604020202020204" pitchFamily="34" charset="0"/>
              </a:rPr>
              <a:t>Sudan, eastern South Sudan, much of Uganda, and </a:t>
            </a:r>
            <a:r>
              <a:rPr lang="en-US" altLang="en-US" sz="1200" dirty="0" smtClean="0">
                <a:solidFill>
                  <a:schemeClr val="bg1"/>
                </a:solidFill>
                <a:latin typeface="Arial" panose="020B0604020202020204" pitchFamily="34" charset="0"/>
                <a:cs typeface="Arial" panose="020B0604020202020204" pitchFamily="34" charset="0"/>
              </a:rPr>
              <a:t>portions of Ethiopia and Eritrea. </a:t>
            </a:r>
            <a:r>
              <a:rPr lang="en-US" altLang="en-US" sz="1200" dirty="0">
                <a:solidFill>
                  <a:schemeClr val="bg1"/>
                </a:solidFill>
                <a:latin typeface="Arial" panose="020B0604020202020204" pitchFamily="34" charset="0"/>
                <a:cs typeface="Arial" panose="020B0604020202020204" pitchFamily="34" charset="0"/>
              </a:rPr>
              <a:t>In Central Africa, rainfall was above-average over </a:t>
            </a:r>
            <a:r>
              <a:rPr lang="en-US" altLang="en-US" sz="1200" dirty="0" smtClean="0">
                <a:solidFill>
                  <a:schemeClr val="bg1"/>
                </a:solidFill>
                <a:latin typeface="Arial" panose="020B0604020202020204" pitchFamily="34" charset="0"/>
                <a:cs typeface="Arial" panose="020B0604020202020204" pitchFamily="34" charset="0"/>
              </a:rPr>
              <a:t>southern Chad, parts of CAR, northern Congo, and local areas in northern DRC. </a:t>
            </a:r>
            <a:r>
              <a:rPr lang="en-US" altLang="en-US" sz="1200" dirty="0">
                <a:solidFill>
                  <a:schemeClr val="bg1"/>
                </a:solidFill>
                <a:latin typeface="Arial" panose="020B0604020202020204" pitchFamily="34" charset="0"/>
                <a:cs typeface="Arial" panose="020B0604020202020204" pitchFamily="34" charset="0"/>
              </a:rPr>
              <a:t>Below-average rainfall was observed over Cameroon, </a:t>
            </a:r>
            <a:r>
              <a:rPr lang="en-US" altLang="en-US" sz="1200" dirty="0" smtClean="0">
                <a:solidFill>
                  <a:schemeClr val="bg1"/>
                </a:solidFill>
                <a:latin typeface="Arial" panose="020B0604020202020204" pitchFamily="34" charset="0"/>
                <a:cs typeface="Arial" panose="020B0604020202020204" pitchFamily="34" charset="0"/>
              </a:rPr>
              <a:t>much of</a:t>
            </a:r>
            <a:r>
              <a:rPr lang="en-US" altLang="en-US" sz="1200" dirty="0" smtClean="0">
                <a:solidFill>
                  <a:schemeClr val="bg1"/>
                </a:solidFill>
                <a:latin typeface="Arial" panose="020B0604020202020204" pitchFamily="34" charset="0"/>
                <a:cs typeface="Arial" panose="020B0604020202020204" pitchFamily="34" charset="0"/>
              </a:rPr>
              <a:t> </a:t>
            </a:r>
            <a:r>
              <a:rPr lang="en-US" altLang="en-US" sz="1200" dirty="0" smtClean="0">
                <a:solidFill>
                  <a:schemeClr val="bg1"/>
                </a:solidFill>
                <a:latin typeface="Arial" panose="020B0604020202020204" pitchFamily="34" charset="0"/>
                <a:cs typeface="Arial" panose="020B0604020202020204" pitchFamily="34" charset="0"/>
              </a:rPr>
              <a:t>CAR and DRC. </a:t>
            </a:r>
            <a:r>
              <a:rPr lang="en-US" altLang="en-US" sz="1200" dirty="0">
                <a:solidFill>
                  <a:schemeClr val="bg1"/>
                </a:solidFill>
                <a:latin typeface="Arial" panose="020B0604020202020204" pitchFamily="34" charset="0"/>
                <a:cs typeface="Arial" panose="020B0604020202020204" pitchFamily="34" charset="0"/>
              </a:rPr>
              <a:t>In West Africa, above-average rainfall was observed over </a:t>
            </a:r>
            <a:r>
              <a:rPr lang="en-US" altLang="en-US" sz="1200" dirty="0" smtClean="0">
                <a:solidFill>
                  <a:schemeClr val="bg1"/>
                </a:solidFill>
                <a:latin typeface="Arial" panose="020B0604020202020204" pitchFamily="34" charset="0"/>
                <a:cs typeface="Arial" panose="020B0604020202020204" pitchFamily="34" charset="0"/>
              </a:rPr>
              <a:t>much of the Sahel region. Below-average </a:t>
            </a:r>
            <a:r>
              <a:rPr lang="en-US" altLang="en-US" sz="1200" dirty="0">
                <a:solidFill>
                  <a:schemeClr val="bg1"/>
                </a:solidFill>
                <a:latin typeface="Arial" panose="020B0604020202020204" pitchFamily="34" charset="0"/>
                <a:cs typeface="Arial" panose="020B0604020202020204" pitchFamily="34" charset="0"/>
              </a:rPr>
              <a:t>rainfall was observed over much of the Gulf of Guinea region, and over </a:t>
            </a:r>
            <a:r>
              <a:rPr lang="en-US" altLang="en-US" sz="1200" dirty="0" smtClean="0">
                <a:solidFill>
                  <a:schemeClr val="bg1"/>
                </a:solidFill>
                <a:latin typeface="Arial" panose="020B0604020202020204" pitchFamily="34" charset="0"/>
                <a:cs typeface="Arial" panose="020B0604020202020204" pitchFamily="34" charset="0"/>
              </a:rPr>
              <a:t>northwestern Senegal, and local areas in northern Burkina Faso and western Niger.</a:t>
            </a:r>
            <a:endParaRPr lang="en-US" altLang="en-US" sz="1200" dirty="0">
              <a:solidFill>
                <a:schemeClr val="bg1"/>
              </a:solidFill>
              <a:latin typeface="Arial" panose="020B0604020202020204" pitchFamily="34" charset="0"/>
              <a:cs typeface="Arial" panose="020B0604020202020204" pitchFamily="34" charset="0"/>
            </a:endParaRPr>
          </a:p>
          <a:p>
            <a:pPr algn="just"/>
            <a:endParaRPr lang="en-US" altLang="en-US" sz="1200" dirty="0" smtClean="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200" dirty="0">
                <a:solidFill>
                  <a:schemeClr val="bg1"/>
                </a:solidFill>
                <a:latin typeface="Arial" panose="020B0604020202020204" pitchFamily="34" charset="0"/>
                <a:cs typeface="Arial" panose="020B0604020202020204" pitchFamily="34" charset="0"/>
              </a:rPr>
              <a:t>Week-1 outlooks call for an increased chance for above-average rainfall over </a:t>
            </a:r>
            <a:r>
              <a:rPr lang="en-US" sz="1200" dirty="0">
                <a:solidFill>
                  <a:schemeClr val="bg1"/>
                </a:solidFill>
                <a:latin typeface="Arial" panose="020B0604020202020204" pitchFamily="34" charset="0"/>
                <a:cs typeface="Arial" panose="020B0604020202020204" pitchFamily="34" charset="0"/>
              </a:rPr>
              <a:t>southern Senegal, Guinea-Bissau, Guinea, Sierra Leone, southern Mali northern Cote d'Ivoire, western Burkina Faso, northern Benin, southern Niger, northern Nigeria, Chad, western Sudan, eastern Sudan and western Ethiopia</a:t>
            </a:r>
            <a:r>
              <a:rPr lang="en-US" altLang="en-US" sz="1200" dirty="0">
                <a:solidFill>
                  <a:schemeClr val="bg1"/>
                </a:solidFill>
                <a:latin typeface="Arial" panose="020B0604020202020204" pitchFamily="34" charset="0"/>
                <a:cs typeface="Arial" panose="020B0604020202020204" pitchFamily="34" charset="0"/>
              </a:rPr>
              <a:t>. In contrast, the outlooks call for an increased chance for below-average rainfall over </a:t>
            </a:r>
            <a:r>
              <a:rPr lang="en-US" sz="1200" dirty="0">
                <a:solidFill>
                  <a:schemeClr val="bg1"/>
                </a:solidFill>
                <a:latin typeface="Arial" panose="020B0604020202020204" pitchFamily="34" charset="0"/>
                <a:cs typeface="Arial" panose="020B0604020202020204" pitchFamily="34" charset="0"/>
              </a:rPr>
              <a:t>eastern Cote d'Ivoire, central Ghana, Togo, Benin, southwestern Nigeria, northern Congo, southern CAR and northern DRC</a:t>
            </a:r>
            <a:r>
              <a:rPr lang="en-US" altLang="en-US" sz="1200" dirty="0">
                <a:solidFill>
                  <a:schemeClr val="bg1"/>
                </a:solidFill>
                <a:latin typeface="Arial" panose="020B0604020202020204" pitchFamily="34" charset="0"/>
                <a:cs typeface="Arial" panose="020B0604020202020204" pitchFamily="34" charset="0"/>
              </a:rPr>
              <a:t>.</a:t>
            </a:r>
          </a:p>
          <a:p>
            <a:pPr algn="just" eaLnBrk="1" hangingPunct="1">
              <a:tabLst>
                <a:tab pos="1885950" algn="l"/>
              </a:tabLst>
            </a:pPr>
            <a:endParaRPr lang="en-US" altLang="en-US" sz="1200" dirty="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200" dirty="0">
                <a:solidFill>
                  <a:schemeClr val="bg1"/>
                </a:solidFill>
                <a:latin typeface="Arial" panose="020B0604020202020204" pitchFamily="34" charset="0"/>
                <a:cs typeface="Arial" panose="020B0604020202020204" pitchFamily="34" charset="0"/>
              </a:rPr>
              <a:t>Week-2 outlooks call for an increased chance for above-average rainfall </a:t>
            </a:r>
            <a:r>
              <a:rPr lang="en-US" sz="1200" dirty="0">
                <a:solidFill>
                  <a:schemeClr val="bg1"/>
                </a:solidFill>
                <a:latin typeface="Arial" panose="020B0604020202020204" pitchFamily="34" charset="0"/>
                <a:cs typeface="Arial" panose="020B0604020202020204" pitchFamily="34" charset="0"/>
              </a:rPr>
              <a:t>across Guinea, Sierra Leone, southern Mali, Burkina Faso, northern Ghana, northern Togo, northern Benin, southern Niger, northern Nigeria, southern Chad and western Sudan</a:t>
            </a:r>
            <a:r>
              <a:rPr lang="en-US" altLang="en-US" sz="1200" dirty="0">
                <a:solidFill>
                  <a:schemeClr val="bg1"/>
                </a:solidFill>
                <a:latin typeface="Arial" panose="020B0604020202020204" pitchFamily="34" charset="0"/>
                <a:cs typeface="Arial" panose="020B0604020202020204" pitchFamily="34" charset="0"/>
              </a:rPr>
              <a:t>. In contrast the outlooks call for an increased chance for below-average rainfall </a:t>
            </a:r>
            <a:r>
              <a:rPr lang="en-US" sz="1200" dirty="0">
                <a:solidFill>
                  <a:schemeClr val="bg1"/>
                </a:solidFill>
                <a:latin typeface="Arial" panose="020B0604020202020204" pitchFamily="34" charset="0"/>
                <a:cs typeface="Arial" panose="020B0604020202020204" pitchFamily="34" charset="0"/>
              </a:rPr>
              <a:t>across northern Congo, southern CAR and northern DRC</a:t>
            </a:r>
            <a:r>
              <a:rPr lang="en-US" altLang="en-US" sz="1200" dirty="0">
                <a:solidFill>
                  <a:schemeClr val="bg1"/>
                </a:solidFill>
                <a:latin typeface="Arial" panose="020B0604020202020204" pitchFamily="34" charset="0"/>
                <a:cs typeface="Arial" panose="020B0604020202020204" pitchFamily="34" charset="0"/>
              </a:rPr>
              <a:t>.</a:t>
            </a:r>
          </a:p>
          <a:p>
            <a:pPr algn="just"/>
            <a:endParaRPr lang="en-US" altLang="en-US" sz="1200"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81000" y="1969168"/>
            <a:ext cx="8458200" cy="48006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rPr>
              <a:t>During the past 7 days</a:t>
            </a:r>
            <a:r>
              <a:rPr lang="en-US" altLang="en-US" b="1" dirty="0" smtClean="0">
                <a:solidFill>
                  <a:schemeClr val="bg1"/>
                </a:solidFill>
              </a:rPr>
              <a:t>, weekly rainfall totals exceeded 150 </a:t>
            </a:r>
            <a:r>
              <a:rPr lang="en-US" altLang="en-US" b="1" dirty="0" smtClean="0">
                <a:solidFill>
                  <a:schemeClr val="bg1"/>
                </a:solidFill>
              </a:rPr>
              <a:t>mm </a:t>
            </a:r>
            <a:r>
              <a:rPr lang="en-US" altLang="en-US" b="1" dirty="0" smtClean="0">
                <a:solidFill>
                  <a:schemeClr val="bg1"/>
                </a:solidFill>
              </a:rPr>
              <a:t>(moisture </a:t>
            </a:r>
            <a:r>
              <a:rPr lang="en-US" altLang="en-US" b="1" dirty="0">
                <a:solidFill>
                  <a:schemeClr val="bg1"/>
                </a:solidFill>
              </a:rPr>
              <a:t>surpluses of over 100 mm</a:t>
            </a:r>
            <a:r>
              <a:rPr lang="en-US" altLang="en-US" b="1" dirty="0" smtClean="0">
                <a:solidFill>
                  <a:schemeClr val="bg1"/>
                </a:solidFill>
              </a:rPr>
              <a:t>) in </a:t>
            </a:r>
            <a:r>
              <a:rPr lang="en-US" altLang="en-US" b="1" dirty="0" smtClean="0">
                <a:solidFill>
                  <a:schemeClr val="bg1"/>
                </a:solidFill>
              </a:rPr>
              <a:t>southern Senegal, Guinea-Bissau, Guinea, parts of southern Mali, northwestern Côte d’Ivoire, and pocket areas in western Burkina </a:t>
            </a:r>
            <a:r>
              <a:rPr lang="en-US" altLang="en-US" b="1" dirty="0" smtClean="0">
                <a:solidFill>
                  <a:schemeClr val="bg1"/>
                </a:solidFill>
              </a:rPr>
              <a:t>Faso.</a:t>
            </a:r>
            <a:endParaRPr lang="en-US" altLang="en-US" b="1" dirty="0">
              <a:solidFill>
                <a:schemeClr val="bg1"/>
              </a:solidFill>
            </a:endParaRP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Week-1 outlooks call for an increased chance for above-average rainfall </a:t>
            </a:r>
            <a:r>
              <a:rPr lang="en-US" altLang="en-US" b="1" dirty="0" smtClean="0">
                <a:solidFill>
                  <a:schemeClr val="bg1"/>
                </a:solidFill>
              </a:rPr>
              <a:t>over </a:t>
            </a:r>
            <a:r>
              <a:rPr lang="en-US" b="1" dirty="0">
                <a:solidFill>
                  <a:schemeClr val="bg1"/>
                </a:solidFill>
              </a:rPr>
              <a:t>southern Senegal, Guinea-Bissau, Guinea, Sierra Leone, southern Mali northern Cote </a:t>
            </a:r>
            <a:r>
              <a:rPr lang="en-US" b="1" dirty="0" smtClean="0">
                <a:solidFill>
                  <a:schemeClr val="bg1"/>
                </a:solidFill>
              </a:rPr>
              <a:t>d'Ivoire, western </a:t>
            </a:r>
            <a:r>
              <a:rPr lang="en-US" b="1" dirty="0">
                <a:solidFill>
                  <a:schemeClr val="bg1"/>
                </a:solidFill>
              </a:rPr>
              <a:t>Burkina </a:t>
            </a:r>
            <a:r>
              <a:rPr lang="en-US" b="1" dirty="0" smtClean="0">
                <a:solidFill>
                  <a:schemeClr val="bg1"/>
                </a:solidFill>
              </a:rPr>
              <a:t>Faso, </a:t>
            </a:r>
            <a:r>
              <a:rPr lang="en-US" b="1" dirty="0">
                <a:solidFill>
                  <a:schemeClr val="bg1"/>
                </a:solidFill>
              </a:rPr>
              <a:t>northern Benin, southern Niger, northern Nigeria, </a:t>
            </a:r>
            <a:r>
              <a:rPr lang="en-US" b="1" dirty="0" smtClean="0">
                <a:solidFill>
                  <a:schemeClr val="bg1"/>
                </a:solidFill>
              </a:rPr>
              <a:t>Chad, </a:t>
            </a:r>
            <a:r>
              <a:rPr lang="en-US" b="1" dirty="0">
                <a:solidFill>
                  <a:schemeClr val="bg1"/>
                </a:solidFill>
              </a:rPr>
              <a:t>western </a:t>
            </a:r>
            <a:r>
              <a:rPr lang="en-US" b="1" dirty="0" smtClean="0">
                <a:solidFill>
                  <a:schemeClr val="bg1"/>
                </a:solidFill>
              </a:rPr>
              <a:t>Sudan, </a:t>
            </a:r>
            <a:r>
              <a:rPr lang="en-US" b="1" dirty="0">
                <a:solidFill>
                  <a:schemeClr val="bg1"/>
                </a:solidFill>
              </a:rPr>
              <a:t>eastern Sudan and western Ethiopia</a:t>
            </a:r>
            <a:r>
              <a:rPr lang="en-US" altLang="en-US" b="1" dirty="0" smtClean="0">
                <a:solidFill>
                  <a:schemeClr val="bg1"/>
                </a:solidFill>
              </a:rPr>
              <a:t>. </a:t>
            </a:r>
            <a:r>
              <a:rPr lang="en-US" altLang="en-US" b="1" dirty="0">
                <a:solidFill>
                  <a:schemeClr val="bg1"/>
                </a:solidFill>
              </a:rPr>
              <a:t>In contrast, the outlooks call for an increased chance for below-average rainfall </a:t>
            </a:r>
            <a:r>
              <a:rPr lang="en-US" altLang="en-US" b="1" dirty="0" smtClean="0">
                <a:solidFill>
                  <a:schemeClr val="bg1"/>
                </a:solidFill>
              </a:rPr>
              <a:t>over </a:t>
            </a:r>
            <a:r>
              <a:rPr lang="en-US" b="1" dirty="0">
                <a:solidFill>
                  <a:schemeClr val="bg1"/>
                </a:solidFill>
              </a:rPr>
              <a:t>eastern Cote d'Ivoire, central Ghana, Togo, </a:t>
            </a:r>
            <a:r>
              <a:rPr lang="en-US" b="1" dirty="0" smtClean="0">
                <a:solidFill>
                  <a:schemeClr val="bg1"/>
                </a:solidFill>
              </a:rPr>
              <a:t>Benin, </a:t>
            </a:r>
            <a:r>
              <a:rPr lang="en-US" b="1" dirty="0">
                <a:solidFill>
                  <a:schemeClr val="bg1"/>
                </a:solidFill>
              </a:rPr>
              <a:t>southwestern </a:t>
            </a:r>
            <a:r>
              <a:rPr lang="en-US" b="1" dirty="0" smtClean="0">
                <a:solidFill>
                  <a:schemeClr val="bg1"/>
                </a:solidFill>
              </a:rPr>
              <a:t>Nigeria, </a:t>
            </a:r>
            <a:r>
              <a:rPr lang="en-US" b="1" dirty="0">
                <a:solidFill>
                  <a:schemeClr val="bg1"/>
                </a:solidFill>
              </a:rPr>
              <a:t>northern Congo, southern CAR and northern DRC</a:t>
            </a:r>
            <a:r>
              <a:rPr lang="en-US" altLang="en-US" b="1" dirty="0" smtClean="0">
                <a:solidFill>
                  <a:schemeClr val="bg1"/>
                </a:solidFill>
              </a:rPr>
              <a:t>.</a:t>
            </a:r>
            <a:endParaRPr lang="en-US" altLang="en-US" b="1" dirty="0">
              <a:solidFill>
                <a:schemeClr val="bg1"/>
              </a:solidFill>
            </a:endParaRP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Week-2 outlooks call for an increased chance for above-average rainfall </a:t>
            </a:r>
            <a:r>
              <a:rPr lang="en-US" b="1" dirty="0">
                <a:solidFill>
                  <a:schemeClr val="bg1"/>
                </a:solidFill>
              </a:rPr>
              <a:t>across Guinea, Sierra Leone, southern Mali, Burkina Faso, northern Ghana, northern Togo, northern Benin, southern Niger, northern Nigeria, southern Chad and western Sudan</a:t>
            </a:r>
            <a:r>
              <a:rPr lang="en-US" altLang="en-US" b="1" dirty="0" smtClean="0">
                <a:solidFill>
                  <a:schemeClr val="bg1"/>
                </a:solidFill>
              </a:rPr>
              <a:t>. </a:t>
            </a:r>
            <a:r>
              <a:rPr lang="en-US" altLang="en-US" b="1" dirty="0">
                <a:solidFill>
                  <a:schemeClr val="bg1"/>
                </a:solidFill>
              </a:rPr>
              <a:t>In contrast the outlooks call for an increased chance for below-average rainfall </a:t>
            </a:r>
            <a:r>
              <a:rPr lang="en-US" b="1" dirty="0">
                <a:solidFill>
                  <a:schemeClr val="bg1"/>
                </a:solidFill>
              </a:rPr>
              <a:t>across northern Congo, southern CAR and northern DRC</a:t>
            </a:r>
            <a:r>
              <a:rPr lang="en-US" altLang="en-US" b="1" dirty="0" smtClean="0">
                <a:solidFill>
                  <a:schemeClr val="bg1"/>
                </a:solidFill>
              </a:rPr>
              <a:t>.</a:t>
            </a:r>
            <a:endParaRPr lang="en-US" alt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0" y="4573302"/>
            <a:ext cx="8991600" cy="217444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Over the past 90 days, </a:t>
            </a:r>
            <a:r>
              <a:rPr lang="en-US" altLang="en-US" sz="1100" b="1" dirty="0" smtClean="0">
                <a:solidFill>
                  <a:schemeClr val="bg1"/>
                </a:solidFill>
              </a:rPr>
              <a:t>in </a:t>
            </a:r>
            <a:r>
              <a:rPr lang="en-US" altLang="en-US" sz="1100" b="1" dirty="0">
                <a:solidFill>
                  <a:schemeClr val="bg1"/>
                </a:solidFill>
              </a:rPr>
              <a:t>East Africa, </a:t>
            </a:r>
            <a:r>
              <a:rPr lang="en-US" altLang="en-US" sz="1100" b="1" dirty="0" smtClean="0">
                <a:solidFill>
                  <a:schemeClr val="bg1"/>
                </a:solidFill>
              </a:rPr>
              <a:t>rainfall was well above-average </a:t>
            </a:r>
            <a:r>
              <a:rPr lang="en-US" altLang="en-US" sz="1100" b="1" dirty="0">
                <a:solidFill>
                  <a:schemeClr val="bg1"/>
                </a:solidFill>
              </a:rPr>
              <a:t>over southern Sudan, northern South Sudan, </a:t>
            </a:r>
            <a:r>
              <a:rPr lang="en-US" altLang="en-US" sz="1100" b="1" dirty="0" smtClean="0">
                <a:solidFill>
                  <a:schemeClr val="bg1"/>
                </a:solidFill>
              </a:rPr>
              <a:t>Eritrea</a:t>
            </a:r>
            <a:r>
              <a:rPr lang="en-US" altLang="en-US" sz="1100" b="1" dirty="0">
                <a:solidFill>
                  <a:schemeClr val="bg1"/>
                </a:solidFill>
              </a:rPr>
              <a:t>, </a:t>
            </a:r>
            <a:r>
              <a:rPr lang="en-US" altLang="en-US" sz="1100" b="1" dirty="0" smtClean="0">
                <a:solidFill>
                  <a:schemeClr val="bg1"/>
                </a:solidFill>
              </a:rPr>
              <a:t>northern and southern Ethiopia</a:t>
            </a:r>
            <a:r>
              <a:rPr lang="en-US" altLang="en-US" sz="1100" b="1" dirty="0">
                <a:solidFill>
                  <a:schemeClr val="bg1"/>
                </a:solidFill>
              </a:rPr>
              <a:t>, </a:t>
            </a:r>
            <a:r>
              <a:rPr lang="en-US" altLang="en-US" sz="1100" b="1" dirty="0" smtClean="0">
                <a:solidFill>
                  <a:schemeClr val="bg1"/>
                </a:solidFill>
              </a:rPr>
              <a:t>western Kenya, and northern Tanzania. Below-average rainfall was observed over </a:t>
            </a:r>
            <a:r>
              <a:rPr lang="en-US" altLang="en-US" sz="1100" b="1" dirty="0">
                <a:solidFill>
                  <a:schemeClr val="bg1"/>
                </a:solidFill>
              </a:rPr>
              <a:t>parts of southern South Sudan, </a:t>
            </a:r>
            <a:r>
              <a:rPr lang="en-US" altLang="en-US" sz="1100" b="1" dirty="0" smtClean="0">
                <a:solidFill>
                  <a:schemeClr val="bg1"/>
                </a:solidFill>
              </a:rPr>
              <a:t>central Ethiopia, much of Uganda, northern and southern Somalia, eastern Kenya, and eastern Tanzania. </a:t>
            </a:r>
            <a:endParaRPr lang="en-US" altLang="en-US" sz="1100" b="1" dirty="0">
              <a:solidFill>
                <a:schemeClr val="bg1"/>
              </a:solidFill>
            </a:endParaRPr>
          </a:p>
          <a:p>
            <a:pPr algn="just" eaLnBrk="1" hangingPunct="1">
              <a:lnSpc>
                <a:spcPct val="90000"/>
              </a:lnSpc>
              <a:spcBef>
                <a:spcPct val="50000"/>
              </a:spcBef>
            </a:pPr>
            <a:r>
              <a:rPr lang="en-US" altLang="en-US" sz="1100" b="1" dirty="0" smtClean="0">
                <a:solidFill>
                  <a:schemeClr val="bg1"/>
                </a:solidFill>
              </a:rPr>
              <a:t>In </a:t>
            </a:r>
            <a:r>
              <a:rPr lang="en-US" altLang="en-US" sz="1100" b="1" dirty="0">
                <a:solidFill>
                  <a:schemeClr val="bg1"/>
                </a:solidFill>
              </a:rPr>
              <a:t>southern Africa, </a:t>
            </a:r>
            <a:r>
              <a:rPr lang="en-US" altLang="en-US" sz="1100" b="1" dirty="0" smtClean="0">
                <a:solidFill>
                  <a:schemeClr val="bg1"/>
                </a:solidFill>
              </a:rPr>
              <a:t>above-average rainfall was observed over the far southern part of South Africa, local areas in Mozambique, eastern Madagascar, and northern Angola. Light moisture deficits were observed over Botswana, much of South Africa, and western Madagascar. </a:t>
            </a:r>
          </a:p>
          <a:p>
            <a:pPr algn="just" eaLnBrk="1" hangingPunct="1">
              <a:lnSpc>
                <a:spcPct val="90000"/>
              </a:lnSpc>
              <a:spcBef>
                <a:spcPct val="50000"/>
              </a:spcBef>
            </a:pPr>
            <a:r>
              <a:rPr lang="en-US" altLang="en-US" sz="1100" b="1" dirty="0" smtClean="0">
                <a:solidFill>
                  <a:schemeClr val="bg1"/>
                </a:solidFill>
              </a:rPr>
              <a:t>In Central Africa, positive precipitation anomalies were found over southern Chad, CAR, Equatorial Guinea, Gabon, Congo, and portions of DRC. Negative precipitation anomalies occurred in much of Cameroon and </a:t>
            </a:r>
            <a:r>
              <a:rPr lang="en-US" altLang="en-US" sz="1100" b="1" dirty="0" smtClean="0">
                <a:solidFill>
                  <a:schemeClr val="bg1"/>
                </a:solidFill>
              </a:rPr>
              <a:t>northeastern and central DRC</a:t>
            </a:r>
            <a:r>
              <a:rPr lang="en-US" altLang="en-US" sz="1100" b="1" dirty="0" smtClean="0">
                <a:solidFill>
                  <a:schemeClr val="bg1"/>
                </a:solidFill>
              </a:rPr>
              <a:t>.</a:t>
            </a:r>
          </a:p>
          <a:p>
            <a:pPr algn="just" eaLnBrk="1" hangingPunct="1">
              <a:lnSpc>
                <a:spcPct val="90000"/>
              </a:lnSpc>
              <a:spcBef>
                <a:spcPct val="50000"/>
              </a:spcBef>
            </a:pPr>
            <a:r>
              <a:rPr lang="en-US" altLang="en-US" sz="1100" b="1" dirty="0" smtClean="0">
                <a:solidFill>
                  <a:schemeClr val="bg1"/>
                </a:solidFill>
              </a:rPr>
              <a:t>In West Africa, moisture surpluses were observed over Guinea, Sierra Leone, Liberia, Côte d’Ivoire, southern </a:t>
            </a:r>
            <a:r>
              <a:rPr lang="en-US" altLang="en-US" sz="1100" b="1" dirty="0" smtClean="0">
                <a:solidFill>
                  <a:schemeClr val="bg1"/>
                </a:solidFill>
              </a:rPr>
              <a:t>and central Mali</a:t>
            </a:r>
            <a:r>
              <a:rPr lang="en-US" altLang="en-US" sz="1100" b="1" dirty="0" smtClean="0">
                <a:solidFill>
                  <a:schemeClr val="bg1"/>
                </a:solidFill>
              </a:rPr>
              <a:t>, Burkina Faso, northern Togo, northern Benin, southeastern Niger, and northern and southern Nigeria. Much of Senegal, western Guinea-Bissau, local areas in Mali, southeastern Côte d’Ivoire, Ghana, southern Togo, southern Benin, and portions of Niger and Nigeria experienced moisture deficits.</a:t>
            </a:r>
            <a:endParaRPr lang="en-US" altLang="en-US" sz="1100" b="1" dirty="0">
              <a:solidFill>
                <a:schemeClr val="bg1"/>
              </a:solidFill>
            </a:endParaRPr>
          </a:p>
        </p:txBody>
      </p:sp>
      <p:pic>
        <p:nvPicPr>
          <p:cNvPr id="2" name="Image 1"/>
          <p:cNvPicPr>
            <a:picLocks noChangeAspect="1"/>
          </p:cNvPicPr>
          <p:nvPr/>
        </p:nvPicPr>
        <p:blipFill>
          <a:blip r:embed="rId3"/>
          <a:stretch>
            <a:fillRect/>
          </a:stretch>
        </p:blipFill>
        <p:spPr>
          <a:xfrm>
            <a:off x="838200" y="1082474"/>
            <a:ext cx="3429000" cy="3429000"/>
          </a:xfrm>
          <a:prstGeom prst="rect">
            <a:avLst/>
          </a:prstGeom>
        </p:spPr>
      </p:pic>
      <p:pic>
        <p:nvPicPr>
          <p:cNvPr id="3" name="Image 2"/>
          <p:cNvPicPr>
            <a:picLocks noChangeAspect="1"/>
          </p:cNvPicPr>
          <p:nvPr/>
        </p:nvPicPr>
        <p:blipFill>
          <a:blip r:embed="rId4"/>
          <a:stretch>
            <a:fillRect/>
          </a:stretch>
        </p:blipFill>
        <p:spPr>
          <a:xfrm>
            <a:off x="4495800" y="1082474"/>
            <a:ext cx="3429000" cy="3429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36095" y="5081745"/>
            <a:ext cx="8991600" cy="177625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over </a:t>
            </a:r>
            <a:r>
              <a:rPr lang="en-US" altLang="en-US" sz="1140" b="1" dirty="0" smtClean="0">
                <a:solidFill>
                  <a:schemeClr val="bg1"/>
                </a:solidFill>
              </a:rPr>
              <a:t>the southern Sudan, South Sudan, Eritrea</a:t>
            </a:r>
            <a:r>
              <a:rPr lang="en-US" altLang="en-US" sz="1140" b="1" dirty="0" smtClean="0">
                <a:solidFill>
                  <a:schemeClr val="bg1"/>
                </a:solidFill>
              </a:rPr>
              <a:t>, northern Ethiopia, and local areas in western Kenya. Rainfall was below-average over central Ethiopia and Uganda.</a:t>
            </a:r>
          </a:p>
          <a:p>
            <a:pPr algn="just" eaLnBrk="1" hangingPunct="1">
              <a:lnSpc>
                <a:spcPct val="90000"/>
              </a:lnSpc>
              <a:spcBef>
                <a:spcPct val="50000"/>
              </a:spcBef>
            </a:pPr>
            <a:r>
              <a:rPr lang="en-US" altLang="en-US" sz="1140" b="1" dirty="0" smtClean="0">
                <a:solidFill>
                  <a:schemeClr val="bg1"/>
                </a:solidFill>
              </a:rPr>
              <a:t>In southern Africa, portions of Mozambique and eastern Madagascar experienced positive rainfall anomalies.</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Central Africa, rainfall was </a:t>
            </a:r>
            <a:r>
              <a:rPr lang="en-US" altLang="en-US" sz="1140" b="1" dirty="0" smtClean="0">
                <a:solidFill>
                  <a:schemeClr val="bg1"/>
                </a:solidFill>
              </a:rPr>
              <a:t>well above-average over </a:t>
            </a:r>
            <a:r>
              <a:rPr lang="en-US" altLang="en-US" sz="1140" b="1" dirty="0" smtClean="0">
                <a:solidFill>
                  <a:schemeClr val="bg1"/>
                </a:solidFill>
              </a:rPr>
              <a:t>Chad</a:t>
            </a:r>
            <a:r>
              <a:rPr lang="en-US" altLang="en-US" sz="1140" b="1" dirty="0" smtClean="0">
                <a:solidFill>
                  <a:schemeClr val="bg1"/>
                </a:solidFill>
              </a:rPr>
              <a:t>, </a:t>
            </a:r>
            <a:r>
              <a:rPr lang="en-US" altLang="en-US" sz="1140" b="1" dirty="0">
                <a:solidFill>
                  <a:schemeClr val="bg1"/>
                </a:solidFill>
              </a:rPr>
              <a:t>much of CAR</a:t>
            </a:r>
            <a:r>
              <a:rPr lang="en-US" altLang="en-US" sz="1140" b="1" dirty="0" smtClean="0">
                <a:solidFill>
                  <a:schemeClr val="bg1"/>
                </a:solidFill>
              </a:rPr>
              <a:t>, local areas in northern DRC, and northern Congo. Conversely, below-average conditions were found over many parts of Cameroon, western CAR, and central DRC</a:t>
            </a:r>
            <a:r>
              <a:rPr lang="en-US" altLang="en-US" sz="1140" b="1" dirty="0" smtClean="0">
                <a:solidFill>
                  <a:schemeClr val="bg1"/>
                </a:solidFill>
              </a:rPr>
              <a:t>.</a:t>
            </a:r>
            <a:endParaRPr lang="en-US" altLang="en-US" sz="1140" b="1" dirty="0" smtClean="0">
              <a:solidFill>
                <a:schemeClr val="bg1"/>
              </a:solidFill>
            </a:endParaRP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West Africa, rainfall was above-average </a:t>
            </a:r>
            <a:r>
              <a:rPr lang="en-US" altLang="en-US" sz="1140" b="1" dirty="0" smtClean="0">
                <a:solidFill>
                  <a:schemeClr val="bg1"/>
                </a:solidFill>
              </a:rPr>
              <a:t>over southern and eastern Senegal, eastern Guinea-Bissau, Guinea, Sierra Leone, northern and southern Liberia, parts of Côte d’Ivoire, much of Mali, eastern and western Burkina Faso, northern Togo, northern Benin</a:t>
            </a:r>
            <a:r>
              <a:rPr lang="en-US" altLang="en-US" sz="1140" b="1" dirty="0" smtClean="0">
                <a:solidFill>
                  <a:schemeClr val="bg1"/>
                </a:solidFill>
              </a:rPr>
              <a:t>, </a:t>
            </a:r>
            <a:r>
              <a:rPr lang="en-US" altLang="en-US" sz="1140" b="1" dirty="0" smtClean="0">
                <a:solidFill>
                  <a:schemeClr val="bg1"/>
                </a:solidFill>
              </a:rPr>
              <a:t>Niger and northern Nigeria. Moisture deficits were observed over </a:t>
            </a:r>
            <a:r>
              <a:rPr lang="en-US" altLang="en-US" sz="1140" b="1" dirty="0" smtClean="0">
                <a:solidFill>
                  <a:schemeClr val="bg1"/>
                </a:solidFill>
              </a:rPr>
              <a:t>northern and western </a:t>
            </a:r>
            <a:r>
              <a:rPr lang="en-US" altLang="en-US" sz="1140" b="1" dirty="0" smtClean="0">
                <a:solidFill>
                  <a:schemeClr val="bg1"/>
                </a:solidFill>
              </a:rPr>
              <a:t>Senegal, local areas in Mali, central Burkina Faso, northern Ghana, southern Benin, </a:t>
            </a:r>
            <a:r>
              <a:rPr lang="en-US" altLang="en-US" sz="1140" b="1" dirty="0" smtClean="0">
                <a:solidFill>
                  <a:schemeClr val="bg1"/>
                </a:solidFill>
              </a:rPr>
              <a:t>and many parts of Nigeria</a:t>
            </a:r>
            <a:r>
              <a:rPr lang="en-US" altLang="en-US" sz="1140" b="1" dirty="0" smtClean="0">
                <a:solidFill>
                  <a:schemeClr val="bg1"/>
                </a:solidFill>
              </a:rPr>
              <a:t>.</a:t>
            </a:r>
            <a:endParaRPr lang="en-US" altLang="en-US" sz="1140" b="1" dirty="0">
              <a:solidFill>
                <a:schemeClr val="bg1"/>
              </a:solidFill>
            </a:endParaRPr>
          </a:p>
        </p:txBody>
      </p:sp>
      <p:pic>
        <p:nvPicPr>
          <p:cNvPr id="2" name="Image 1"/>
          <p:cNvPicPr>
            <a:picLocks noChangeAspect="1"/>
          </p:cNvPicPr>
          <p:nvPr/>
        </p:nvPicPr>
        <p:blipFill>
          <a:blip r:embed="rId3"/>
          <a:stretch>
            <a:fillRect/>
          </a:stretch>
        </p:blipFill>
        <p:spPr>
          <a:xfrm>
            <a:off x="1036320" y="1093072"/>
            <a:ext cx="3810000" cy="3810000"/>
          </a:xfrm>
          <a:prstGeom prst="rect">
            <a:avLst/>
          </a:prstGeom>
        </p:spPr>
      </p:pic>
      <p:pic>
        <p:nvPicPr>
          <p:cNvPr id="3" name="Image 2"/>
          <p:cNvPicPr>
            <a:picLocks noChangeAspect="1"/>
          </p:cNvPicPr>
          <p:nvPr/>
        </p:nvPicPr>
        <p:blipFill>
          <a:blip r:embed="rId4"/>
          <a:stretch>
            <a:fillRect/>
          </a:stretch>
        </p:blipFill>
        <p:spPr>
          <a:xfrm>
            <a:off x="4937760" y="1093072"/>
            <a:ext cx="3825240" cy="382524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30480" y="5181600"/>
            <a:ext cx="8842375" cy="148040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above-average over </a:t>
            </a:r>
            <a:r>
              <a:rPr lang="en-US" altLang="en-US" sz="1100" b="1" dirty="0" smtClean="0">
                <a:solidFill>
                  <a:schemeClr val="bg1"/>
                </a:solidFill>
              </a:rPr>
              <a:t>southwestern Sudan, northwestern South Sudan, </a:t>
            </a:r>
            <a:r>
              <a:rPr lang="en-US" altLang="en-US" sz="1100" b="1" dirty="0" smtClean="0">
                <a:solidFill>
                  <a:schemeClr val="bg1"/>
                </a:solidFill>
              </a:rPr>
              <a:t>local areas in Eritrea, and </a:t>
            </a:r>
            <a:r>
              <a:rPr lang="en-US" altLang="en-US" sz="1100" b="1" dirty="0" smtClean="0">
                <a:solidFill>
                  <a:schemeClr val="bg1"/>
                </a:solidFill>
              </a:rPr>
              <a:t>northwestern Ethiopia</a:t>
            </a:r>
            <a:r>
              <a:rPr lang="en-US" altLang="en-US" sz="1100" b="1" dirty="0" smtClean="0">
                <a:solidFill>
                  <a:schemeClr val="bg1"/>
                </a:solidFill>
              </a:rPr>
              <a:t>. Precipitation was slightly below-average over southeastern Sudan, eastern South Sudan, Uganda, western Kenya, and parts of Ethiopia.</a:t>
            </a:r>
            <a:endParaRPr lang="en-US" altLang="en-US" sz="1100" b="1" dirty="0" smtClean="0">
              <a:solidFill>
                <a:schemeClr val="bg1"/>
              </a:solidFill>
            </a:endParaRPr>
          </a:p>
          <a:p>
            <a:pPr algn="just" eaLnBrk="1" hangingPunct="1">
              <a:lnSpc>
                <a:spcPct val="90000"/>
              </a:lnSpc>
              <a:spcBef>
                <a:spcPct val="50000"/>
              </a:spcBef>
            </a:pPr>
            <a:r>
              <a:rPr lang="en-US" altLang="en-US" sz="1100" b="1" dirty="0" smtClean="0">
                <a:solidFill>
                  <a:schemeClr val="bg1"/>
                </a:solidFill>
              </a:rPr>
              <a:t>In </a:t>
            </a:r>
            <a:r>
              <a:rPr lang="en-US" altLang="en-US" sz="1100" b="1" dirty="0">
                <a:solidFill>
                  <a:schemeClr val="bg1"/>
                </a:solidFill>
              </a:rPr>
              <a:t>Central Africa, rainfall was above-average </a:t>
            </a:r>
            <a:r>
              <a:rPr lang="en-US" altLang="en-US" sz="1100" b="1" dirty="0" smtClean="0">
                <a:solidFill>
                  <a:schemeClr val="bg1"/>
                </a:solidFill>
              </a:rPr>
              <a:t>over southern </a:t>
            </a:r>
            <a:r>
              <a:rPr lang="en-US" altLang="en-US" sz="1100" b="1" dirty="0" smtClean="0">
                <a:solidFill>
                  <a:schemeClr val="bg1"/>
                </a:solidFill>
              </a:rPr>
              <a:t>Chad</a:t>
            </a:r>
            <a:r>
              <a:rPr lang="en-US" altLang="en-US" sz="1100" b="1" dirty="0" smtClean="0">
                <a:solidFill>
                  <a:schemeClr val="bg1"/>
                </a:solidFill>
              </a:rPr>
              <a:t>, </a:t>
            </a:r>
            <a:r>
              <a:rPr lang="en-US" altLang="en-US" sz="1100" b="1" dirty="0" smtClean="0">
                <a:solidFill>
                  <a:schemeClr val="bg1"/>
                </a:solidFill>
              </a:rPr>
              <a:t>pocket areas in </a:t>
            </a:r>
            <a:r>
              <a:rPr lang="en-US" altLang="en-US" sz="1100" b="1" dirty="0" smtClean="0">
                <a:solidFill>
                  <a:schemeClr val="bg1"/>
                </a:solidFill>
              </a:rPr>
              <a:t>CAR</a:t>
            </a:r>
            <a:r>
              <a:rPr lang="en-US" altLang="en-US" sz="1100" b="1" dirty="0" smtClean="0">
                <a:solidFill>
                  <a:schemeClr val="bg1"/>
                </a:solidFill>
              </a:rPr>
              <a:t>, northern Congo, and northern DRC. Cameroon, many parts of CAR and DRC experienced below-average rainfall.</a:t>
            </a:r>
          </a:p>
          <a:p>
            <a:pPr algn="just" eaLnBrk="1" hangingPunct="1">
              <a:lnSpc>
                <a:spcPct val="90000"/>
              </a:lnSpc>
              <a:spcBef>
                <a:spcPct val="50000"/>
              </a:spcBef>
            </a:pPr>
            <a:r>
              <a:rPr lang="en-US" altLang="en-US" sz="1100" b="1" dirty="0" smtClean="0">
                <a:solidFill>
                  <a:schemeClr val="bg1"/>
                </a:solidFill>
              </a:rPr>
              <a:t>In </a:t>
            </a:r>
            <a:r>
              <a:rPr lang="en-US" altLang="en-US" sz="1100" b="1" dirty="0">
                <a:solidFill>
                  <a:schemeClr val="bg1"/>
                </a:solidFill>
              </a:rPr>
              <a:t>West Africa, </a:t>
            </a:r>
            <a:r>
              <a:rPr lang="en-US" altLang="en-US" sz="1100" b="1" dirty="0" smtClean="0">
                <a:solidFill>
                  <a:schemeClr val="bg1"/>
                </a:solidFill>
              </a:rPr>
              <a:t>southern and eastern Senegal, Guinea-Bissau, Guinea, Mali, northern Côte d’Ivoire, Burkina Faso, northern Ghana, northern Togo, northern Benin, southern Niger and northern Nigeria observed above-average rainfall. </a:t>
            </a:r>
            <a:r>
              <a:rPr lang="en-US" altLang="en-US" sz="1100" b="1" dirty="0" smtClean="0">
                <a:solidFill>
                  <a:schemeClr val="bg1"/>
                </a:solidFill>
              </a:rPr>
              <a:t>Northwestern </a:t>
            </a:r>
            <a:r>
              <a:rPr lang="en-US" altLang="en-US" sz="1100" b="1" dirty="0" smtClean="0">
                <a:solidFill>
                  <a:schemeClr val="bg1"/>
                </a:solidFill>
              </a:rPr>
              <a:t>Senegal, Sierra Leone and much of Nigeria experienced below-average rainfall conditions.</a:t>
            </a:r>
            <a:endParaRPr lang="en-US" altLang="en-US" sz="1100" b="1" dirty="0">
              <a:solidFill>
                <a:schemeClr val="bg1"/>
              </a:solidFill>
            </a:endParaRPr>
          </a:p>
        </p:txBody>
      </p:sp>
      <p:pic>
        <p:nvPicPr>
          <p:cNvPr id="4" name="Image 3"/>
          <p:cNvPicPr>
            <a:picLocks noChangeAspect="1"/>
          </p:cNvPicPr>
          <p:nvPr/>
        </p:nvPicPr>
        <p:blipFill>
          <a:blip r:embed="rId3"/>
          <a:stretch>
            <a:fillRect/>
          </a:stretch>
        </p:blipFill>
        <p:spPr>
          <a:xfrm>
            <a:off x="1051560" y="1098232"/>
            <a:ext cx="3778568" cy="3778568"/>
          </a:xfrm>
          <a:prstGeom prst="rect">
            <a:avLst/>
          </a:prstGeom>
        </p:spPr>
      </p:pic>
      <p:pic>
        <p:nvPicPr>
          <p:cNvPr id="5" name="Image 4"/>
          <p:cNvPicPr>
            <a:picLocks noChangeAspect="1"/>
          </p:cNvPicPr>
          <p:nvPr/>
        </p:nvPicPr>
        <p:blipFill>
          <a:blip r:embed="rId4"/>
          <a:stretch>
            <a:fillRect/>
          </a:stretch>
        </p:blipFill>
        <p:spPr>
          <a:xfrm>
            <a:off x="4930140" y="1094264"/>
            <a:ext cx="3782536" cy="3782536"/>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646176" y="5589674"/>
            <a:ext cx="7851648"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The 700-hPa </a:t>
            </a:r>
            <a:r>
              <a:rPr lang="en-US" altLang="en-US" sz="1200" b="1" dirty="0" smtClean="0">
                <a:solidFill>
                  <a:schemeClr val="bg1"/>
                </a:solidFill>
              </a:rPr>
              <a:t>atmospheric circulation pattern features </a:t>
            </a:r>
            <a:r>
              <a:rPr lang="en-US" altLang="en-US" sz="1200" b="1" dirty="0" smtClean="0">
                <a:solidFill>
                  <a:schemeClr val="bg1"/>
                </a:solidFill>
              </a:rPr>
              <a:t>an anomalous cyclonic circulation over </a:t>
            </a:r>
            <a:r>
              <a:rPr lang="en-US" altLang="en-US" sz="1200" b="1" dirty="0" smtClean="0">
                <a:solidFill>
                  <a:schemeClr val="bg1"/>
                </a:solidFill>
              </a:rPr>
              <a:t>the western part of the Sahel (left </a:t>
            </a:r>
            <a:r>
              <a:rPr lang="en-US" altLang="en-US" sz="1200" b="1" dirty="0" smtClean="0">
                <a:solidFill>
                  <a:schemeClr val="bg1"/>
                </a:solidFill>
              </a:rPr>
              <a:t>panel).</a:t>
            </a:r>
            <a:endParaRPr lang="en-US" altLang="en-US" sz="1200" b="1" dirty="0">
              <a:solidFill>
                <a:schemeClr val="bg1"/>
              </a:solidFill>
            </a:endParaRPr>
          </a:p>
        </p:txBody>
      </p:sp>
      <p:pic>
        <p:nvPicPr>
          <p:cNvPr id="2" name="Image 1"/>
          <p:cNvPicPr>
            <a:picLocks noChangeAspect="1"/>
          </p:cNvPicPr>
          <p:nvPr/>
        </p:nvPicPr>
        <p:blipFill>
          <a:blip r:embed="rId3"/>
          <a:stretch>
            <a:fillRect/>
          </a:stretch>
        </p:blipFill>
        <p:spPr>
          <a:xfrm>
            <a:off x="762000" y="1469638"/>
            <a:ext cx="3810000" cy="3810000"/>
          </a:xfrm>
          <a:prstGeom prst="rect">
            <a:avLst/>
          </a:prstGeom>
        </p:spPr>
      </p:pic>
      <p:sp>
        <p:nvSpPr>
          <p:cNvPr id="3" name="Oval 2"/>
          <p:cNvSpPr/>
          <p:nvPr/>
        </p:nvSpPr>
        <p:spPr bwMode="auto">
          <a:xfrm>
            <a:off x="1295400" y="2667000"/>
            <a:ext cx="1981200" cy="609600"/>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pic>
        <p:nvPicPr>
          <p:cNvPr id="4" name="Image 3"/>
          <p:cNvPicPr>
            <a:picLocks noChangeAspect="1"/>
          </p:cNvPicPr>
          <p:nvPr/>
        </p:nvPicPr>
        <p:blipFill>
          <a:blip r:embed="rId4"/>
          <a:stretch>
            <a:fillRect/>
          </a:stretch>
        </p:blipFill>
        <p:spPr>
          <a:xfrm>
            <a:off x="4687824" y="1469638"/>
            <a:ext cx="3810000" cy="3810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9220" name="Picture 13" descr="Clickable Image">
            <a:extLst>
              <a:ext uri="{FF2B5EF4-FFF2-40B4-BE49-F238E27FC236}">
                <a16:creationId xmlns=""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 xmlns:a16="http://schemas.microsoft.com/office/drawing/2014/main" id="{D03C9423-4F28-C745-8EF5-45ABCE087831}"/>
              </a:ext>
            </a:extLst>
          </p:cNvPr>
          <p:cNvSpPr>
            <a:spLocks noChangeShapeType="1"/>
          </p:cNvSpPr>
          <p:nvPr/>
        </p:nvSpPr>
        <p:spPr bwMode="auto">
          <a:xfrm flipV="1">
            <a:off x="1447800" y="1676400"/>
            <a:ext cx="317907" cy="1828798"/>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Line 169">
            <a:extLst>
              <a:ext uri="{FF2B5EF4-FFF2-40B4-BE49-F238E27FC236}">
                <a16:creationId xmlns="" xmlns:a16="http://schemas.microsoft.com/office/drawing/2014/main" id="{A2A56B34-3D71-9E45-BE1E-2EA46AD87E40}"/>
              </a:ext>
            </a:extLst>
          </p:cNvPr>
          <p:cNvSpPr>
            <a:spLocks noChangeShapeType="1"/>
          </p:cNvSpPr>
          <p:nvPr/>
        </p:nvSpPr>
        <p:spPr bwMode="auto">
          <a:xfrm flipH="1" flipV="1">
            <a:off x="2743199" y="1676399"/>
            <a:ext cx="2971800" cy="2586231"/>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 name="Line 169">
            <a:extLst>
              <a:ext uri="{FF2B5EF4-FFF2-40B4-BE49-F238E27FC236}">
                <a16:creationId xmlns="" xmlns:a16="http://schemas.microsoft.com/office/drawing/2014/main" id="{BDAB2B4D-8464-754A-BEB5-33B2AB539372}"/>
              </a:ext>
            </a:extLst>
          </p:cNvPr>
          <p:cNvSpPr>
            <a:spLocks noChangeShapeType="1"/>
          </p:cNvSpPr>
          <p:nvPr/>
        </p:nvSpPr>
        <p:spPr bwMode="auto">
          <a:xfrm flipH="1">
            <a:off x="3696899" y="1633731"/>
            <a:ext cx="2464753" cy="42669"/>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 name="Text Box 8">
            <a:extLst>
              <a:ext uri="{FF2B5EF4-FFF2-40B4-BE49-F238E27FC236}">
                <a16:creationId xmlns="" xmlns:a16="http://schemas.microsoft.com/office/drawing/2014/main" id="{67D9B727-7203-A341-9978-4E0CEE65D7F9}"/>
              </a:ext>
            </a:extLst>
          </p:cNvPr>
          <p:cNvSpPr txBox="1">
            <a:spLocks noChangeArrowheads="1"/>
          </p:cNvSpPr>
          <p:nvPr/>
        </p:nvSpPr>
        <p:spPr bwMode="auto">
          <a:xfrm>
            <a:off x="0" y="6172390"/>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parts of Sierra Leone (bottom left) and western Ethiopia (top right). In contrast, seasonal total rainfall remained below-average over </a:t>
            </a:r>
            <a:r>
              <a:rPr lang="en-US" altLang="en-US" sz="1200" b="1" dirty="0" smtClean="0">
                <a:solidFill>
                  <a:schemeClr val="bg1"/>
                </a:solidFill>
                <a:latin typeface="Arial" charset="0"/>
              </a:rPr>
              <a:t>northern Cameroon </a:t>
            </a:r>
            <a:r>
              <a:rPr lang="en-US" altLang="en-US" sz="1200" b="1" dirty="0" smtClean="0">
                <a:solidFill>
                  <a:schemeClr val="bg1"/>
                </a:solidFill>
                <a:latin typeface="Arial" charset="0"/>
                <a:cs typeface="+mn-cs"/>
              </a:rPr>
              <a:t>(bottom </a:t>
            </a:r>
            <a:r>
              <a:rPr lang="en-US" altLang="en-US" sz="1200" b="1" dirty="0" smtClean="0">
                <a:solidFill>
                  <a:schemeClr val="bg1"/>
                </a:solidFill>
                <a:latin typeface="Arial" charset="0"/>
                <a:cs typeface="+mn-cs"/>
              </a:rPr>
              <a:t>right). </a:t>
            </a:r>
            <a:endParaRPr lang="en-US" altLang="en-US" sz="1200" b="1" dirty="0">
              <a:solidFill>
                <a:schemeClr val="bg1"/>
              </a:solidFill>
              <a:latin typeface="Arial" charset="0"/>
              <a:cs typeface="+mn-cs"/>
            </a:endParaRPr>
          </a:p>
        </p:txBody>
      </p:sp>
      <p:pic>
        <p:nvPicPr>
          <p:cNvPr id="2" name="Image 1"/>
          <p:cNvPicPr>
            <a:picLocks noChangeAspect="1"/>
          </p:cNvPicPr>
          <p:nvPr/>
        </p:nvPicPr>
        <p:blipFill>
          <a:blip r:embed="rId4"/>
          <a:stretch>
            <a:fillRect/>
          </a:stretch>
        </p:blipFill>
        <p:spPr>
          <a:xfrm>
            <a:off x="295642" y="3662357"/>
            <a:ext cx="3057158" cy="2377789"/>
          </a:xfrm>
          <a:prstGeom prst="rect">
            <a:avLst/>
          </a:prstGeom>
        </p:spPr>
      </p:pic>
      <p:pic>
        <p:nvPicPr>
          <p:cNvPr id="4" name="Image 3"/>
          <p:cNvPicPr>
            <a:picLocks noChangeAspect="1"/>
          </p:cNvPicPr>
          <p:nvPr/>
        </p:nvPicPr>
        <p:blipFill>
          <a:blip r:embed="rId5"/>
          <a:stretch>
            <a:fillRect/>
          </a:stretch>
        </p:blipFill>
        <p:spPr>
          <a:xfrm>
            <a:off x="5571102" y="609599"/>
            <a:ext cx="3052609" cy="2374251"/>
          </a:xfrm>
          <a:prstGeom prst="rect">
            <a:avLst/>
          </a:prstGeom>
        </p:spPr>
      </p:pic>
      <p:pic>
        <p:nvPicPr>
          <p:cNvPr id="5" name="Image 4"/>
          <p:cNvPicPr>
            <a:picLocks noChangeAspect="1"/>
          </p:cNvPicPr>
          <p:nvPr/>
        </p:nvPicPr>
        <p:blipFill>
          <a:blip r:embed="rId6"/>
          <a:stretch>
            <a:fillRect/>
          </a:stretch>
        </p:blipFill>
        <p:spPr>
          <a:xfrm>
            <a:off x="5566553" y="3662356"/>
            <a:ext cx="3057158" cy="2377789"/>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4806038" y="1524000"/>
            <a:ext cx="363086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10 – 16 August,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292767" y="5065713"/>
            <a:ext cx="8462212" cy="155734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400" b="1" dirty="0" smtClean="0">
                <a:solidFill>
                  <a:schemeClr val="bg1"/>
                </a:solidFill>
              </a:rPr>
              <a:t>For week-1 (left panel) and week-2 (right panel), the </a:t>
            </a:r>
            <a:r>
              <a:rPr lang="en-US" altLang="en-US" sz="1400" b="1" dirty="0">
                <a:solidFill>
                  <a:schemeClr val="bg1"/>
                </a:solidFill>
              </a:rPr>
              <a:t>NCEP GEFS indicates a </a:t>
            </a:r>
            <a:r>
              <a:rPr lang="en-US" altLang="en-US" sz="1400" b="1" dirty="0" smtClean="0">
                <a:solidFill>
                  <a:schemeClr val="bg1"/>
                </a:solidFill>
              </a:rPr>
              <a:t>moderate to high </a:t>
            </a:r>
            <a:r>
              <a:rPr lang="en-US" altLang="en-US" sz="1400" b="1" dirty="0">
                <a:solidFill>
                  <a:schemeClr val="bg1"/>
                </a:solidFill>
              </a:rPr>
              <a:t>chance </a:t>
            </a:r>
            <a:r>
              <a:rPr lang="en-US" altLang="en-US" sz="1400" b="1" dirty="0" smtClean="0">
                <a:solidFill>
                  <a:schemeClr val="bg1"/>
                </a:solidFill>
              </a:rPr>
              <a:t>(over </a:t>
            </a:r>
            <a:r>
              <a:rPr lang="en-US" altLang="en-US" sz="1400" b="1" dirty="0">
                <a:solidFill>
                  <a:schemeClr val="bg1"/>
                </a:solidFill>
              </a:rPr>
              <a:t>70</a:t>
            </a:r>
            <a:r>
              <a:rPr lang="en-US" altLang="en-US" sz="1400" b="1" dirty="0" smtClean="0">
                <a:solidFill>
                  <a:schemeClr val="bg1"/>
                </a:solidFill>
              </a:rPr>
              <a:t>%) </a:t>
            </a:r>
            <a:r>
              <a:rPr lang="en-US" altLang="en-US" sz="1400" b="1" dirty="0">
                <a:solidFill>
                  <a:schemeClr val="bg1"/>
                </a:solidFill>
              </a:rPr>
              <a:t>for </a:t>
            </a:r>
            <a:r>
              <a:rPr lang="en-US" altLang="en-US" sz="1400" b="1" dirty="0" smtClean="0">
                <a:solidFill>
                  <a:schemeClr val="bg1"/>
                </a:solidFill>
              </a:rPr>
              <a:t>rainfall to exceed 50 mm </a:t>
            </a:r>
            <a:r>
              <a:rPr lang="en-US" altLang="en-US" sz="1400" b="1" dirty="0" smtClean="0">
                <a:solidFill>
                  <a:schemeClr val="bg1"/>
                </a:solidFill>
              </a:rPr>
              <a:t>over Senegal, Guinea-Bissau, Guinea, Sierra Leone, southern Mali, northern Côte d’Ivoire, Burkina Faso, Nigeria, Cameroon, southern Chad, CAR, parts of Sudan and South Sudan, northeastern DRC, portions of Eritrea, and western Ethiopia.</a:t>
            </a:r>
          </a:p>
          <a:p>
            <a:pPr algn="just" eaLnBrk="1" hangingPunct="1">
              <a:lnSpc>
                <a:spcPct val="90000"/>
              </a:lnSpc>
              <a:spcBef>
                <a:spcPct val="50000"/>
              </a:spcBef>
            </a:pPr>
            <a:r>
              <a:rPr lang="en-US" altLang="en-US" sz="1400" b="1" dirty="0" smtClean="0">
                <a:solidFill>
                  <a:schemeClr val="bg1"/>
                </a:solidFill>
              </a:rPr>
              <a:t>In addition, week-2 forecast depicts an increased chance for weekly rainfall to exceed 50 mm over southern Niger.</a:t>
            </a:r>
            <a:endParaRPr lang="en-US" altLang="en-US" sz="1400" b="1" dirty="0">
              <a:solidFill>
                <a:schemeClr val="bg1"/>
              </a:solidFill>
            </a:endParaRPr>
          </a:p>
        </p:txBody>
      </p:sp>
      <p:sp>
        <p:nvSpPr>
          <p:cNvPr id="9" name="TextBox 10"/>
          <p:cNvSpPr txBox="1">
            <a:spLocks noChangeArrowheads="1"/>
          </p:cNvSpPr>
          <p:nvPr/>
        </p:nvSpPr>
        <p:spPr bwMode="auto">
          <a:xfrm>
            <a:off x="421210" y="1524000"/>
            <a:ext cx="363086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03 – 09 August</a:t>
            </a:r>
            <a:r>
              <a:rPr lang="en-US" altLang="en-US" b="1" dirty="0">
                <a:solidFill>
                  <a:srgbClr val="FFFF00"/>
                </a:solidFill>
              </a:rPr>
              <a:t>, 2021</a:t>
            </a:r>
          </a:p>
        </p:txBody>
      </p:sp>
      <p:pic>
        <p:nvPicPr>
          <p:cNvPr id="8194" name="Picture 2" descr="GEFS Prec Prob: wk1 prec &gt; 50m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788" y="2057400"/>
            <a:ext cx="3751289" cy="281346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GEFS Prec Prob: wk2 prec &gt; 50m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8017" y="2057400"/>
            <a:ext cx="3751289" cy="28134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195203</TotalTime>
  <Words>1770</Words>
  <Application>Microsoft Office PowerPoint</Application>
  <PresentationFormat>Affichage à l'écran (4:3)</PresentationFormat>
  <Paragraphs>68</Paragraphs>
  <Slides>12</Slides>
  <Notes>11</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Présentation PowerPoint</vt:lpstr>
      <vt:lpstr>Présentation PowerPoint</vt:lpstr>
      <vt:lpstr>Présentation PowerPoint</vt:lpstr>
      <vt:lpstr>Présentation PowerPoint</vt:lpstr>
      <vt:lpstr>Summary</vt:lpstr>
    </vt:vector>
  </TitlesOfParts>
  <Company>NOAA/NWS/NCEP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Sarah Diouf</cp:lastModifiedBy>
  <cp:revision>9751</cp:revision>
  <cp:lastPrinted>2018-07-09T15:13:07Z</cp:lastPrinted>
  <dcterms:created xsi:type="dcterms:W3CDTF">2001-08-31T10:39:36Z</dcterms:created>
  <dcterms:modified xsi:type="dcterms:W3CDTF">2021-08-02T15:43:23Z</dcterms:modified>
</cp:coreProperties>
</file>