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0813" autoAdjust="0"/>
  </p:normalViewPr>
  <p:slideViewPr>
    <p:cSldViewPr>
      <p:cViewPr varScale="1">
        <p:scale>
          <a:sx n="63" d="100"/>
          <a:sy n="63" d="100"/>
        </p:scale>
        <p:origin x="1353"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7/6/2021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164"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06 July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07 – 13 July, 2021</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Guinea, Sierra Leone, Liberia, and parts of southern Senegal, southern Mali and western Cote d'Ivoire: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Cote d'Ivoire, much of Ghana, southern Burkina Faso, and western Togo: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Nigeria and Cameroon, and the neighboring areas of Benin and CAR: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northwestern DRC: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over parts of eastern Sudan, eastern South Sudan and western </a:t>
            </a:r>
            <a:r>
              <a:rPr lang="en-US" altLang="en-US" sz="1100" b="1" dirty="0" smtClean="0">
                <a:solidFill>
                  <a:srgbClr val="FFFF00"/>
                </a:solidFill>
                <a:latin typeface="Arial" charset="0"/>
              </a:rPr>
              <a:t>Ethiopia: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 20 July, 2021</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Guinea, Sierra Leone, and western Liberia: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Cote d'Ivoire, much of Ghana, southern Burkina Faso, Togo and western Benin: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Nigeria and western Cameroon: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northern DRC, northern Congo, southern CAR and southern South Sudan: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eastern Sudan, eastern South Sudan and western Ethiopia: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380" b="1" dirty="0">
                <a:solidFill>
                  <a:schemeClr val="bg1"/>
                </a:solidFill>
                <a:latin typeface="Arial" panose="020B0604020202020204" pitchFamily="34" charset="0"/>
                <a:cs typeface="Arial" panose="020B0604020202020204" pitchFamily="34" charset="0"/>
              </a:rPr>
              <a:t>During the past 30 days, in East Africa, above-average rainfall was observed over the southern and eastern </a:t>
            </a:r>
            <a:r>
              <a:rPr lang="en-US" altLang="en-US" sz="1380" b="1" dirty="0" smtClean="0">
                <a:solidFill>
                  <a:schemeClr val="bg1"/>
                </a:solidFill>
                <a:latin typeface="Arial" panose="020B0604020202020204" pitchFamily="34" charset="0"/>
                <a:cs typeface="Arial" panose="020B0604020202020204" pitchFamily="34" charset="0"/>
              </a:rPr>
              <a:t>portions </a:t>
            </a:r>
            <a:r>
              <a:rPr lang="en-US" altLang="en-US" sz="1380" b="1" dirty="0">
                <a:solidFill>
                  <a:schemeClr val="bg1"/>
                </a:solidFill>
                <a:latin typeface="Arial" panose="020B0604020202020204" pitchFamily="34" charset="0"/>
                <a:cs typeface="Arial" panose="020B0604020202020204" pitchFamily="34" charset="0"/>
              </a:rPr>
              <a:t>of Sudan and northern South Sudan Republic, and western Ethiopia. Rainfall was below-average over southern South Sudan, parts of  southern Ethiopia, Uganda, and western Kenya. In Central Africa, rainfall was below-average over parts of central and northeastern DRC. Rainfall was above-average over Equatorial Guinea, Gabon, Congo, much of CAR, and northwestern DRC. In West Africa, rainfall was above-average over much of the Gulf of Guinea region and the neighboring areas of the Sahel. Below-average rainfall was observed over Guinea-Bissau, Niger, </a:t>
            </a:r>
            <a:r>
              <a:rPr lang="en-US" altLang="en-US" sz="1380" b="1" dirty="0" smtClean="0">
                <a:solidFill>
                  <a:schemeClr val="bg1"/>
                </a:solidFill>
                <a:latin typeface="Arial" panose="020B0604020202020204" pitchFamily="34" charset="0"/>
                <a:cs typeface="Arial" panose="020B0604020202020204" pitchFamily="34" charset="0"/>
              </a:rPr>
              <a:t>and pockets </a:t>
            </a:r>
            <a:r>
              <a:rPr lang="en-US" altLang="en-US" sz="1380" b="1" dirty="0">
                <a:solidFill>
                  <a:schemeClr val="bg1"/>
                </a:solidFill>
                <a:latin typeface="Arial" panose="020B0604020202020204" pitchFamily="34" charset="0"/>
                <a:cs typeface="Arial" panose="020B0604020202020204" pitchFamily="34" charset="0"/>
              </a:rPr>
              <a:t>of Nigeria.</a:t>
            </a:r>
          </a:p>
          <a:p>
            <a:pPr algn="just" eaLnBrk="1" hangingPunct="1">
              <a:lnSpc>
                <a:spcPct val="90000"/>
              </a:lnSpc>
              <a:spcBef>
                <a:spcPct val="50000"/>
              </a:spcBef>
            </a:pPr>
            <a:r>
              <a:rPr lang="en-US" altLang="en-US" sz="1380" b="1" dirty="0" smtClean="0">
                <a:solidFill>
                  <a:schemeClr val="bg1"/>
                </a:solidFill>
                <a:latin typeface="Arial" panose="020B0604020202020204" pitchFamily="34" charset="0"/>
                <a:cs typeface="Arial" panose="020B0604020202020204" pitchFamily="34" charset="0"/>
              </a:rPr>
              <a:t>During </a:t>
            </a:r>
            <a:r>
              <a:rPr lang="en-US" altLang="en-US" sz="1380" b="1" dirty="0">
                <a:solidFill>
                  <a:schemeClr val="bg1"/>
                </a:solidFill>
                <a:latin typeface="Arial" panose="020B0604020202020204" pitchFamily="34" charset="0"/>
                <a:cs typeface="Arial" panose="020B0604020202020204" pitchFamily="34" charset="0"/>
              </a:rPr>
              <a:t>the past 7 days, in East Africa, rainfall was above-average over parts of eastern and southern Sudan, South Sudan, and western Ethiopia. In Central Africa, rainfall was below-average over </a:t>
            </a:r>
            <a:r>
              <a:rPr lang="en-US" altLang="en-US" sz="1380" b="1" dirty="0" smtClean="0">
                <a:solidFill>
                  <a:schemeClr val="bg1"/>
                </a:solidFill>
                <a:latin typeface="Arial" panose="020B0604020202020204" pitchFamily="34" charset="0"/>
                <a:cs typeface="Arial" panose="020B0604020202020204" pitchFamily="34" charset="0"/>
              </a:rPr>
              <a:t>pockets </a:t>
            </a:r>
            <a:r>
              <a:rPr lang="en-US" altLang="en-US" sz="1380" b="1" dirty="0">
                <a:solidFill>
                  <a:schemeClr val="bg1"/>
                </a:solidFill>
                <a:latin typeface="Arial" panose="020B0604020202020204" pitchFamily="34" charset="0"/>
                <a:cs typeface="Arial" panose="020B0604020202020204" pitchFamily="34" charset="0"/>
              </a:rPr>
              <a:t>of northern DRC, Cameroon and western CAR. Above-average rainfall was observed over pockets of Congo and northeastern DRC. In West Africa, above-average rainfall was observed over many places in the Gulf of Guinea countries. Below-average rainfall was observed over pockets of Senegal, Mali, Sierra Leone, eastern Guinea, Burkina Faso, western Niger, and parts of Nigeria.</a:t>
            </a:r>
          </a:p>
          <a:p>
            <a:pPr algn="just" eaLnBrk="1" hangingPunct="1">
              <a:lnSpc>
                <a:spcPct val="90000"/>
              </a:lnSpc>
              <a:spcBef>
                <a:spcPct val="50000"/>
              </a:spcBef>
            </a:pPr>
            <a:r>
              <a:rPr lang="en-US" altLang="en-US" sz="1380" b="1" dirty="0" smtClean="0">
                <a:solidFill>
                  <a:schemeClr val="bg1"/>
                </a:solidFill>
                <a:latin typeface="Arial" panose="020B0604020202020204" pitchFamily="34" charset="0"/>
                <a:cs typeface="Arial" panose="020B0604020202020204" pitchFamily="34" charset="0"/>
              </a:rPr>
              <a:t>Week-1 and week-2 outlooks call for an increased chance for above-average rainfall over the far western and eastern portions of the Gulf of Guinea region, and the western portions of the Greater Horn of Africa. In contrast, the outlooks call for an increased chance for below-average rainfall over the central portions of the Gulf of Guinea region, and the northern portions of Central Africa.</a:t>
            </a:r>
            <a:endParaRPr lang="en-US" altLang="en-US" sz="138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pPr>
            <a:endParaRPr lang="en-US" altLang="en-US" sz="138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500" b="1" dirty="0">
                <a:solidFill>
                  <a:schemeClr val="bg1"/>
                </a:solidFill>
              </a:rPr>
              <a:t>During the past 7 days, in East Africa, rainfall was above-average over parts of eastern and southern Sudan, South Sudan, and western Ethiopia. In Central Africa, rainfall was below-average over pockets of northern DRC, Cameroon and western CAR. Above-average rainfall was observed over pockets of Congo and northeastern DRC. In West Africa, above-average rainfall was observed over many places in the Gulf of Guinea countries. Below-average rainfall was observed over pockets of Senegal, Mali, Sierra Leone, eastern Guinea, Burkina Faso, western Niger, and parts of Nigeria</a:t>
            </a:r>
            <a:r>
              <a:rPr lang="en-US" altLang="en-US" sz="1500" b="1" dirty="0" smtClean="0">
                <a:solidFill>
                  <a:schemeClr val="bg1"/>
                </a:solidFill>
              </a:rPr>
              <a:t>.</a:t>
            </a:r>
          </a:p>
          <a:p>
            <a:pPr marL="342900" indent="-342900" algn="just" eaLnBrk="1" hangingPunct="1">
              <a:buFontTx/>
              <a:buChar char="•"/>
              <a:tabLst>
                <a:tab pos="1885950" algn="l"/>
              </a:tabLst>
            </a:pPr>
            <a:endParaRPr lang="en-US" altLang="en-US" sz="1500" b="1" dirty="0">
              <a:solidFill>
                <a:schemeClr val="bg1"/>
              </a:solidFill>
            </a:endParaRPr>
          </a:p>
          <a:p>
            <a:pPr marL="342900" indent="-342900" algn="just" eaLnBrk="1" hangingPunct="1">
              <a:buFontTx/>
              <a:buChar char="•"/>
              <a:tabLst>
                <a:tab pos="1885950" algn="l"/>
              </a:tabLst>
            </a:pPr>
            <a:r>
              <a:rPr lang="en-US" altLang="en-US" sz="1500" b="1" dirty="0">
                <a:solidFill>
                  <a:schemeClr val="bg1"/>
                </a:solidFill>
              </a:rPr>
              <a:t>Week-1 and week-2 outlooks call for an increased chance for above-average rainfall over the far western and eastern portions of the Gulf of Guinea region, and the western portions of the Greater Horn of Africa. In contrast, the outlooks call for an increased chance for below-average rainfall over the central portions of the Gulf of Guinea region, and the northern portions of Central Africa.</a:t>
            </a:r>
          </a:p>
          <a:p>
            <a:pPr marL="342900" indent="-342900" algn="just" eaLnBrk="1" hangingPunct="1">
              <a:buFontTx/>
              <a:buChar char="•"/>
              <a:tabLst>
                <a:tab pos="1885950" algn="l"/>
              </a:tabLst>
            </a:pPr>
            <a:endParaRPr lang="en-US" altLang="en-US" sz="15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western Ethiopia</a:t>
            </a:r>
            <a:r>
              <a:rPr lang="en-US" altLang="en-US" sz="1080" b="1" dirty="0">
                <a:solidFill>
                  <a:schemeClr val="bg1"/>
                </a:solidFill>
              </a:rPr>
              <a:t>, northern South Sudan, </a:t>
            </a:r>
            <a:r>
              <a:rPr lang="en-US" altLang="en-US" sz="1080" b="1" dirty="0" smtClean="0">
                <a:solidFill>
                  <a:schemeClr val="bg1"/>
                </a:solidFill>
              </a:rPr>
              <a:t>southern and eastern Sudan, Eritrea, parts of southern </a:t>
            </a:r>
            <a:r>
              <a:rPr lang="en-US" altLang="en-US" sz="1080" b="1" dirty="0">
                <a:solidFill>
                  <a:schemeClr val="bg1"/>
                </a:solidFill>
              </a:rPr>
              <a:t>Uganda, </a:t>
            </a:r>
            <a:r>
              <a:rPr lang="en-US" altLang="en-US" sz="1080" b="1" dirty="0" smtClean="0">
                <a:solidFill>
                  <a:schemeClr val="bg1"/>
                </a:solidFill>
              </a:rPr>
              <a:t>pockets of southeastern Ethiopia, western Kenya, and northern Tanzania. Rainfall </a:t>
            </a:r>
            <a:r>
              <a:rPr lang="en-US" altLang="en-US" sz="1080" b="1" dirty="0">
                <a:solidFill>
                  <a:schemeClr val="bg1"/>
                </a:solidFill>
              </a:rPr>
              <a:t>was below-average over </a:t>
            </a:r>
            <a:r>
              <a:rPr lang="en-US" altLang="en-US" sz="1080" b="1" dirty="0" smtClean="0">
                <a:solidFill>
                  <a:schemeClr val="bg1"/>
                </a:solidFill>
              </a:rPr>
              <a:t>parts </a:t>
            </a:r>
            <a:r>
              <a:rPr lang="en-US" altLang="en-US" sz="1080" b="1" dirty="0">
                <a:solidFill>
                  <a:schemeClr val="bg1"/>
                </a:solidFill>
              </a:rPr>
              <a:t>of </a:t>
            </a:r>
            <a:r>
              <a:rPr lang="en-US" altLang="en-US" sz="1080" b="1" dirty="0" smtClean="0">
                <a:solidFill>
                  <a:schemeClr val="bg1"/>
                </a:solidFill>
              </a:rPr>
              <a:t>southern Ethiopia, central and southern Somalia, and central and eastern Kenya. </a:t>
            </a:r>
            <a:r>
              <a:rPr lang="en-US" altLang="en-US" sz="1080" b="1" dirty="0">
                <a:solidFill>
                  <a:schemeClr val="bg1"/>
                </a:solidFill>
              </a:rPr>
              <a:t>Rainfall was </a:t>
            </a:r>
            <a:r>
              <a:rPr lang="en-US" altLang="en-US" sz="1080" b="1" dirty="0" smtClean="0">
                <a:solidFill>
                  <a:schemeClr val="bg1"/>
                </a:solidFill>
              </a:rPr>
              <a:t>also below-average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South </a:t>
            </a:r>
            <a:r>
              <a:rPr lang="en-US" altLang="en-US" sz="1080" b="1" dirty="0" smtClean="0">
                <a:solidFill>
                  <a:schemeClr val="bg1"/>
                </a:solidFill>
              </a:rPr>
              <a:t>Sudan, northern Uganda and parts of southern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the far northern Southern Africa, while below-average rainfall was observed over the central and southern portions of Southern Africa. In Central Africa, rainfall was above-average over western and southern DRC, Equatorial Guinea, Gabon, Congo, and much of CAR.  Rainfall was below-average over northeastern and central DRC, pockets of central CAR, and western Cameroon. In West Africa, rainfall was above-average over much of Guinea, Sierra Leone, Cote d’Ivoire, Burkina Faso, northern Benin, and southern Nigeria. Below-average rainfall was observed over coastal Cote d’Ivoire, parts of Ghana, southern Togo, Niger, and northern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the southern and eastern parts of Sudan and northern South Sudan Republic, and western Ethiopia. Rainfall was below-average over southern South Sudan, parts of  southern Ethiopia, Uganda, and western Kenya. </a:t>
            </a:r>
            <a:r>
              <a:rPr lang="en-US" altLang="en-US" sz="1140" b="1" dirty="0">
                <a:solidFill>
                  <a:schemeClr val="bg1"/>
                </a:solidFill>
              </a:rPr>
              <a:t>In Central Africa, rainfall was below-average over </a:t>
            </a:r>
            <a:r>
              <a:rPr lang="en-US" altLang="en-US" sz="1140" b="1" dirty="0" smtClean="0">
                <a:solidFill>
                  <a:schemeClr val="bg1"/>
                </a:solidFill>
              </a:rPr>
              <a:t>parts of central and northeastern DRC. </a:t>
            </a:r>
            <a:r>
              <a:rPr lang="en-US" altLang="en-US" sz="1140" b="1" dirty="0">
                <a:solidFill>
                  <a:schemeClr val="bg1"/>
                </a:solidFill>
              </a:rPr>
              <a:t>Rainfall was above-average over </a:t>
            </a:r>
            <a:r>
              <a:rPr lang="en-US" altLang="en-US" sz="1140" b="1" dirty="0" smtClean="0">
                <a:solidFill>
                  <a:schemeClr val="bg1"/>
                </a:solidFill>
              </a:rPr>
              <a:t>Equatorial Guinea, Gabon, Congo, much of CAR, and northwestern DRC. </a:t>
            </a:r>
            <a:r>
              <a:rPr lang="en-US" altLang="en-US" sz="1140" b="1" dirty="0">
                <a:solidFill>
                  <a:schemeClr val="bg1"/>
                </a:solidFill>
              </a:rPr>
              <a:t>In West Africa, rainfall was above-average over </a:t>
            </a:r>
            <a:r>
              <a:rPr lang="en-US" altLang="en-US" sz="1140" b="1" dirty="0" smtClean="0">
                <a:solidFill>
                  <a:schemeClr val="bg1"/>
                </a:solidFill>
              </a:rPr>
              <a:t>much of the Gulf of Guinea region and the neighboring areas of the Sahel. Below-average rainfall was observed over Guinea-Bissau, Niger, and pockets of Nigeria.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eastern and southern Sudan, South Sudan, and western Ethiopia. In </a:t>
            </a:r>
            <a:r>
              <a:rPr lang="en-US" altLang="en-US" sz="1100" b="1" dirty="0">
                <a:solidFill>
                  <a:schemeClr val="bg1"/>
                </a:solidFill>
              </a:rPr>
              <a:t>Central Africa, rainfall was </a:t>
            </a:r>
            <a:r>
              <a:rPr lang="en-US" altLang="en-US" sz="1100" b="1" dirty="0" smtClean="0">
                <a:solidFill>
                  <a:schemeClr val="bg1"/>
                </a:solidFill>
              </a:rPr>
              <a:t>below-average over pockets of northern DRC, Cameroon and western CAR. Above-average rainfall was observed over pockets of Congo and northeastern DRC. In West Africa, above-average rainfall was observed over many places in the Gulf of Guinea countries. Below-average rainfall was observed over pockets of Senegal, Mali, Sierra Leone, eastern Guinea, Burkina Faso, western Niger, and parts of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westerly to southwesterly flow with its associated cyclonic turning was observed across the Gulf of Guinea region.</a:t>
            </a:r>
            <a:endParaRPr lang="en-US" altLang="en-US" sz="1200" b="1" dirty="0">
              <a:solidFill>
                <a:schemeClr val="bg1"/>
              </a:solidFill>
            </a:endParaRPr>
          </a:p>
        </p:txBody>
      </p:sp>
      <p:sp>
        <p:nvSpPr>
          <p:cNvPr id="3" name="Oval 2"/>
          <p:cNvSpPr/>
          <p:nvPr/>
        </p:nvSpPr>
        <p:spPr bwMode="auto">
          <a:xfrm rot="21142412">
            <a:off x="886406" y="2661159"/>
            <a:ext cx="1554803" cy="766881"/>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447800" y="1600200"/>
            <a:ext cx="381000" cy="19049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276600" y="1918080"/>
            <a:ext cx="1957384" cy="189013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590800" y="762002"/>
            <a:ext cx="2362200" cy="8381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and eastern Sudan (top right). In contrast, s</a:t>
            </a:r>
            <a:r>
              <a:rPr lang="en-US" altLang="en-US" sz="1200" b="1" dirty="0" smtClean="0">
                <a:solidFill>
                  <a:schemeClr val="bg1"/>
                </a:solidFill>
                <a:latin typeface="Arial" charset="0"/>
                <a:cs typeface="+mn-cs"/>
              </a:rPr>
              <a:t>easonal total rainfall remained below-average over northeastern DRC (bottom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613297" y="1524000"/>
            <a:ext cx="332828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14 – 20 July,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much of Guinea, Sierra Leone, Liberia, parts of Nigeria, Cameroon, and western Ethiopia.</a:t>
            </a:r>
            <a:endParaRPr lang="en-US" altLang="en-US" sz="1200" b="1" dirty="0">
              <a:solidFill>
                <a:schemeClr val="bg1"/>
              </a:solidFill>
            </a:endParaRPr>
          </a:p>
        </p:txBody>
      </p:sp>
      <p:sp>
        <p:nvSpPr>
          <p:cNvPr id="9" name="TextBox 10"/>
          <p:cNvSpPr txBox="1">
            <a:spLocks noChangeArrowheads="1"/>
          </p:cNvSpPr>
          <p:nvPr/>
        </p:nvSpPr>
        <p:spPr bwMode="auto">
          <a:xfrm>
            <a:off x="572500" y="1524000"/>
            <a:ext cx="332828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07 </a:t>
            </a:r>
            <a:r>
              <a:rPr lang="en-US" altLang="en-US" b="1" dirty="0">
                <a:solidFill>
                  <a:srgbClr val="FFFF00"/>
                </a:solidFill>
              </a:rPr>
              <a:t>– </a:t>
            </a:r>
            <a:r>
              <a:rPr lang="en-US" altLang="en-US" b="1" dirty="0" smtClean="0">
                <a:solidFill>
                  <a:srgbClr val="FFFF00"/>
                </a:solidFill>
              </a:rPr>
              <a:t>13 </a:t>
            </a:r>
            <a:r>
              <a:rPr lang="en-US" altLang="en-US" b="1" dirty="0">
                <a:solidFill>
                  <a:srgbClr val="FFFF00"/>
                </a:solidFill>
              </a:rPr>
              <a:t>July, </a:t>
            </a:r>
            <a:r>
              <a:rPr lang="en-US" altLang="en-US" b="1" dirty="0" smtClean="0">
                <a:solidFill>
                  <a:srgbClr val="FFFF00"/>
                </a:solidFill>
              </a:rPr>
              <a:t>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192584</TotalTime>
  <Words>1595</Words>
  <Application>Microsoft Office PowerPoint</Application>
  <PresentationFormat>On-screen Show (4:3)</PresentationFormat>
  <Paragraphs>64</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9685</cp:revision>
  <cp:lastPrinted>2018-07-09T15:13:07Z</cp:lastPrinted>
  <dcterms:created xsi:type="dcterms:W3CDTF">2001-08-31T10:39:36Z</dcterms:created>
  <dcterms:modified xsi:type="dcterms:W3CDTF">2021-07-06T13:38:51Z</dcterms:modified>
</cp:coreProperties>
</file>