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7" autoAdjust="0"/>
    <p:restoredTop sz="90813" autoAdjust="0"/>
  </p:normalViewPr>
  <p:slideViewPr>
    <p:cSldViewPr>
      <p:cViewPr varScale="1">
        <p:scale>
          <a:sx n="63" d="100"/>
          <a:sy n="63" d="100"/>
        </p:scale>
        <p:origin x="1371"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4/19/2021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007"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19 </a:t>
            </a:r>
            <a:r>
              <a:rPr lang="en-US" altLang="en-US" sz="2800" b="1" dirty="0" smtClean="0">
                <a:solidFill>
                  <a:schemeClr val="bg1"/>
                </a:solidFill>
              </a:rPr>
              <a:t>April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6019800"/>
          </a:xfrm>
        </p:spPr>
        <p:txBody>
          <a:bodyPr/>
          <a:lstStyle/>
          <a:p>
            <a:pPr algn="just"/>
            <a:r>
              <a:rPr lang="en-US" altLang="en-US" sz="1380" b="1" dirty="0">
                <a:solidFill>
                  <a:schemeClr val="bg1"/>
                </a:solidFill>
                <a:latin typeface="Arial" panose="020B0604020202020204" pitchFamily="34" charset="0"/>
                <a:cs typeface="Arial" panose="020B0604020202020204" pitchFamily="34" charset="0"/>
              </a:rPr>
              <a:t>During the past 30 </a:t>
            </a:r>
            <a:r>
              <a:rPr lang="en-US" altLang="en-US" sz="1380" b="1" dirty="0" smtClean="0">
                <a:solidFill>
                  <a:schemeClr val="bg1"/>
                </a:solidFill>
                <a:latin typeface="Arial" panose="020B0604020202020204" pitchFamily="34" charset="0"/>
                <a:cs typeface="Arial" panose="020B0604020202020204" pitchFamily="34" charset="0"/>
              </a:rPr>
              <a:t>to 90 days</a:t>
            </a:r>
            <a:r>
              <a:rPr lang="en-US" altLang="en-US" sz="1380" b="1" dirty="0">
                <a:solidFill>
                  <a:schemeClr val="bg1"/>
                </a:solidFill>
                <a:latin typeface="Arial" panose="020B0604020202020204" pitchFamily="34" charset="0"/>
                <a:cs typeface="Arial" panose="020B0604020202020204" pitchFamily="34" charset="0"/>
              </a:rPr>
              <a:t>, </a:t>
            </a:r>
            <a:r>
              <a:rPr lang="en-US" altLang="en-US" sz="1380" b="1" dirty="0" smtClean="0">
                <a:solidFill>
                  <a:schemeClr val="bg1"/>
                </a:solidFill>
                <a:latin typeface="Arial" panose="020B0604020202020204" pitchFamily="34" charset="0"/>
                <a:cs typeface="Arial" panose="020B0604020202020204" pitchFamily="34" charset="0"/>
              </a:rPr>
              <a:t>in East Africa, </a:t>
            </a:r>
            <a:r>
              <a:rPr lang="en-US" altLang="en-US" sz="1380" b="1" dirty="0" smtClean="0">
                <a:solidFill>
                  <a:schemeClr val="bg1"/>
                </a:solidFill>
                <a:latin typeface="Arial" panose="020B0604020202020204" pitchFamily="34" charset="0"/>
                <a:cs typeface="Arial" panose="020B0604020202020204" pitchFamily="34" charset="0"/>
              </a:rPr>
              <a:t>below-average </a:t>
            </a:r>
            <a:r>
              <a:rPr lang="en-US" altLang="en-US" sz="1380" b="1" dirty="0">
                <a:solidFill>
                  <a:schemeClr val="bg1"/>
                </a:solidFill>
                <a:latin typeface="Arial" panose="020B0604020202020204" pitchFamily="34" charset="0"/>
                <a:cs typeface="Arial" panose="020B0604020202020204" pitchFamily="34" charset="0"/>
              </a:rPr>
              <a:t>rainfall was observed over many parts of Ethiopia, southern South Sudan, much of Kenya, and southern Somalia. In contrast, rainfall was above-average over much of Uganda and Tanzania, and pockets of Kenya and Ethiopia. In southern Africa, above-average rainfall was observed over portions of Angola, Namibia and southwestern Botswana. Rainfall was also above-average over  parts of eastern Zambia, Malawi, northern Mozambique, and northern Madagascar. In contrast,  persistent light rains sustained moisture deficits over pockets of Angola, western Namibia, southern and western Zambia, central and eastern Botswana, Zimbabwe, many parts of South Africa, southern Mozambique, and parts of western and southern Madagascar. In Central Africa, rainfall was below-average over western Gabon, western CAR and parts of northern DRC. Rainfall was above-average over eastern Gabon, Congo, many parts of DRC, and eastern CAR. In West Africa, rainfall was above-average over many places in the Gulf of Guinea countries. Below-average rainfall was observed over much of Ghana and northern Nigeria.</a:t>
            </a:r>
          </a:p>
          <a:p>
            <a:pPr algn="just"/>
            <a:endParaRPr lang="en-US" altLang="en-US" sz="1380" b="1" dirty="0" smtClean="0">
              <a:solidFill>
                <a:schemeClr val="bg1"/>
              </a:solidFill>
              <a:latin typeface="Arial" panose="020B0604020202020204" pitchFamily="34" charset="0"/>
              <a:cs typeface="Arial" panose="020B0604020202020204" pitchFamily="34" charset="0"/>
            </a:endParaRPr>
          </a:p>
          <a:p>
            <a:pPr algn="just"/>
            <a:r>
              <a:rPr lang="en-US" altLang="en-US" sz="1380" b="1" dirty="0">
                <a:solidFill>
                  <a:schemeClr val="bg1"/>
                </a:solidFill>
                <a:latin typeface="Arial" panose="020B0604020202020204" pitchFamily="34" charset="0"/>
                <a:cs typeface="Arial" panose="020B0604020202020204" pitchFamily="34" charset="0"/>
              </a:rPr>
              <a:t>During the past 7 days, in East Africa, rainfall was below-average over eastern and southeastern Ethiopia, much of Kenya, southern Somalia and parts of South Sudan. Above-average rainfall was observed over parts of Ethiopia and pockets of Tanzania. In Central Africa, rainfall was below-average over much of Gabon, Congo, CAR, and parts of western and northern DRC. Above-average rainfall was observed over parts of southern and eastern DRC. In West Africa, above-average rainfall was observed over portions of the Gulf of Guinea countries.</a:t>
            </a:r>
          </a:p>
          <a:p>
            <a:pPr algn="just"/>
            <a:endParaRPr lang="en-US" altLang="en-US" sz="1380" b="1" dirty="0">
              <a:solidFill>
                <a:schemeClr val="bg1"/>
              </a:solidFill>
              <a:latin typeface="Arial" panose="020B0604020202020204" pitchFamily="34" charset="0"/>
              <a:cs typeface="Arial" panose="020B0604020202020204" pitchFamily="34" charset="0"/>
            </a:endParaRPr>
          </a:p>
          <a:p>
            <a:pPr algn="just"/>
            <a:r>
              <a:rPr lang="en-US" altLang="en-US" sz="1380" b="1" dirty="0" smtClean="0">
                <a:solidFill>
                  <a:schemeClr val="bg1"/>
                </a:solidFill>
                <a:latin typeface="Arial" panose="020B0604020202020204" pitchFamily="34" charset="0"/>
                <a:cs typeface="Arial" panose="020B0604020202020204" pitchFamily="34" charset="0"/>
              </a:rPr>
              <a:t>For </a:t>
            </a:r>
            <a:r>
              <a:rPr lang="en-US" altLang="en-US" sz="1380" b="1" dirty="0">
                <a:solidFill>
                  <a:schemeClr val="bg1"/>
                </a:solidFill>
                <a:latin typeface="Arial" panose="020B0604020202020204" pitchFamily="34" charset="0"/>
                <a:cs typeface="Arial" panose="020B0604020202020204" pitchFamily="34" charset="0"/>
              </a:rPr>
              <a:t>week-1 and week-2, there is a moderate to high chance (over 70%) for rainfall to exceed 50 mm </a:t>
            </a:r>
            <a:r>
              <a:rPr lang="en-US" altLang="en-US" sz="1380" b="1" dirty="0">
                <a:solidFill>
                  <a:schemeClr val="bg1"/>
                </a:solidFill>
                <a:latin typeface="Arial" panose="020B0604020202020204" pitchFamily="34" charset="0"/>
                <a:cs typeface="Arial" panose="020B0604020202020204" pitchFamily="34" charset="0"/>
              </a:rPr>
              <a:t>over parts of Cameroon, Equatorial Guinea, Gabon, southern Congo, northern Angola, parts of southern and eastern DRC, Rwanda, Burundi, southern Uganda, portions of Tanzania, and pockets of </a:t>
            </a:r>
            <a:r>
              <a:rPr lang="en-US" altLang="en-US" sz="1380" b="1" dirty="0" smtClean="0">
                <a:solidFill>
                  <a:schemeClr val="bg1"/>
                </a:solidFill>
                <a:latin typeface="Arial" panose="020B0604020202020204" pitchFamily="34" charset="0"/>
                <a:cs typeface="Arial" panose="020B0604020202020204" pitchFamily="34" charset="0"/>
              </a:rPr>
              <a:t>southern </a:t>
            </a:r>
            <a:r>
              <a:rPr lang="en-US" altLang="en-US" sz="1380" b="1" dirty="0">
                <a:solidFill>
                  <a:schemeClr val="bg1"/>
                </a:solidFill>
                <a:latin typeface="Arial" panose="020B0604020202020204" pitchFamily="34" charset="0"/>
                <a:cs typeface="Arial" panose="020B0604020202020204" pitchFamily="34" charset="0"/>
              </a:rPr>
              <a:t>Ethiopia and southern Somalia</a:t>
            </a:r>
            <a:r>
              <a:rPr lang="en-US" altLang="en-US" sz="1380" b="1" dirty="0" smtClean="0">
                <a:solidFill>
                  <a:schemeClr val="bg1"/>
                </a:solidFill>
                <a:latin typeface="Arial" panose="020B0604020202020204" pitchFamily="34" charset="0"/>
                <a:cs typeface="Arial" panose="020B0604020202020204" pitchFamily="34" charset="0"/>
              </a:rPr>
              <a:t>.</a:t>
            </a:r>
            <a:endParaRPr lang="en-US" altLang="en-US" sz="138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rainfall was below-average over eastern and southeastern Ethiopia, </a:t>
            </a:r>
            <a:r>
              <a:rPr lang="en-US" altLang="en-US" b="1" dirty="0" smtClean="0">
                <a:solidFill>
                  <a:schemeClr val="bg1"/>
                </a:solidFill>
              </a:rPr>
              <a:t>much of </a:t>
            </a:r>
            <a:r>
              <a:rPr lang="en-US" altLang="en-US" b="1" dirty="0">
                <a:solidFill>
                  <a:schemeClr val="bg1"/>
                </a:solidFill>
              </a:rPr>
              <a:t>Kenya, southern Somalia and parts of South Sudan. </a:t>
            </a:r>
            <a:r>
              <a:rPr lang="en-US" altLang="en-US" b="1" dirty="0" smtClean="0">
                <a:solidFill>
                  <a:schemeClr val="bg1"/>
                </a:solidFill>
              </a:rPr>
              <a:t>Above-average rainfall was observed over </a:t>
            </a:r>
            <a:r>
              <a:rPr lang="en-US" altLang="en-US" b="1" dirty="0">
                <a:solidFill>
                  <a:schemeClr val="bg1"/>
                </a:solidFill>
              </a:rPr>
              <a:t>parts of Ethiopia and pockets of Tanzania. In Central Africa, rainfall was below-average over much of Gabon, Congo, CAR, and parts of western and northern DRC. Above-average rainfall was observed over parts of southern and eastern DRC. In West Africa, above-average rainfall was observed over portions of the Gulf of Guinea countries.</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there is a moderate to high chance (over 70%) for rainfall to exceed 50 mm over parts of Cameroon, Equatorial Guinea, Gabon, southern Congo, northern Angola, parts of southern and eastern DRC, Rwanda, Burundi, southern Uganda, portions of Tanzania, and pockets of southern Ethiopia and southern Somalia.</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88744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rainfall was below-average over </a:t>
            </a:r>
            <a:r>
              <a:rPr lang="en-US" altLang="en-US" sz="1080" b="1" dirty="0" smtClean="0">
                <a:solidFill>
                  <a:schemeClr val="bg1"/>
                </a:solidFill>
              </a:rPr>
              <a:t>many parts </a:t>
            </a:r>
            <a:r>
              <a:rPr lang="en-US" altLang="en-US" sz="1080" b="1" dirty="0">
                <a:solidFill>
                  <a:schemeClr val="bg1"/>
                </a:solidFill>
              </a:rPr>
              <a:t>of Ethiopia and Kenya. Rainfall was also below-average over much of South Sudan and northern Uganda. </a:t>
            </a:r>
            <a:r>
              <a:rPr lang="en-US" altLang="en-US" sz="1080" b="1" dirty="0" smtClean="0">
                <a:solidFill>
                  <a:schemeClr val="bg1"/>
                </a:solidFill>
              </a:rPr>
              <a:t> Above-average rainfall was observed </a:t>
            </a:r>
            <a:r>
              <a:rPr lang="en-US" altLang="en-US" sz="1080" b="1" dirty="0">
                <a:solidFill>
                  <a:schemeClr val="bg1"/>
                </a:solidFill>
              </a:rPr>
              <a:t>over </a:t>
            </a:r>
            <a:r>
              <a:rPr lang="en-US" altLang="en-US" sz="1080" b="1" dirty="0" smtClean="0">
                <a:solidFill>
                  <a:schemeClr val="bg1"/>
                </a:solidFill>
              </a:rPr>
              <a:t>southern </a:t>
            </a:r>
            <a:r>
              <a:rPr lang="en-US" altLang="en-US" sz="1080" b="1" dirty="0">
                <a:solidFill>
                  <a:schemeClr val="bg1"/>
                </a:solidFill>
              </a:rPr>
              <a:t>Uganda, Rwanda, Burundi and much of </a:t>
            </a:r>
            <a:r>
              <a:rPr lang="en-US" altLang="en-US" sz="1080" b="1" dirty="0" smtClean="0">
                <a:solidFill>
                  <a:schemeClr val="bg1"/>
                </a:solidFill>
              </a:rPr>
              <a:t>Tanzania, and pockets of western Ethiopia and southwestern Kenya. In </a:t>
            </a:r>
            <a:r>
              <a:rPr lang="en-US" altLang="en-US" sz="1080" b="1" dirty="0">
                <a:solidFill>
                  <a:schemeClr val="bg1"/>
                </a:solidFill>
              </a:rPr>
              <a:t>southern Africa, </a:t>
            </a:r>
            <a:r>
              <a:rPr lang="en-US" altLang="en-US" sz="1080" b="1" dirty="0" smtClean="0">
                <a:solidFill>
                  <a:schemeClr val="bg1"/>
                </a:solidFill>
              </a:rPr>
              <a:t>moderate to locally heavy </a:t>
            </a:r>
            <a:r>
              <a:rPr lang="en-US" altLang="en-US" sz="1080" b="1" dirty="0">
                <a:solidFill>
                  <a:schemeClr val="bg1"/>
                </a:solidFill>
              </a:rPr>
              <a:t>rains resulted in sustained moisture surpluses over </a:t>
            </a:r>
            <a:r>
              <a:rPr lang="en-US" altLang="en-US" sz="1080" b="1" dirty="0" smtClean="0">
                <a:solidFill>
                  <a:schemeClr val="bg1"/>
                </a:solidFill>
              </a:rPr>
              <a:t>central and eastern Namibia and much of Botswana. Rainfall </a:t>
            </a:r>
            <a:r>
              <a:rPr lang="en-US" altLang="en-US" sz="1080" b="1" dirty="0">
                <a:solidFill>
                  <a:schemeClr val="bg1"/>
                </a:solidFill>
              </a:rPr>
              <a:t>was also </a:t>
            </a:r>
            <a:r>
              <a:rPr lang="en-US" altLang="en-US" sz="1080" b="1" dirty="0" smtClean="0">
                <a:solidFill>
                  <a:schemeClr val="bg1"/>
                </a:solidFill>
              </a:rPr>
              <a:t>above-average </a:t>
            </a:r>
            <a:r>
              <a:rPr lang="en-US" altLang="en-US" sz="1080" b="1" dirty="0">
                <a:solidFill>
                  <a:schemeClr val="bg1"/>
                </a:solidFill>
              </a:rPr>
              <a:t>over </a:t>
            </a:r>
            <a:r>
              <a:rPr lang="en-US" altLang="en-US" sz="1080" b="1" dirty="0" smtClean="0">
                <a:solidFill>
                  <a:schemeClr val="bg1"/>
                </a:solidFill>
              </a:rPr>
              <a:t>central </a:t>
            </a:r>
            <a:r>
              <a:rPr lang="en-US" altLang="en-US" sz="1080" b="1" dirty="0" smtClean="0">
                <a:solidFill>
                  <a:schemeClr val="bg1"/>
                </a:solidFill>
              </a:rPr>
              <a:t>and eastern Zambia, Malawi, </a:t>
            </a:r>
            <a:r>
              <a:rPr lang="en-US" altLang="en-US" sz="1080" b="1" dirty="0" smtClean="0">
                <a:solidFill>
                  <a:schemeClr val="bg1"/>
                </a:solidFill>
              </a:rPr>
              <a:t>southern Zimbabwe</a:t>
            </a:r>
            <a:r>
              <a:rPr lang="en-US" altLang="en-US" sz="1080" b="1" dirty="0" smtClean="0">
                <a:solidFill>
                  <a:schemeClr val="bg1"/>
                </a:solidFill>
              </a:rPr>
              <a:t>, much of Mozambique and </a:t>
            </a:r>
            <a:r>
              <a:rPr lang="en-US" altLang="en-US" sz="1080" b="1" dirty="0" smtClean="0">
                <a:solidFill>
                  <a:schemeClr val="bg1"/>
                </a:solidFill>
              </a:rPr>
              <a:t>northern South </a:t>
            </a:r>
            <a:r>
              <a:rPr lang="en-US" altLang="en-US" sz="1080" b="1" dirty="0" smtClean="0">
                <a:solidFill>
                  <a:schemeClr val="bg1"/>
                </a:solidFill>
              </a:rPr>
              <a:t>Africa, and </a:t>
            </a:r>
            <a:r>
              <a:rPr lang="en-US" altLang="en-US" sz="1080" b="1" dirty="0" smtClean="0">
                <a:solidFill>
                  <a:schemeClr val="bg1"/>
                </a:solidFill>
              </a:rPr>
              <a:t>many parts of Madagascar</a:t>
            </a:r>
            <a:r>
              <a:rPr lang="en-US" altLang="en-US" sz="1080" b="1" dirty="0" smtClean="0">
                <a:solidFill>
                  <a:schemeClr val="bg1"/>
                </a:solidFill>
              </a:rPr>
              <a:t>. Persistent </a:t>
            </a:r>
            <a:r>
              <a:rPr lang="en-US" altLang="en-US" sz="1080" b="1" dirty="0">
                <a:solidFill>
                  <a:schemeClr val="bg1"/>
                </a:solidFill>
              </a:rPr>
              <a:t>light </a:t>
            </a:r>
            <a:r>
              <a:rPr lang="en-US" altLang="en-US" sz="1080" b="1" dirty="0" smtClean="0">
                <a:solidFill>
                  <a:schemeClr val="bg1"/>
                </a:solidFill>
              </a:rPr>
              <a:t>rains resulted in moisture deficits over many parts of </a:t>
            </a:r>
            <a:r>
              <a:rPr lang="en-US" altLang="en-US" sz="1080" b="1" dirty="0" smtClean="0">
                <a:solidFill>
                  <a:schemeClr val="bg1"/>
                </a:solidFill>
              </a:rPr>
              <a:t>Angola</a:t>
            </a:r>
            <a:r>
              <a:rPr lang="en-US" altLang="en-US" sz="1080" b="1" dirty="0" smtClean="0">
                <a:solidFill>
                  <a:schemeClr val="bg1"/>
                </a:solidFill>
              </a:rPr>
              <a:t>, and parts of western Namibia.  Rainfall was also below-average over western </a:t>
            </a:r>
            <a:r>
              <a:rPr lang="en-US" altLang="en-US" sz="1080" b="1" dirty="0" smtClean="0">
                <a:solidFill>
                  <a:schemeClr val="bg1"/>
                </a:solidFill>
              </a:rPr>
              <a:t>Zambia</a:t>
            </a:r>
            <a:r>
              <a:rPr lang="en-US" altLang="en-US" sz="1080" b="1" dirty="0" smtClean="0">
                <a:solidFill>
                  <a:schemeClr val="bg1"/>
                </a:solidFill>
              </a:rPr>
              <a:t>, </a:t>
            </a:r>
            <a:r>
              <a:rPr lang="en-US" altLang="en-US" sz="1080" b="1" dirty="0" smtClean="0">
                <a:solidFill>
                  <a:schemeClr val="bg1"/>
                </a:solidFill>
              </a:rPr>
              <a:t>western and northern Zimbabwe, parts of eastern </a:t>
            </a:r>
            <a:r>
              <a:rPr lang="en-US" altLang="en-US" sz="1080" b="1" dirty="0" smtClean="0">
                <a:solidFill>
                  <a:schemeClr val="bg1"/>
                </a:solidFill>
              </a:rPr>
              <a:t>Madagascar, </a:t>
            </a:r>
            <a:r>
              <a:rPr lang="en-US" altLang="en-US" sz="1080" b="1" dirty="0" smtClean="0">
                <a:solidFill>
                  <a:schemeClr val="bg1"/>
                </a:solidFill>
              </a:rPr>
              <a:t>western and southern South </a:t>
            </a:r>
            <a:r>
              <a:rPr lang="en-US" altLang="en-US" sz="1080" b="1" dirty="0" smtClean="0">
                <a:solidFill>
                  <a:schemeClr val="bg1"/>
                </a:solidFill>
              </a:rPr>
              <a:t>Africa, and eastern Madagascar</a:t>
            </a:r>
            <a:r>
              <a:rPr lang="en-US" altLang="en-US" sz="1080" b="1" dirty="0">
                <a:solidFill>
                  <a:schemeClr val="bg1"/>
                </a:solidFill>
              </a:rPr>
              <a:t>. </a:t>
            </a:r>
            <a:r>
              <a:rPr lang="en-US" altLang="en-US" sz="1080" b="1" dirty="0" smtClean="0">
                <a:solidFill>
                  <a:schemeClr val="bg1"/>
                </a:solidFill>
              </a:rPr>
              <a:t>In Central Africa, rainfall was above-average over many parts of DRC, Congo and eastern CAR.  Rainfall was below-average over </a:t>
            </a:r>
            <a:r>
              <a:rPr lang="en-US" altLang="en-US" sz="1080" b="1" dirty="0" smtClean="0">
                <a:solidFill>
                  <a:schemeClr val="bg1"/>
                </a:solidFill>
              </a:rPr>
              <a:t>parts of northeastern </a:t>
            </a:r>
            <a:r>
              <a:rPr lang="en-US" altLang="en-US" sz="1080" b="1" dirty="0" smtClean="0">
                <a:solidFill>
                  <a:schemeClr val="bg1"/>
                </a:solidFill>
              </a:rPr>
              <a:t>DRC and western CAR.  Below-average rains were also observed over the western areas of Gabon, Equatorial </a:t>
            </a:r>
            <a:r>
              <a:rPr lang="en-US" altLang="en-US" sz="1080" b="1" dirty="0" smtClean="0">
                <a:solidFill>
                  <a:schemeClr val="bg1"/>
                </a:solidFill>
              </a:rPr>
              <a:t>Guinea, the far northern Congo, </a:t>
            </a:r>
            <a:r>
              <a:rPr lang="en-US" altLang="en-US" sz="1080" b="1" dirty="0" smtClean="0">
                <a:solidFill>
                  <a:schemeClr val="bg1"/>
                </a:solidFill>
              </a:rPr>
              <a:t>and southern Cameroon. In West Africa, rainfall was above-average over portions of the Gulf of Guinea countries</a:t>
            </a:r>
            <a:r>
              <a:rPr lang="en-US" altLang="en-US" sz="1080" b="1" dirty="0" smtClean="0">
                <a:solidFill>
                  <a:schemeClr val="bg1"/>
                </a:solidFill>
              </a:rPr>
              <a:t>. Below-average rainfall was observed over northern Ghana and northern 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below-average </a:t>
            </a:r>
            <a:r>
              <a:rPr lang="en-US" altLang="en-US" sz="1140" b="1" dirty="0">
                <a:solidFill>
                  <a:schemeClr val="bg1"/>
                </a:solidFill>
              </a:rPr>
              <a:t>rainfall was observed over </a:t>
            </a:r>
            <a:r>
              <a:rPr lang="en-US" altLang="en-US" sz="1140" b="1" dirty="0" smtClean="0">
                <a:solidFill>
                  <a:schemeClr val="bg1"/>
                </a:solidFill>
              </a:rPr>
              <a:t>many parts </a:t>
            </a:r>
            <a:r>
              <a:rPr lang="en-US" altLang="en-US" sz="1140" b="1" dirty="0">
                <a:solidFill>
                  <a:schemeClr val="bg1"/>
                </a:solidFill>
              </a:rPr>
              <a:t>of </a:t>
            </a:r>
            <a:r>
              <a:rPr lang="en-US" altLang="en-US" sz="1140" b="1" dirty="0" smtClean="0">
                <a:solidFill>
                  <a:schemeClr val="bg1"/>
                </a:solidFill>
              </a:rPr>
              <a:t>Ethiopia</a:t>
            </a:r>
            <a:r>
              <a:rPr lang="en-US" altLang="en-US" sz="1140" b="1" dirty="0">
                <a:solidFill>
                  <a:schemeClr val="bg1"/>
                </a:solidFill>
              </a:rPr>
              <a:t>, </a:t>
            </a:r>
            <a:r>
              <a:rPr lang="en-US" altLang="en-US" sz="1140" b="1" dirty="0" smtClean="0">
                <a:solidFill>
                  <a:schemeClr val="bg1"/>
                </a:solidFill>
              </a:rPr>
              <a:t>southern South Sudan, much of Kenya, and </a:t>
            </a:r>
            <a:r>
              <a:rPr lang="en-US" altLang="en-US" sz="1140" b="1" dirty="0" smtClean="0">
                <a:solidFill>
                  <a:schemeClr val="bg1"/>
                </a:solidFill>
              </a:rPr>
              <a:t>southern Somalia. </a:t>
            </a:r>
            <a:r>
              <a:rPr lang="en-US" altLang="en-US" sz="1140" b="1" dirty="0" smtClean="0">
                <a:solidFill>
                  <a:schemeClr val="bg1"/>
                </a:solidFill>
              </a:rPr>
              <a:t>In contrast, rainfall </a:t>
            </a:r>
            <a:r>
              <a:rPr lang="en-US" altLang="en-US" sz="1140" b="1" dirty="0">
                <a:solidFill>
                  <a:schemeClr val="bg1"/>
                </a:solidFill>
              </a:rPr>
              <a:t>was above-average </a:t>
            </a:r>
            <a:r>
              <a:rPr lang="en-US" altLang="en-US" sz="1140" b="1" dirty="0" smtClean="0">
                <a:solidFill>
                  <a:schemeClr val="bg1"/>
                </a:solidFill>
              </a:rPr>
              <a:t>over </a:t>
            </a:r>
            <a:r>
              <a:rPr lang="en-US" altLang="en-US" sz="1140" b="1" dirty="0" smtClean="0">
                <a:solidFill>
                  <a:schemeClr val="bg1"/>
                </a:solidFill>
              </a:rPr>
              <a:t>much of Uganda </a:t>
            </a:r>
            <a:r>
              <a:rPr lang="en-US" altLang="en-US" sz="1140" b="1" dirty="0" smtClean="0">
                <a:solidFill>
                  <a:schemeClr val="bg1"/>
                </a:solidFill>
              </a:rPr>
              <a:t>and </a:t>
            </a:r>
            <a:r>
              <a:rPr lang="en-US" altLang="en-US" sz="1140" b="1" dirty="0" smtClean="0">
                <a:solidFill>
                  <a:schemeClr val="bg1"/>
                </a:solidFill>
              </a:rPr>
              <a:t>Tanzania</a:t>
            </a:r>
            <a:r>
              <a:rPr lang="en-US" altLang="en-US" sz="1140" b="1" dirty="0" smtClean="0">
                <a:solidFill>
                  <a:schemeClr val="bg1"/>
                </a:solidFill>
              </a:rPr>
              <a:t>, and pockets of Kenya and Ethiopia. In </a:t>
            </a:r>
            <a:r>
              <a:rPr lang="en-US" altLang="en-US" sz="1140" b="1" dirty="0">
                <a:solidFill>
                  <a:schemeClr val="bg1"/>
                </a:solidFill>
              </a:rPr>
              <a:t>southern Africa, </a:t>
            </a:r>
            <a:r>
              <a:rPr lang="en-US" altLang="en-US" sz="1140" b="1" dirty="0" smtClean="0">
                <a:solidFill>
                  <a:schemeClr val="bg1"/>
                </a:solidFill>
              </a:rPr>
              <a:t>above-average rainfall was observed over </a:t>
            </a:r>
            <a:r>
              <a:rPr lang="en-US" altLang="en-US" sz="1140" b="1" dirty="0" smtClean="0">
                <a:solidFill>
                  <a:schemeClr val="bg1"/>
                </a:solidFill>
              </a:rPr>
              <a:t>portions of </a:t>
            </a:r>
            <a:r>
              <a:rPr lang="en-US" altLang="en-US" sz="1140" b="1" dirty="0" smtClean="0">
                <a:solidFill>
                  <a:schemeClr val="bg1"/>
                </a:solidFill>
              </a:rPr>
              <a:t>Angola, Namibia and </a:t>
            </a:r>
            <a:r>
              <a:rPr lang="en-US" altLang="en-US" sz="1140" b="1" dirty="0" smtClean="0">
                <a:solidFill>
                  <a:schemeClr val="bg1"/>
                </a:solidFill>
              </a:rPr>
              <a:t>southwestern </a:t>
            </a:r>
            <a:r>
              <a:rPr lang="en-US" altLang="en-US" sz="1140" b="1" dirty="0" smtClean="0">
                <a:solidFill>
                  <a:schemeClr val="bg1"/>
                </a:solidFill>
              </a:rPr>
              <a:t>Botswana. </a:t>
            </a:r>
            <a:r>
              <a:rPr lang="en-US" altLang="en-US" sz="1140" b="1" dirty="0" smtClean="0">
                <a:solidFill>
                  <a:schemeClr val="bg1"/>
                </a:solidFill>
              </a:rPr>
              <a:t>Rainfall was also above-average over  </a:t>
            </a:r>
            <a:r>
              <a:rPr lang="en-US" altLang="en-US" sz="1140" b="1" dirty="0" smtClean="0">
                <a:solidFill>
                  <a:schemeClr val="bg1"/>
                </a:solidFill>
              </a:rPr>
              <a:t>parts of eastern </a:t>
            </a:r>
            <a:r>
              <a:rPr lang="en-US" altLang="en-US" sz="1140" b="1" dirty="0" smtClean="0">
                <a:solidFill>
                  <a:schemeClr val="bg1"/>
                </a:solidFill>
              </a:rPr>
              <a:t>Zambia, Malawi, northern Mozambique, and </a:t>
            </a:r>
            <a:r>
              <a:rPr lang="en-US" altLang="en-US" sz="1140" b="1" dirty="0" smtClean="0">
                <a:solidFill>
                  <a:schemeClr val="bg1"/>
                </a:solidFill>
              </a:rPr>
              <a:t>northern </a:t>
            </a:r>
            <a:r>
              <a:rPr lang="en-US" altLang="en-US" sz="1140" b="1" dirty="0" smtClean="0">
                <a:solidFill>
                  <a:schemeClr val="bg1"/>
                </a:solidFill>
              </a:rPr>
              <a:t>Madagascar. In contrast,  persistent </a:t>
            </a:r>
            <a:r>
              <a:rPr lang="en-US" altLang="en-US" sz="1140" b="1" dirty="0">
                <a:solidFill>
                  <a:schemeClr val="bg1"/>
                </a:solidFill>
              </a:rPr>
              <a:t>light rains </a:t>
            </a:r>
            <a:r>
              <a:rPr lang="en-US" altLang="en-US" sz="1140" b="1" dirty="0" smtClean="0">
                <a:solidFill>
                  <a:schemeClr val="bg1"/>
                </a:solidFill>
              </a:rPr>
              <a:t>sustained moisture </a:t>
            </a:r>
            <a:r>
              <a:rPr lang="en-US" altLang="en-US" sz="1140" b="1" dirty="0">
                <a:solidFill>
                  <a:schemeClr val="bg1"/>
                </a:solidFill>
              </a:rPr>
              <a:t>deficits </a:t>
            </a:r>
            <a:r>
              <a:rPr lang="en-US" altLang="en-US" sz="1140" b="1" dirty="0" smtClean="0">
                <a:solidFill>
                  <a:schemeClr val="bg1"/>
                </a:solidFill>
              </a:rPr>
              <a:t>over pockets of Angola, western Namibia, southern </a:t>
            </a:r>
            <a:r>
              <a:rPr lang="en-US" altLang="en-US" sz="1140" b="1" dirty="0" smtClean="0">
                <a:solidFill>
                  <a:schemeClr val="bg1"/>
                </a:solidFill>
              </a:rPr>
              <a:t>and western Zambia</a:t>
            </a:r>
            <a:r>
              <a:rPr lang="en-US" altLang="en-US" sz="1140" b="1" dirty="0" smtClean="0">
                <a:solidFill>
                  <a:schemeClr val="bg1"/>
                </a:solidFill>
              </a:rPr>
              <a:t>, </a:t>
            </a:r>
            <a:r>
              <a:rPr lang="en-US" altLang="en-US" sz="1140" b="1" dirty="0" smtClean="0">
                <a:solidFill>
                  <a:schemeClr val="bg1"/>
                </a:solidFill>
              </a:rPr>
              <a:t>central and eastern </a:t>
            </a:r>
            <a:r>
              <a:rPr lang="en-US" altLang="en-US" sz="1140" b="1" dirty="0" smtClean="0">
                <a:solidFill>
                  <a:schemeClr val="bg1"/>
                </a:solidFill>
              </a:rPr>
              <a:t>Botswana, Zimbabwe, </a:t>
            </a:r>
            <a:r>
              <a:rPr lang="en-US" altLang="en-US" sz="1140" b="1" dirty="0" smtClean="0">
                <a:solidFill>
                  <a:schemeClr val="bg1"/>
                </a:solidFill>
              </a:rPr>
              <a:t>many parts of </a:t>
            </a:r>
            <a:r>
              <a:rPr lang="en-US" altLang="en-US" sz="1140" b="1" dirty="0" smtClean="0">
                <a:solidFill>
                  <a:schemeClr val="bg1"/>
                </a:solidFill>
              </a:rPr>
              <a:t>South Africa, southern Mozambique, and parts of </a:t>
            </a:r>
            <a:r>
              <a:rPr lang="en-US" altLang="en-US" sz="1140" b="1" dirty="0" smtClean="0">
                <a:solidFill>
                  <a:schemeClr val="bg1"/>
                </a:solidFill>
              </a:rPr>
              <a:t>western and southern Madagascar</a:t>
            </a:r>
            <a:r>
              <a:rPr lang="en-US" altLang="en-US" sz="1140" b="1" dirty="0" smtClean="0">
                <a:solidFill>
                  <a:schemeClr val="bg1"/>
                </a:solidFill>
              </a:rPr>
              <a:t>. In Central Africa, rainfall was below-average over western </a:t>
            </a:r>
            <a:r>
              <a:rPr lang="en-US" altLang="en-US" sz="1140" b="1" dirty="0" smtClean="0">
                <a:solidFill>
                  <a:schemeClr val="bg1"/>
                </a:solidFill>
              </a:rPr>
              <a:t>Gabon, western CAR </a:t>
            </a:r>
            <a:r>
              <a:rPr lang="en-US" altLang="en-US" sz="1140" b="1" dirty="0" smtClean="0">
                <a:solidFill>
                  <a:schemeClr val="bg1"/>
                </a:solidFill>
              </a:rPr>
              <a:t>and </a:t>
            </a:r>
            <a:r>
              <a:rPr lang="en-US" altLang="en-US" sz="1140" b="1" dirty="0" smtClean="0">
                <a:solidFill>
                  <a:schemeClr val="bg1"/>
                </a:solidFill>
              </a:rPr>
              <a:t>parts of northern </a:t>
            </a:r>
            <a:r>
              <a:rPr lang="en-US" altLang="en-US" sz="1140" b="1" dirty="0" smtClean="0">
                <a:solidFill>
                  <a:schemeClr val="bg1"/>
                </a:solidFill>
              </a:rPr>
              <a:t>DRC. Rainfall was above-average over eastern Gabon, Congo, many parts of DRC, and </a:t>
            </a:r>
            <a:r>
              <a:rPr lang="en-US" altLang="en-US" sz="1140" b="1" dirty="0" smtClean="0">
                <a:solidFill>
                  <a:schemeClr val="bg1"/>
                </a:solidFill>
              </a:rPr>
              <a:t>eastern CAR</a:t>
            </a:r>
            <a:r>
              <a:rPr lang="en-US" altLang="en-US" sz="1140" b="1" dirty="0" smtClean="0">
                <a:solidFill>
                  <a:schemeClr val="bg1"/>
                </a:solidFill>
              </a:rPr>
              <a:t>. In West Africa, rainfall was above-average over </a:t>
            </a:r>
            <a:r>
              <a:rPr lang="en-US" altLang="en-US" sz="1140" b="1" dirty="0" smtClean="0">
                <a:solidFill>
                  <a:schemeClr val="bg1"/>
                </a:solidFill>
              </a:rPr>
              <a:t>many places in the </a:t>
            </a:r>
            <a:r>
              <a:rPr lang="en-US" altLang="en-US" sz="1140" b="1" dirty="0" smtClean="0">
                <a:solidFill>
                  <a:schemeClr val="bg1"/>
                </a:solidFill>
              </a:rPr>
              <a:t>Gulf of Guinea countries</a:t>
            </a:r>
            <a:r>
              <a:rPr lang="en-US" altLang="en-US" sz="1140" b="1" dirty="0" smtClean="0">
                <a:solidFill>
                  <a:schemeClr val="bg1"/>
                </a:solidFill>
              </a:rPr>
              <a:t>. Below-average rainfall was observed over much of Ghana and northern Nigeria.</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below-average over eastern and southeastern Ethiopia, much of Kenya, southern Somalia and parts of South Sudan. Above-average rainfall was observed over parts of Ethiopia and pockets of Tanzania. In Central Africa, rainfall was below-average over much of Gabon, Congo, CAR, and parts of western and northern DRC. Above-average rainfall was observed over parts of southern and eastern DRC. In West Africa, above-average rainfall was observed over portions of the Gulf of Guinea countries.</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onshore was observed in the Gulf of Guinea and coastal East Africa regions.</a:t>
            </a:r>
            <a:endParaRPr lang="en-US" altLang="en-US" sz="1200" b="1" dirty="0">
              <a:solidFill>
                <a:schemeClr val="bg1"/>
              </a:solidFill>
            </a:endParaRPr>
          </a:p>
        </p:txBody>
      </p:sp>
      <p:sp>
        <p:nvSpPr>
          <p:cNvPr id="3" name="Oval 2"/>
          <p:cNvSpPr/>
          <p:nvPr/>
        </p:nvSpPr>
        <p:spPr bwMode="auto">
          <a:xfrm>
            <a:off x="1447800" y="2907324"/>
            <a:ext cx="1447800" cy="67407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3352800" y="3200400"/>
            <a:ext cx="925773"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516505" y="1676400"/>
            <a:ext cx="152400" cy="19050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810000" y="1969009"/>
            <a:ext cx="1371600" cy="182879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886200" y="1514794"/>
            <a:ext cx="2124074" cy="161606"/>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a:t>
            </a:r>
            <a:r>
              <a:rPr lang="en-US" altLang="en-US" sz="1200" b="1" dirty="0" smtClean="0">
                <a:solidFill>
                  <a:schemeClr val="bg1"/>
                </a:solidFill>
                <a:latin typeface="Arial" charset="0"/>
              </a:rPr>
              <a:t>southern Nigeria (bottom </a:t>
            </a:r>
            <a:r>
              <a:rPr lang="en-US" altLang="en-US" sz="1200" b="1" dirty="0" smtClean="0">
                <a:solidFill>
                  <a:schemeClr val="bg1"/>
                </a:solidFill>
                <a:latin typeface="Arial" charset="0"/>
              </a:rPr>
              <a:t>left). </a:t>
            </a:r>
            <a:r>
              <a:rPr lang="en-US" altLang="en-US" sz="1200" b="1" dirty="0" smtClean="0">
                <a:solidFill>
                  <a:schemeClr val="bg1"/>
                </a:solidFill>
                <a:latin typeface="Arial" charset="0"/>
                <a:cs typeface="+mn-cs"/>
              </a:rPr>
              <a:t>Seasonal </a:t>
            </a:r>
            <a:r>
              <a:rPr lang="en-US" altLang="en-US" sz="1200" b="1" dirty="0" smtClean="0">
                <a:solidFill>
                  <a:schemeClr val="bg1"/>
                </a:solidFill>
                <a:latin typeface="Arial" charset="0"/>
                <a:cs typeface="+mn-cs"/>
              </a:rPr>
              <a:t>total rainfall remained below-average over portions of Ethiopia (top right</a:t>
            </a:r>
            <a:r>
              <a:rPr lang="en-US" altLang="en-US" sz="1200" b="1" dirty="0" smtClean="0">
                <a:solidFill>
                  <a:schemeClr val="bg1"/>
                </a:solidFill>
                <a:latin typeface="Arial" charset="0"/>
                <a:cs typeface="+mn-cs"/>
              </a:rPr>
              <a:t>) and Kenya (bottom right). </a:t>
            </a:r>
            <a:endParaRPr lang="en-US" altLang="en-US" sz="1200" b="1" dirty="0">
              <a:solidFill>
                <a:schemeClr val="bg1"/>
              </a:solidFill>
              <a:latin typeface="Arial" charset="0"/>
              <a:cs typeface="+mn-cs"/>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2"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3462528"/>
            <a:ext cx="3385892"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2"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786246" y="1524000"/>
            <a:ext cx="379033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27 April </a:t>
            </a:r>
            <a:r>
              <a:rPr lang="en-US" altLang="en-US" b="1" dirty="0" smtClean="0">
                <a:solidFill>
                  <a:srgbClr val="FFFF00"/>
                </a:solidFill>
              </a:rPr>
              <a:t>- </a:t>
            </a:r>
            <a:r>
              <a:rPr lang="en-US" altLang="en-US" b="1" dirty="0" smtClean="0">
                <a:solidFill>
                  <a:srgbClr val="FFFF00"/>
                </a:solidFill>
              </a:rPr>
              <a:t>03 May,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118186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parts of </a:t>
            </a:r>
            <a:r>
              <a:rPr lang="en-US" altLang="en-US" sz="1200" b="1" dirty="0" smtClean="0">
                <a:solidFill>
                  <a:schemeClr val="bg1"/>
                </a:solidFill>
              </a:rPr>
              <a:t>Cameroon</a:t>
            </a:r>
            <a:r>
              <a:rPr lang="en-US" altLang="en-US" sz="1200" b="1" dirty="0" smtClean="0">
                <a:solidFill>
                  <a:schemeClr val="bg1"/>
                </a:solidFill>
              </a:rPr>
              <a:t>, Equatorial Guinea, Gabon, </a:t>
            </a:r>
            <a:r>
              <a:rPr lang="en-US" altLang="en-US" sz="1200" b="1" dirty="0" smtClean="0">
                <a:solidFill>
                  <a:schemeClr val="bg1"/>
                </a:solidFill>
              </a:rPr>
              <a:t>southern Congo, northern </a:t>
            </a:r>
            <a:r>
              <a:rPr lang="en-US" altLang="en-US" sz="1200" b="1" dirty="0" smtClean="0">
                <a:solidFill>
                  <a:schemeClr val="bg1"/>
                </a:solidFill>
              </a:rPr>
              <a:t>Angola, parts of southern and eastern DRC, Rwanda, Burundi, southern Uganda, </a:t>
            </a:r>
            <a:r>
              <a:rPr lang="en-US" altLang="en-US" sz="1200" b="1" dirty="0" smtClean="0">
                <a:solidFill>
                  <a:schemeClr val="bg1"/>
                </a:solidFill>
              </a:rPr>
              <a:t>portions of Tanzania, </a:t>
            </a:r>
            <a:r>
              <a:rPr lang="en-US" altLang="en-US" sz="1200" b="1" dirty="0" smtClean="0">
                <a:solidFill>
                  <a:schemeClr val="bg1"/>
                </a:solidFill>
              </a:rPr>
              <a:t>and </a:t>
            </a:r>
            <a:r>
              <a:rPr lang="en-US" altLang="en-US" sz="1200" b="1" dirty="0" smtClean="0">
                <a:solidFill>
                  <a:schemeClr val="bg1"/>
                </a:solidFill>
              </a:rPr>
              <a:t>pockets of southern Ethiopia and southern Somalia. </a:t>
            </a:r>
            <a:r>
              <a:rPr lang="en-US" altLang="en-US" sz="1200" b="1" dirty="0">
                <a:solidFill>
                  <a:schemeClr val="bg1"/>
                </a:solidFill>
              </a:rPr>
              <a:t>For week-2 (right panel), the chance for rainfall to exceed 50 mm is mostly confined to </a:t>
            </a:r>
            <a:r>
              <a:rPr lang="en-US" altLang="en-US" sz="1200" b="1" dirty="0" smtClean="0">
                <a:solidFill>
                  <a:schemeClr val="bg1"/>
                </a:solidFill>
              </a:rPr>
              <a:t>parts of Cameroon, Gabon, </a:t>
            </a:r>
            <a:r>
              <a:rPr lang="en-US" altLang="en-US" sz="1200" b="1" dirty="0" smtClean="0">
                <a:solidFill>
                  <a:schemeClr val="bg1"/>
                </a:solidFill>
              </a:rPr>
              <a:t>northeastern DRC, Rwanda</a:t>
            </a:r>
            <a:r>
              <a:rPr lang="en-US" altLang="en-US" sz="1200" b="1" dirty="0" smtClean="0">
                <a:solidFill>
                  <a:schemeClr val="bg1"/>
                </a:solidFill>
              </a:rPr>
              <a:t>, Burundi, </a:t>
            </a:r>
            <a:r>
              <a:rPr lang="en-US" altLang="en-US" sz="1200" b="1" dirty="0" smtClean="0">
                <a:solidFill>
                  <a:schemeClr val="bg1"/>
                </a:solidFill>
              </a:rPr>
              <a:t>southern Ethiopia, and parts of western and eastern Tanzania.</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974675" y="1524000"/>
            <a:ext cx="334873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smtClean="0">
                <a:solidFill>
                  <a:srgbClr val="FFFF00"/>
                </a:solidFill>
              </a:rPr>
              <a:t>20 </a:t>
            </a:r>
            <a:r>
              <a:rPr lang="en-US" altLang="en-US" b="1" dirty="0">
                <a:solidFill>
                  <a:srgbClr val="FFFF00"/>
                </a:solidFill>
              </a:rPr>
              <a:t>- </a:t>
            </a:r>
            <a:r>
              <a:rPr lang="en-US" altLang="en-US" b="1" dirty="0" smtClean="0">
                <a:solidFill>
                  <a:srgbClr val="FFFF00"/>
                </a:solidFill>
              </a:rPr>
              <a:t>26 </a:t>
            </a:r>
            <a:r>
              <a:rPr lang="en-US" altLang="en-US" b="1" dirty="0">
                <a:solidFill>
                  <a:srgbClr val="FFFF00"/>
                </a:solidFill>
              </a:rPr>
              <a:t>April, 2021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188779</TotalTime>
  <Words>1364</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9538</cp:revision>
  <cp:lastPrinted>2018-07-09T15:13:07Z</cp:lastPrinted>
  <dcterms:created xsi:type="dcterms:W3CDTF">2001-08-31T10:39:36Z</dcterms:created>
  <dcterms:modified xsi:type="dcterms:W3CDTF">2021-04-19T14:35:09Z</dcterms:modified>
</cp:coreProperties>
</file>