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8" autoAdjust="0"/>
    <p:restoredTop sz="90813" autoAdjust="0"/>
  </p:normalViewPr>
  <p:slideViewPr>
    <p:cSldViewPr>
      <p:cViewPr varScale="1">
        <p:scale>
          <a:sx n="63" d="100"/>
          <a:sy n="63" d="100"/>
        </p:scale>
        <p:origin x="594"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3/15/2021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56"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15 </a:t>
            </a:r>
            <a:r>
              <a:rPr lang="en-US" altLang="en-US" sz="2800" b="1" dirty="0" smtClean="0">
                <a:solidFill>
                  <a:schemeClr val="bg1"/>
                </a:solidFill>
              </a:rPr>
              <a:t>March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400" b="1" dirty="0">
                <a:solidFill>
                  <a:schemeClr val="bg1"/>
                </a:solidFill>
                <a:latin typeface="Arial" panose="020B0604020202020204" pitchFamily="34" charset="0"/>
                <a:cs typeface="Arial" panose="020B0604020202020204" pitchFamily="34" charset="0"/>
              </a:rPr>
              <a:t>During the past 30 </a:t>
            </a:r>
            <a:r>
              <a:rPr lang="en-US" altLang="en-US" sz="1400" b="1" dirty="0" smtClean="0">
                <a:solidFill>
                  <a:schemeClr val="bg1"/>
                </a:solidFill>
                <a:latin typeface="Arial" panose="020B0604020202020204" pitchFamily="34" charset="0"/>
                <a:cs typeface="Arial" panose="020B0604020202020204" pitchFamily="34" charset="0"/>
              </a:rPr>
              <a:t>to 90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smtClean="0">
                <a:solidFill>
                  <a:schemeClr val="bg1"/>
                </a:solidFill>
                <a:latin typeface="Arial" panose="020B0604020202020204" pitchFamily="34" charset="0"/>
                <a:cs typeface="Arial" panose="020B0604020202020204" pitchFamily="34" charset="0"/>
              </a:rPr>
              <a:t>i</a:t>
            </a:r>
            <a:r>
              <a:rPr lang="en-US" altLang="en-US" sz="1400" b="1" dirty="0" smtClean="0">
                <a:solidFill>
                  <a:schemeClr val="bg1"/>
                </a:solidFill>
                <a:latin typeface="Arial" panose="020B0604020202020204" pitchFamily="34" charset="0"/>
                <a:cs typeface="Arial" panose="020B0604020202020204" pitchFamily="34" charset="0"/>
              </a:rPr>
              <a:t>n </a:t>
            </a:r>
            <a:r>
              <a:rPr lang="en-US" altLang="en-US" sz="1400" b="1" dirty="0">
                <a:solidFill>
                  <a:schemeClr val="bg1"/>
                </a:solidFill>
                <a:latin typeface="Arial" panose="020B0604020202020204" pitchFamily="34" charset="0"/>
                <a:cs typeface="Arial" panose="020B0604020202020204" pitchFamily="34" charset="0"/>
              </a:rPr>
              <a:t>East Africa, moisture deficits prevailed over parts of South Sudan and Ethiopia, Uganda, Rwanda, Burundi, and along the coast of Tanzania.  Rainfall was above-average much of Tanzania</a:t>
            </a:r>
            <a:r>
              <a:rPr lang="en-US" altLang="en-US" sz="1400" b="1" dirty="0" smtClean="0">
                <a:solidFill>
                  <a:schemeClr val="bg1"/>
                </a:solidFill>
                <a:latin typeface="Arial" panose="020B0604020202020204" pitchFamily="34" charset="0"/>
                <a:cs typeface="Arial" panose="020B0604020202020204" pitchFamily="34" charset="0"/>
              </a:rPr>
              <a:t>. In </a:t>
            </a:r>
            <a:r>
              <a:rPr lang="en-US" altLang="en-US" sz="1400" b="1" dirty="0">
                <a:solidFill>
                  <a:schemeClr val="bg1"/>
                </a:solidFill>
                <a:latin typeface="Arial" panose="020B0604020202020204" pitchFamily="34" charset="0"/>
                <a:cs typeface="Arial" panose="020B0604020202020204" pitchFamily="34" charset="0"/>
              </a:rPr>
              <a:t>southern Africa, </a:t>
            </a:r>
            <a:r>
              <a:rPr lang="en-US" altLang="en-US" sz="1400" b="1" dirty="0" smtClean="0">
                <a:solidFill>
                  <a:schemeClr val="bg1"/>
                </a:solidFill>
                <a:latin typeface="Arial" panose="020B0604020202020204" pitchFamily="34" charset="0"/>
                <a:cs typeface="Arial" panose="020B0604020202020204" pitchFamily="34" charset="0"/>
              </a:rPr>
              <a:t>moderate to heavy </a:t>
            </a:r>
            <a:r>
              <a:rPr lang="en-US" altLang="en-US" sz="1400" b="1" dirty="0">
                <a:solidFill>
                  <a:schemeClr val="bg1"/>
                </a:solidFill>
                <a:latin typeface="Arial" panose="020B0604020202020204" pitchFamily="34" charset="0"/>
                <a:cs typeface="Arial" panose="020B0604020202020204" pitchFamily="34" charset="0"/>
              </a:rPr>
              <a:t>rains resulted in sustained moisture surpluses over </a:t>
            </a:r>
            <a:r>
              <a:rPr lang="en-US" altLang="en-US" sz="1400" b="1" dirty="0" smtClean="0">
                <a:solidFill>
                  <a:schemeClr val="bg1"/>
                </a:solidFill>
                <a:latin typeface="Arial" panose="020B0604020202020204" pitchFamily="34" charset="0"/>
                <a:cs typeface="Arial" panose="020B0604020202020204" pitchFamily="34" charset="0"/>
              </a:rPr>
              <a:t>eastern Namibia, </a:t>
            </a:r>
            <a:r>
              <a:rPr lang="en-US" altLang="en-US" sz="1400" b="1" dirty="0" smtClean="0">
                <a:solidFill>
                  <a:schemeClr val="bg1"/>
                </a:solidFill>
                <a:latin typeface="Arial" panose="020B0604020202020204" pitchFamily="34" charset="0"/>
                <a:cs typeface="Arial" panose="020B0604020202020204" pitchFamily="34" charset="0"/>
              </a:rPr>
              <a:t>western Botswana</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a:solidFill>
                  <a:schemeClr val="bg1"/>
                </a:solidFill>
                <a:latin typeface="Arial" panose="020B0604020202020204" pitchFamily="34" charset="0"/>
                <a:cs typeface="Arial" panose="020B0604020202020204" pitchFamily="34" charset="0"/>
              </a:rPr>
              <a:t>eastern Zambia, Malawi</a:t>
            </a:r>
            <a:r>
              <a:rPr lang="en-US" altLang="en-US" sz="1400" b="1" dirty="0" smtClean="0">
                <a:solidFill>
                  <a:schemeClr val="bg1"/>
                </a:solidFill>
                <a:latin typeface="Arial" panose="020B0604020202020204" pitchFamily="34" charset="0"/>
                <a:cs typeface="Arial" panose="020B0604020202020204" pitchFamily="34" charset="0"/>
              </a:rPr>
              <a:t>, </a:t>
            </a:r>
            <a:r>
              <a:rPr lang="en-US" altLang="en-US" sz="1400" b="1" dirty="0" smtClean="0">
                <a:solidFill>
                  <a:schemeClr val="bg1"/>
                </a:solidFill>
                <a:latin typeface="Arial" panose="020B0604020202020204" pitchFamily="34" charset="0"/>
                <a:cs typeface="Arial" panose="020B0604020202020204" pitchFamily="34" charset="0"/>
              </a:rPr>
              <a:t>much of Mozambique and western Madagascar. Rainfall </a:t>
            </a:r>
            <a:r>
              <a:rPr lang="en-US" altLang="en-US" sz="1400" b="1" dirty="0">
                <a:solidFill>
                  <a:schemeClr val="bg1"/>
                </a:solidFill>
                <a:latin typeface="Arial" panose="020B0604020202020204" pitchFamily="34" charset="0"/>
                <a:cs typeface="Arial" panose="020B0604020202020204" pitchFamily="34" charset="0"/>
              </a:rPr>
              <a:t>was </a:t>
            </a:r>
            <a:r>
              <a:rPr lang="en-US" altLang="en-US" sz="1400" b="1" dirty="0" smtClean="0">
                <a:solidFill>
                  <a:schemeClr val="bg1"/>
                </a:solidFill>
                <a:latin typeface="Arial" panose="020B0604020202020204" pitchFamily="34" charset="0"/>
                <a:cs typeface="Arial" panose="020B0604020202020204" pitchFamily="34" charset="0"/>
              </a:rPr>
              <a:t>below-average </a:t>
            </a:r>
            <a:r>
              <a:rPr lang="en-US" altLang="en-US" sz="1400" b="1" dirty="0">
                <a:solidFill>
                  <a:schemeClr val="bg1"/>
                </a:solidFill>
                <a:latin typeface="Arial" panose="020B0604020202020204" pitchFamily="34" charset="0"/>
                <a:cs typeface="Arial" panose="020B0604020202020204" pitchFamily="34" charset="0"/>
              </a:rPr>
              <a:t>over </a:t>
            </a:r>
            <a:r>
              <a:rPr lang="en-US" altLang="en-US" sz="1400" b="1" dirty="0">
                <a:solidFill>
                  <a:schemeClr val="bg1"/>
                </a:solidFill>
                <a:latin typeface="Arial" panose="020B0604020202020204" pitchFamily="34" charset="0"/>
                <a:cs typeface="Arial" panose="020B0604020202020204" pitchFamily="34" charset="0"/>
              </a:rPr>
              <a:t>much of Angola, western and southern Namibia, and much of South Africa. </a:t>
            </a:r>
            <a:r>
              <a:rPr lang="en-US" altLang="en-US" sz="1400" b="1" dirty="0" smtClean="0">
                <a:solidFill>
                  <a:schemeClr val="bg1"/>
                </a:solidFill>
                <a:latin typeface="Arial" panose="020B0604020202020204" pitchFamily="34" charset="0"/>
                <a:cs typeface="Arial" panose="020B0604020202020204" pitchFamily="34" charset="0"/>
              </a:rPr>
              <a:t>In </a:t>
            </a:r>
            <a:r>
              <a:rPr lang="en-US" altLang="en-US" sz="1400" b="1" dirty="0">
                <a:solidFill>
                  <a:schemeClr val="bg1"/>
                </a:solidFill>
                <a:latin typeface="Arial" panose="020B0604020202020204" pitchFamily="34" charset="0"/>
                <a:cs typeface="Arial" panose="020B0604020202020204" pitchFamily="34" charset="0"/>
              </a:rPr>
              <a:t>central Africa, rainfall was </a:t>
            </a:r>
            <a:r>
              <a:rPr lang="en-US" altLang="en-US" sz="1400" b="1" dirty="0" smtClean="0">
                <a:solidFill>
                  <a:schemeClr val="bg1"/>
                </a:solidFill>
                <a:latin typeface="Arial" panose="020B0604020202020204" pitchFamily="34" charset="0"/>
                <a:cs typeface="Arial" panose="020B0604020202020204" pitchFamily="34" charset="0"/>
              </a:rPr>
              <a:t>above-average </a:t>
            </a:r>
            <a:r>
              <a:rPr lang="en-US" altLang="en-US" sz="1400" b="1" dirty="0">
                <a:solidFill>
                  <a:schemeClr val="bg1"/>
                </a:solidFill>
                <a:latin typeface="Arial" panose="020B0604020202020204" pitchFamily="34" charset="0"/>
                <a:cs typeface="Arial" panose="020B0604020202020204" pitchFamily="34" charset="0"/>
              </a:rPr>
              <a:t>over </a:t>
            </a:r>
            <a:r>
              <a:rPr lang="en-US" altLang="en-US" sz="1400" b="1" dirty="0">
                <a:solidFill>
                  <a:schemeClr val="bg1"/>
                </a:solidFill>
                <a:latin typeface="Arial" panose="020B0604020202020204" pitchFamily="34" charset="0"/>
                <a:cs typeface="Arial" panose="020B0604020202020204" pitchFamily="34" charset="0"/>
              </a:rPr>
              <a:t>much of Gabon, Equatorial Guinea, Cameroon, Central Africa Republic and northern DRC.  </a:t>
            </a:r>
            <a:r>
              <a:rPr lang="en-US" altLang="en-US" sz="1400" b="1" dirty="0">
                <a:solidFill>
                  <a:schemeClr val="bg1"/>
                </a:solidFill>
                <a:latin typeface="Arial" panose="020B0604020202020204" pitchFamily="34" charset="0"/>
                <a:cs typeface="Arial" panose="020B0604020202020204" pitchFamily="34" charset="0"/>
              </a:rPr>
              <a:t>Rainfall was </a:t>
            </a:r>
            <a:r>
              <a:rPr lang="en-US" altLang="en-US" sz="1400" b="1" dirty="0" smtClean="0">
                <a:solidFill>
                  <a:schemeClr val="bg1"/>
                </a:solidFill>
                <a:latin typeface="Arial" panose="020B0604020202020204" pitchFamily="34" charset="0"/>
                <a:cs typeface="Arial" panose="020B0604020202020204" pitchFamily="34" charset="0"/>
              </a:rPr>
              <a:t>below-average </a:t>
            </a:r>
            <a:r>
              <a:rPr lang="en-US" altLang="en-US" sz="1400" b="1" dirty="0">
                <a:solidFill>
                  <a:schemeClr val="bg1"/>
                </a:solidFill>
                <a:latin typeface="Arial" panose="020B0604020202020204" pitchFamily="34" charset="0"/>
                <a:cs typeface="Arial" panose="020B0604020202020204" pitchFamily="34" charset="0"/>
              </a:rPr>
              <a:t>over western Gabon, </a:t>
            </a:r>
            <a:r>
              <a:rPr lang="en-US" altLang="en-US" sz="1400" b="1" dirty="0" smtClean="0">
                <a:solidFill>
                  <a:schemeClr val="bg1"/>
                </a:solidFill>
                <a:latin typeface="Arial" panose="020B0604020202020204" pitchFamily="34" charset="0"/>
                <a:cs typeface="Arial" panose="020B0604020202020204" pitchFamily="34" charset="0"/>
              </a:rPr>
              <a:t>Equatorial Guinea </a:t>
            </a:r>
            <a:r>
              <a:rPr lang="en-US" altLang="en-US" sz="1400" b="1" dirty="0">
                <a:solidFill>
                  <a:schemeClr val="bg1"/>
                </a:solidFill>
                <a:latin typeface="Arial" panose="020B0604020202020204" pitchFamily="34" charset="0"/>
                <a:cs typeface="Arial" panose="020B0604020202020204" pitchFamily="34" charset="0"/>
              </a:rPr>
              <a:t>and CAR.  In West Africa, rainfall was </a:t>
            </a:r>
            <a:r>
              <a:rPr lang="en-US" altLang="en-US" sz="1400" b="1" dirty="0" smtClean="0">
                <a:solidFill>
                  <a:schemeClr val="bg1"/>
                </a:solidFill>
                <a:latin typeface="Arial" panose="020B0604020202020204" pitchFamily="34" charset="0"/>
                <a:cs typeface="Arial" panose="020B0604020202020204" pitchFamily="34" charset="0"/>
              </a:rPr>
              <a:t>above-average </a:t>
            </a:r>
            <a:r>
              <a:rPr lang="en-US" altLang="en-US" sz="1400" b="1" dirty="0">
                <a:solidFill>
                  <a:schemeClr val="bg1"/>
                </a:solidFill>
                <a:latin typeface="Arial" panose="020B0604020202020204" pitchFamily="34" charset="0"/>
                <a:cs typeface="Arial" panose="020B0604020202020204" pitchFamily="34" charset="0"/>
              </a:rPr>
              <a:t>in pockets along the Guinean coast. </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During the past 7 days, in East Africa, rainfall was below-average over pockets of Ethiopia and Kenya, and the northern and eastern portions of Tanzania. In Southern Africa, above-average rainfall was observed over western Angola, eastern Zambia, Malawi, northern Mozambique, and the far northern Madagascar. Below-average rainfall was observed over southern Angola, northern Namibia, parts of western Zambia, Botswana, Zimbabwe, central and southern Mozambique, parts of South Africa, and central and southern Madagascar. In Central Africa, below-average rainfall was observed over Equatorial Guinea, Gabon, southern Congo and eastern DRC. In West Africa, above-average rainfall was observed along the Gulf of Guinea coast.</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For week-1 and week-2, there is a moderate to high chance (over 70%) for rainfall to exceed 50 mm over southern Cameroon, Equatorial Guinea, Gabon, Congo, parts of DRC, Angola, Zambia, Malawi, southern Tanzania, and parts of northern Mozambique and Madagascar.</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rainfall was below-average over pockets of Ethiopia and Kenya, and the northern and eastern portions of Tanzania. In Southern Africa, </a:t>
            </a:r>
            <a:r>
              <a:rPr lang="en-US" altLang="en-US" b="1" dirty="0" smtClean="0">
                <a:solidFill>
                  <a:schemeClr val="bg1"/>
                </a:solidFill>
              </a:rPr>
              <a:t>above-average rainfall was observed over </a:t>
            </a:r>
            <a:r>
              <a:rPr lang="en-US" altLang="en-US" b="1" dirty="0">
                <a:solidFill>
                  <a:schemeClr val="bg1"/>
                </a:solidFill>
              </a:rPr>
              <a:t>western Angola, eastern Zambia, Malawi, northern Mozambique, and the far northern Madagascar. Below-average rainfall was observed over southern Angola, northern </a:t>
            </a:r>
            <a:r>
              <a:rPr lang="en-US" altLang="en-US" b="1" dirty="0" smtClean="0">
                <a:solidFill>
                  <a:schemeClr val="bg1"/>
                </a:solidFill>
              </a:rPr>
              <a:t>Namibia, parts </a:t>
            </a:r>
            <a:r>
              <a:rPr lang="en-US" altLang="en-US" b="1" dirty="0">
                <a:solidFill>
                  <a:schemeClr val="bg1"/>
                </a:solidFill>
              </a:rPr>
              <a:t>of western </a:t>
            </a:r>
            <a:r>
              <a:rPr lang="en-US" altLang="en-US" b="1" dirty="0" smtClean="0">
                <a:solidFill>
                  <a:schemeClr val="bg1"/>
                </a:solidFill>
              </a:rPr>
              <a:t>Zambia, Botswana</a:t>
            </a:r>
            <a:r>
              <a:rPr lang="en-US" altLang="en-US" b="1" dirty="0">
                <a:solidFill>
                  <a:schemeClr val="bg1"/>
                </a:solidFill>
              </a:rPr>
              <a:t>, Zimbabwe, central and southern Mozambique, parts of South Africa, and central and southern Madagascar. In Central Africa, </a:t>
            </a:r>
            <a:r>
              <a:rPr lang="en-US" altLang="en-US" b="1" dirty="0" smtClean="0">
                <a:solidFill>
                  <a:schemeClr val="bg1"/>
                </a:solidFill>
              </a:rPr>
              <a:t>below-average rainfall was observed </a:t>
            </a:r>
            <a:r>
              <a:rPr lang="en-US" altLang="en-US" b="1" dirty="0">
                <a:solidFill>
                  <a:schemeClr val="bg1"/>
                </a:solidFill>
              </a:rPr>
              <a:t>over Equatorial Guinea, Gabon, southern Congo and eastern DRC. In West Africa, above-average rainfall was observed along the Gulf of Guinea coast.</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a:t>
            </a:r>
            <a:r>
              <a:rPr lang="en-US" altLang="en-US" b="1" dirty="0" smtClean="0">
                <a:solidFill>
                  <a:schemeClr val="bg1"/>
                </a:solidFill>
              </a:rPr>
              <a:t>southern </a:t>
            </a:r>
            <a:r>
              <a:rPr lang="en-US" altLang="en-US" b="1" dirty="0">
                <a:solidFill>
                  <a:schemeClr val="bg1"/>
                </a:solidFill>
              </a:rPr>
              <a:t>Cameroon, Equatorial Guinea, Gabon, Congo, parts of DRC, Angola, Zambia, Malawi, southern Tanzania, and parts of northern Mozambique and Madagascar</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a:t>
            </a:r>
            <a:r>
              <a:rPr lang="en-US" altLang="en-US" sz="1140" b="1" dirty="0">
                <a:solidFill>
                  <a:schemeClr val="bg1"/>
                </a:solidFill>
              </a:rPr>
              <a:t>, </a:t>
            </a:r>
            <a:r>
              <a:rPr lang="en-US" altLang="en-US" sz="1140" b="1" dirty="0" smtClean="0">
                <a:solidFill>
                  <a:schemeClr val="bg1"/>
                </a:solidFill>
              </a:rPr>
              <a:t>in </a:t>
            </a:r>
            <a:r>
              <a:rPr lang="en-US" altLang="en-US" sz="1140" b="1" dirty="0">
                <a:solidFill>
                  <a:schemeClr val="bg1"/>
                </a:solidFill>
              </a:rPr>
              <a:t>East Africa, rainfall was below-average over parts of Ethiopia and Kenya. Rainfall was also below-average over much of South Sudan and northern Uganda.  Rainfall was above-average over parts of southern Kenya, southern Uganda, Rwanda, Burundi and much of Tanzania. </a:t>
            </a:r>
            <a:r>
              <a:rPr lang="en-US" altLang="en-US" sz="1140" b="1" dirty="0" smtClean="0">
                <a:solidFill>
                  <a:schemeClr val="bg1"/>
                </a:solidFill>
              </a:rPr>
              <a:t>I</a:t>
            </a:r>
            <a:r>
              <a:rPr lang="en-US" altLang="en-US" sz="1140" b="1" dirty="0" smtClean="0">
                <a:solidFill>
                  <a:schemeClr val="bg1"/>
                </a:solidFill>
              </a:rPr>
              <a:t>n </a:t>
            </a:r>
            <a:r>
              <a:rPr lang="en-US" altLang="en-US" sz="1140" b="1" dirty="0">
                <a:solidFill>
                  <a:schemeClr val="bg1"/>
                </a:solidFill>
              </a:rPr>
              <a:t>southern Africa, </a:t>
            </a:r>
            <a:r>
              <a:rPr lang="en-US" altLang="en-US" sz="1140" b="1" dirty="0" smtClean="0">
                <a:solidFill>
                  <a:schemeClr val="bg1"/>
                </a:solidFill>
              </a:rPr>
              <a:t>moderate to locally heavy </a:t>
            </a:r>
            <a:r>
              <a:rPr lang="en-US" altLang="en-US" sz="1140" b="1" dirty="0">
                <a:solidFill>
                  <a:schemeClr val="bg1"/>
                </a:solidFill>
              </a:rPr>
              <a:t>rains resulted in sustained moisture surpluses over </a:t>
            </a:r>
            <a:r>
              <a:rPr lang="en-US" altLang="en-US" sz="1140" b="1" dirty="0" smtClean="0">
                <a:solidFill>
                  <a:schemeClr val="bg1"/>
                </a:solidFill>
              </a:rPr>
              <a:t>central and eastern Namibia and much of Botswana.  </a:t>
            </a:r>
            <a:r>
              <a:rPr lang="en-US" altLang="en-US" sz="1140" b="1" dirty="0">
                <a:solidFill>
                  <a:schemeClr val="bg1"/>
                </a:solidFill>
              </a:rPr>
              <a:t>Rainfall was also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southeastern Angola, Zambia, Malawi, Zimbabwe, much of Mozambique and South Africa, and parts of western and northern Madagascar. Persistent </a:t>
            </a:r>
            <a:r>
              <a:rPr lang="en-US" altLang="en-US" sz="1140" b="1" dirty="0">
                <a:solidFill>
                  <a:schemeClr val="bg1"/>
                </a:solidFill>
              </a:rPr>
              <a:t>light </a:t>
            </a:r>
            <a:r>
              <a:rPr lang="en-US" altLang="en-US" sz="1140" b="1" dirty="0" smtClean="0">
                <a:solidFill>
                  <a:schemeClr val="bg1"/>
                </a:solidFill>
              </a:rPr>
              <a:t>rains resulted in moisture deficits </a:t>
            </a:r>
            <a:r>
              <a:rPr lang="en-US" altLang="en-US" sz="1140" b="1" dirty="0" smtClean="0">
                <a:solidFill>
                  <a:schemeClr val="bg1"/>
                </a:solidFill>
              </a:rPr>
              <a:t>over many parts of  </a:t>
            </a:r>
            <a:r>
              <a:rPr lang="en-US" altLang="en-US" sz="1140" b="1" dirty="0" smtClean="0">
                <a:solidFill>
                  <a:schemeClr val="bg1"/>
                </a:solidFill>
              </a:rPr>
              <a:t>Angola, and </a:t>
            </a:r>
            <a:r>
              <a:rPr lang="en-US" altLang="en-US" sz="1140" b="1" dirty="0" smtClean="0">
                <a:solidFill>
                  <a:schemeClr val="bg1"/>
                </a:solidFill>
              </a:rPr>
              <a:t>parts of northwestern </a:t>
            </a:r>
            <a:r>
              <a:rPr lang="en-US" altLang="en-US" sz="1140" b="1" dirty="0" smtClean="0">
                <a:solidFill>
                  <a:schemeClr val="bg1"/>
                </a:solidFill>
              </a:rPr>
              <a:t>Namibia.  Rainfall was also </a:t>
            </a:r>
            <a:r>
              <a:rPr lang="en-US" altLang="en-US" sz="1140" b="1" dirty="0" smtClean="0">
                <a:solidFill>
                  <a:schemeClr val="bg1"/>
                </a:solidFill>
              </a:rPr>
              <a:t>below-average </a:t>
            </a:r>
            <a:r>
              <a:rPr lang="en-US" altLang="en-US" sz="1140" b="1" dirty="0" smtClean="0">
                <a:solidFill>
                  <a:schemeClr val="bg1"/>
                </a:solidFill>
              </a:rPr>
              <a:t>pockets of northeastern Mozambique, </a:t>
            </a:r>
            <a:r>
              <a:rPr lang="en-US" altLang="en-US" sz="1140" b="1" dirty="0">
                <a:solidFill>
                  <a:schemeClr val="bg1"/>
                </a:solidFill>
              </a:rPr>
              <a:t>and </a:t>
            </a:r>
            <a:r>
              <a:rPr lang="en-US" altLang="en-US" sz="1140" b="1" dirty="0" smtClean="0">
                <a:solidFill>
                  <a:schemeClr val="bg1"/>
                </a:solidFill>
              </a:rPr>
              <a:t>eastern </a:t>
            </a:r>
            <a:r>
              <a:rPr lang="en-US" altLang="en-US" sz="1140" b="1" dirty="0" smtClean="0">
                <a:solidFill>
                  <a:schemeClr val="bg1"/>
                </a:solidFill>
              </a:rPr>
              <a:t>and southern Madagascar</a:t>
            </a:r>
            <a:r>
              <a:rPr lang="en-US" altLang="en-US" sz="1140" b="1" dirty="0">
                <a:solidFill>
                  <a:schemeClr val="bg1"/>
                </a:solidFill>
              </a:rPr>
              <a:t>. </a:t>
            </a:r>
            <a:r>
              <a:rPr lang="en-US" altLang="en-US" sz="1140" b="1" dirty="0" smtClean="0">
                <a:solidFill>
                  <a:schemeClr val="bg1"/>
                </a:solidFill>
              </a:rPr>
              <a:t>In </a:t>
            </a:r>
            <a:r>
              <a:rPr lang="en-US" altLang="en-US" sz="1140" b="1" dirty="0" smtClean="0">
                <a:solidFill>
                  <a:schemeClr val="bg1"/>
                </a:solidFill>
              </a:rPr>
              <a:t>Central Africa, rainfall was </a:t>
            </a:r>
            <a:r>
              <a:rPr lang="en-US" altLang="en-US" sz="1140" b="1" dirty="0" smtClean="0">
                <a:solidFill>
                  <a:schemeClr val="bg1"/>
                </a:solidFill>
              </a:rPr>
              <a:t>above-average </a:t>
            </a:r>
            <a:r>
              <a:rPr lang="en-US" altLang="en-US" sz="1140" b="1" dirty="0" smtClean="0">
                <a:solidFill>
                  <a:schemeClr val="bg1"/>
                </a:solidFill>
              </a:rPr>
              <a:t>over many parts of DRC and Congo.  Rainfall was </a:t>
            </a:r>
            <a:r>
              <a:rPr lang="en-US" altLang="en-US" sz="1140" b="1" dirty="0" smtClean="0">
                <a:solidFill>
                  <a:schemeClr val="bg1"/>
                </a:solidFill>
              </a:rPr>
              <a:t>below-average </a:t>
            </a:r>
            <a:r>
              <a:rPr lang="en-US" altLang="en-US" sz="1140" b="1" dirty="0" smtClean="0">
                <a:solidFill>
                  <a:schemeClr val="bg1"/>
                </a:solidFill>
              </a:rPr>
              <a:t>over local areas in northern DRC and much of CAR.  </a:t>
            </a:r>
            <a:r>
              <a:rPr lang="en-US" altLang="en-US" sz="1140" b="1" dirty="0" smtClean="0">
                <a:solidFill>
                  <a:schemeClr val="bg1"/>
                </a:solidFill>
              </a:rPr>
              <a:t>below-average </a:t>
            </a:r>
            <a:r>
              <a:rPr lang="en-US" altLang="en-US" sz="1140" b="1" dirty="0" smtClean="0">
                <a:solidFill>
                  <a:schemeClr val="bg1"/>
                </a:solidFill>
              </a:rPr>
              <a:t>rains were also observed over the western areas of Gabon and much of Cameroon. In West Africa, rainfall was </a:t>
            </a:r>
            <a:r>
              <a:rPr lang="en-US" altLang="en-US" sz="1140" b="1" dirty="0" smtClean="0">
                <a:solidFill>
                  <a:schemeClr val="bg1"/>
                </a:solidFill>
              </a:rPr>
              <a:t>above-average </a:t>
            </a:r>
            <a:r>
              <a:rPr lang="en-US" altLang="en-US" sz="1140" b="1" dirty="0" smtClean="0">
                <a:solidFill>
                  <a:schemeClr val="bg1"/>
                </a:solidFill>
              </a:rPr>
              <a:t>along the Gulf of Guinea coast.  </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a:t>
            </a:r>
            <a:r>
              <a:rPr lang="en-US" altLang="en-US" sz="1140" b="1" dirty="0">
                <a:solidFill>
                  <a:schemeClr val="bg1"/>
                </a:solidFill>
              </a:rPr>
              <a:t>,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below-average </a:t>
            </a:r>
            <a:r>
              <a:rPr lang="en-US" altLang="en-US" sz="1140" b="1" dirty="0">
                <a:solidFill>
                  <a:schemeClr val="bg1"/>
                </a:solidFill>
              </a:rPr>
              <a:t>rainfall was observed over parts of South Sudan and Ethiopia, Uganda, Rwanda, Burundi, and along the coast of Tanzania. </a:t>
            </a:r>
            <a:r>
              <a:rPr lang="en-US" altLang="en-US" sz="1140" b="1" dirty="0" smtClean="0">
                <a:solidFill>
                  <a:schemeClr val="bg1"/>
                </a:solidFill>
              </a:rPr>
              <a:t>I</a:t>
            </a:r>
            <a:r>
              <a:rPr lang="en-US" altLang="en-US" sz="1140" b="1" dirty="0" smtClean="0">
                <a:solidFill>
                  <a:schemeClr val="bg1"/>
                </a:solidFill>
              </a:rPr>
              <a:t>n </a:t>
            </a:r>
            <a:r>
              <a:rPr lang="en-US" altLang="en-US" sz="1140" b="1" dirty="0">
                <a:solidFill>
                  <a:schemeClr val="bg1"/>
                </a:solidFill>
              </a:rPr>
              <a:t>southern Africa, </a:t>
            </a:r>
            <a:r>
              <a:rPr lang="en-US" altLang="en-US" sz="1140" b="1" dirty="0" smtClean="0">
                <a:solidFill>
                  <a:schemeClr val="bg1"/>
                </a:solidFill>
              </a:rPr>
              <a:t>moderate </a:t>
            </a:r>
            <a:r>
              <a:rPr lang="en-US" altLang="en-US" sz="1140" b="1" dirty="0">
                <a:solidFill>
                  <a:schemeClr val="bg1"/>
                </a:solidFill>
              </a:rPr>
              <a:t>to heavy rains resulted in moisture surpluses over </a:t>
            </a:r>
            <a:r>
              <a:rPr lang="en-US" altLang="en-US" sz="1140" b="1" dirty="0" smtClean="0">
                <a:solidFill>
                  <a:schemeClr val="bg1"/>
                </a:solidFill>
              </a:rPr>
              <a:t>eastern </a:t>
            </a:r>
            <a:r>
              <a:rPr lang="en-US" altLang="en-US" sz="1140" b="1" dirty="0" smtClean="0">
                <a:solidFill>
                  <a:schemeClr val="bg1"/>
                </a:solidFill>
              </a:rPr>
              <a:t>Namibia and western Botswana. Rainfall </a:t>
            </a:r>
            <a:r>
              <a:rPr lang="en-US" altLang="en-US" sz="1140" b="1" dirty="0">
                <a:solidFill>
                  <a:schemeClr val="bg1"/>
                </a:solidFill>
              </a:rPr>
              <a:t>was also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eastern Zambia, Malawi much of Mozambique and western Madagascar.  </a:t>
            </a:r>
            <a:r>
              <a:rPr lang="en-US" altLang="en-US" sz="1140" b="1" dirty="0">
                <a:solidFill>
                  <a:schemeClr val="bg1"/>
                </a:solidFill>
              </a:rPr>
              <a:t>Persistent light rains resulted in moisture deficits </a:t>
            </a:r>
            <a:r>
              <a:rPr lang="en-US" altLang="en-US" sz="1140" b="1" dirty="0" smtClean="0">
                <a:solidFill>
                  <a:schemeClr val="bg1"/>
                </a:solidFill>
              </a:rPr>
              <a:t>over much of Angola, western </a:t>
            </a:r>
            <a:r>
              <a:rPr lang="en-US" altLang="en-US" sz="1140" b="1" dirty="0" smtClean="0">
                <a:solidFill>
                  <a:schemeClr val="bg1"/>
                </a:solidFill>
              </a:rPr>
              <a:t>and southern Namibia, </a:t>
            </a:r>
            <a:r>
              <a:rPr lang="en-US" altLang="en-US" sz="1140" b="1" dirty="0" smtClean="0">
                <a:solidFill>
                  <a:schemeClr val="bg1"/>
                </a:solidFill>
              </a:rPr>
              <a:t>and </a:t>
            </a:r>
            <a:r>
              <a:rPr lang="en-US" altLang="en-US" sz="1140" b="1" dirty="0" smtClean="0">
                <a:solidFill>
                  <a:schemeClr val="bg1"/>
                </a:solidFill>
              </a:rPr>
              <a:t>much of </a:t>
            </a:r>
            <a:r>
              <a:rPr lang="en-US" altLang="en-US" sz="1140" b="1" dirty="0" smtClean="0">
                <a:solidFill>
                  <a:schemeClr val="bg1"/>
                </a:solidFill>
              </a:rPr>
              <a:t>South Africa. In Central Africa, rainfall was </a:t>
            </a:r>
            <a:r>
              <a:rPr lang="en-US" altLang="en-US" sz="1140" b="1" dirty="0" smtClean="0">
                <a:solidFill>
                  <a:schemeClr val="bg1"/>
                </a:solidFill>
              </a:rPr>
              <a:t>below-average </a:t>
            </a:r>
            <a:r>
              <a:rPr lang="en-US" altLang="en-US" sz="1140" b="1" dirty="0" smtClean="0">
                <a:solidFill>
                  <a:schemeClr val="bg1"/>
                </a:solidFill>
              </a:rPr>
              <a:t>over much of Gabon, Equatorial Guinea, Cameroon, Central Africa Republic and northern DRC. </a:t>
            </a:r>
            <a:r>
              <a:rPr lang="en-US" altLang="en-US" sz="1140" b="1" dirty="0" smtClean="0">
                <a:solidFill>
                  <a:schemeClr val="bg1"/>
                </a:solidFill>
              </a:rPr>
              <a:t>Rainfall </a:t>
            </a:r>
            <a:r>
              <a:rPr lang="en-US" altLang="en-US" sz="1140" b="1" dirty="0" smtClean="0">
                <a:solidFill>
                  <a:schemeClr val="bg1"/>
                </a:solidFill>
              </a:rPr>
              <a:t>was above-average over </a:t>
            </a:r>
            <a:r>
              <a:rPr lang="en-US" altLang="en-US" sz="1140" b="1" dirty="0" smtClean="0">
                <a:solidFill>
                  <a:schemeClr val="bg1"/>
                </a:solidFill>
              </a:rPr>
              <a:t>much </a:t>
            </a:r>
            <a:r>
              <a:rPr lang="en-US" altLang="en-US" sz="1140" b="1" dirty="0" smtClean="0">
                <a:solidFill>
                  <a:schemeClr val="bg1"/>
                </a:solidFill>
              </a:rPr>
              <a:t>of Tanzania. In West Africa, </a:t>
            </a:r>
            <a:r>
              <a:rPr lang="en-US" altLang="en-US" sz="1140" b="1" dirty="0" smtClean="0">
                <a:solidFill>
                  <a:schemeClr val="bg1"/>
                </a:solidFill>
              </a:rPr>
              <a:t>Rainfall was above-average along the Gulf of Guinea coast.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a:t>
            </a:r>
            <a:r>
              <a:rPr lang="en-US" altLang="en-US" sz="1100" b="1" dirty="0" smtClean="0">
                <a:solidFill>
                  <a:schemeClr val="bg1"/>
                </a:solidFill>
              </a:rPr>
              <a:t>in East Africa, rainfall was below-average over pockets of Ethiopia and Kenya, the northern and eastern portions of Tanzania. In </a:t>
            </a:r>
            <a:r>
              <a:rPr lang="en-US" altLang="en-US" sz="1100" b="1" dirty="0">
                <a:solidFill>
                  <a:schemeClr val="bg1"/>
                </a:solidFill>
              </a:rPr>
              <a:t>Southern Africa, moderate to </a:t>
            </a:r>
            <a:r>
              <a:rPr lang="en-US" altLang="en-US" sz="1100" b="1" dirty="0" smtClean="0">
                <a:solidFill>
                  <a:schemeClr val="bg1"/>
                </a:solidFill>
              </a:rPr>
              <a:t>locally heavy </a:t>
            </a:r>
            <a:r>
              <a:rPr lang="en-US" altLang="en-US" sz="1100" b="1" dirty="0">
                <a:solidFill>
                  <a:schemeClr val="bg1"/>
                </a:solidFill>
              </a:rPr>
              <a:t>rainfall resulted in moisture surpluses over </a:t>
            </a:r>
            <a:r>
              <a:rPr lang="en-US" altLang="en-US" sz="1100" b="1" dirty="0" smtClean="0">
                <a:solidFill>
                  <a:schemeClr val="bg1"/>
                </a:solidFill>
              </a:rPr>
              <a:t>western Angola, eastern Zambia, Malawi, northern Mozambique, and the far northern Madagascar. </a:t>
            </a:r>
            <a:r>
              <a:rPr lang="en-US" altLang="en-US" sz="1100" b="1" dirty="0">
                <a:solidFill>
                  <a:schemeClr val="bg1"/>
                </a:solidFill>
              </a:rPr>
              <a:t>Below-average rainfall was observed over </a:t>
            </a:r>
            <a:r>
              <a:rPr lang="en-US" altLang="en-US" sz="1100" b="1" dirty="0" smtClean="0">
                <a:solidFill>
                  <a:schemeClr val="bg1"/>
                </a:solidFill>
              </a:rPr>
              <a:t>southern Angola, northern </a:t>
            </a:r>
            <a:r>
              <a:rPr lang="en-US" altLang="en-US" sz="1100" b="1" dirty="0" smtClean="0">
                <a:solidFill>
                  <a:schemeClr val="bg1"/>
                </a:solidFill>
              </a:rPr>
              <a:t>Namibia, </a:t>
            </a:r>
            <a:r>
              <a:rPr lang="en-US" altLang="en-US" sz="1100" b="1" dirty="0" smtClean="0">
                <a:solidFill>
                  <a:schemeClr val="bg1"/>
                </a:solidFill>
              </a:rPr>
              <a:t>and </a:t>
            </a:r>
            <a:r>
              <a:rPr lang="en-US" altLang="en-US" sz="1100" b="1" dirty="0" smtClean="0">
                <a:solidFill>
                  <a:schemeClr val="bg1"/>
                </a:solidFill>
              </a:rPr>
              <a:t>parts of western </a:t>
            </a:r>
            <a:r>
              <a:rPr lang="en-US" altLang="en-US" sz="1100" b="1" dirty="0" smtClean="0">
                <a:solidFill>
                  <a:schemeClr val="bg1"/>
                </a:solidFill>
              </a:rPr>
              <a:t>Zambia. Rainfall was also below-average over parts of Botswana, Zimbabwe, central and southern </a:t>
            </a:r>
            <a:r>
              <a:rPr lang="en-US" altLang="en-US" sz="1100" b="1" dirty="0" smtClean="0">
                <a:solidFill>
                  <a:schemeClr val="bg1"/>
                </a:solidFill>
              </a:rPr>
              <a:t>Mozambique, parts </a:t>
            </a:r>
            <a:r>
              <a:rPr lang="en-US" altLang="en-US" sz="1100" b="1" dirty="0" smtClean="0">
                <a:solidFill>
                  <a:schemeClr val="bg1"/>
                </a:solidFill>
              </a:rPr>
              <a:t>of South </a:t>
            </a:r>
            <a:r>
              <a:rPr lang="en-US" altLang="en-US" sz="1100" b="1" dirty="0" smtClean="0">
                <a:solidFill>
                  <a:schemeClr val="bg1"/>
                </a:solidFill>
              </a:rPr>
              <a:t>Africa, and central and southern Madagascar. </a:t>
            </a:r>
            <a:r>
              <a:rPr lang="en-US" altLang="en-US" sz="1100" b="1" dirty="0" smtClean="0">
                <a:solidFill>
                  <a:schemeClr val="bg1"/>
                </a:solidFill>
              </a:rPr>
              <a:t>In Central Africa, light </a:t>
            </a:r>
            <a:r>
              <a:rPr lang="en-US" altLang="en-US" sz="1100" b="1" dirty="0">
                <a:solidFill>
                  <a:schemeClr val="bg1"/>
                </a:solidFill>
              </a:rPr>
              <a:t>rains sustained moisture deficits over </a:t>
            </a:r>
            <a:r>
              <a:rPr lang="en-US" altLang="en-US" sz="1100" b="1" dirty="0" smtClean="0">
                <a:solidFill>
                  <a:schemeClr val="bg1"/>
                </a:solidFill>
              </a:rPr>
              <a:t>Equatorial </a:t>
            </a:r>
            <a:r>
              <a:rPr lang="en-US" altLang="en-US" sz="1100" b="1" dirty="0" smtClean="0">
                <a:solidFill>
                  <a:schemeClr val="bg1"/>
                </a:solidFill>
              </a:rPr>
              <a:t>Guinea, Gabon, southern Congo and eastern </a:t>
            </a:r>
            <a:r>
              <a:rPr lang="en-US" altLang="en-US" sz="1100" b="1" dirty="0" smtClean="0">
                <a:solidFill>
                  <a:schemeClr val="bg1"/>
                </a:solidFill>
              </a:rPr>
              <a:t>DRC</a:t>
            </a:r>
            <a:r>
              <a:rPr lang="en-US" altLang="en-US" sz="1100" b="1" dirty="0" smtClean="0">
                <a:solidFill>
                  <a:schemeClr val="bg1"/>
                </a:solidFill>
              </a:rPr>
              <a:t>. In West Africa, above-average rainfall was observed along the Gulf of Guinea coast.</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a:t>
            </a:r>
            <a:r>
              <a:rPr lang="en-US" altLang="en-US" sz="1200" b="1" dirty="0" smtClean="0">
                <a:solidFill>
                  <a:schemeClr val="bg1"/>
                </a:solidFill>
              </a:rPr>
              <a:t>anti-cyclonic </a:t>
            </a:r>
            <a:r>
              <a:rPr lang="en-US" altLang="en-US" sz="1200" b="1" dirty="0" smtClean="0">
                <a:solidFill>
                  <a:schemeClr val="bg1"/>
                </a:solidFill>
              </a:rPr>
              <a:t>circulation was evident across the </a:t>
            </a:r>
            <a:r>
              <a:rPr lang="en-US" altLang="en-US" sz="1200" b="1" dirty="0" smtClean="0">
                <a:solidFill>
                  <a:schemeClr val="bg1"/>
                </a:solidFill>
              </a:rPr>
              <a:t>western </a:t>
            </a:r>
            <a:r>
              <a:rPr lang="en-US" altLang="en-US" sz="1200" b="1" dirty="0" smtClean="0">
                <a:solidFill>
                  <a:schemeClr val="bg1"/>
                </a:solidFill>
              </a:rPr>
              <a:t>portions of Southern Africa.</a:t>
            </a:r>
            <a:endParaRPr lang="en-US" altLang="en-US" sz="1200" b="1" dirty="0">
              <a:solidFill>
                <a:schemeClr val="bg1"/>
              </a:solidFill>
            </a:endParaRPr>
          </a:p>
        </p:txBody>
      </p:sp>
      <p:sp>
        <p:nvSpPr>
          <p:cNvPr id="3" name="Oval 2"/>
          <p:cNvSpPr/>
          <p:nvPr/>
        </p:nvSpPr>
        <p:spPr bwMode="auto">
          <a:xfrm rot="412960">
            <a:off x="2190006" y="3737701"/>
            <a:ext cx="898999" cy="63030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2514600"/>
            <a:ext cx="792481" cy="1295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190999" y="2873375"/>
            <a:ext cx="742947" cy="936624"/>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916680" y="1514794"/>
            <a:ext cx="2093594" cy="92360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northern Mozambique (top right). </a:t>
            </a:r>
            <a:r>
              <a:rPr lang="en-US" altLang="en-US" sz="1200" b="1" dirty="0" smtClean="0">
                <a:solidFill>
                  <a:schemeClr val="bg1"/>
                </a:solidFill>
                <a:latin typeface="Arial" charset="0"/>
                <a:cs typeface="+mn-cs"/>
              </a:rPr>
              <a:t>Seasonal total rainfall remained below-average over portions of Angola (bottom left) and southern Madagascar (bottom right).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0" cy="26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147070" y="1524000"/>
            <a:ext cx="349262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23 </a:t>
            </a:r>
            <a:r>
              <a:rPr lang="en-US" altLang="en-US" b="1" dirty="0" smtClean="0">
                <a:solidFill>
                  <a:srgbClr val="FFFF00"/>
                </a:solidFill>
              </a:rPr>
              <a:t>- </a:t>
            </a:r>
            <a:r>
              <a:rPr lang="en-US" altLang="en-US" b="1" dirty="0" smtClean="0">
                <a:solidFill>
                  <a:srgbClr val="FFFF00"/>
                </a:solidFill>
              </a:rPr>
              <a:t>29 </a:t>
            </a:r>
            <a:r>
              <a:rPr lang="en-US" altLang="en-US" b="1" dirty="0" smtClean="0">
                <a:solidFill>
                  <a:srgbClr val="FFFF00"/>
                </a:solidFill>
              </a:rPr>
              <a:t>March,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8494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southern Cameroon, Equatorial Guinea, Gabon, Congo, parts of DRC, Angola, </a:t>
            </a:r>
            <a:r>
              <a:rPr lang="en-US" altLang="en-US" sz="1200" b="1" dirty="0" smtClean="0">
                <a:solidFill>
                  <a:schemeClr val="bg1"/>
                </a:solidFill>
              </a:rPr>
              <a:t>Zambia</a:t>
            </a:r>
            <a:r>
              <a:rPr lang="en-US" altLang="en-US" sz="1200" b="1" dirty="0" smtClean="0">
                <a:solidFill>
                  <a:schemeClr val="bg1"/>
                </a:solidFill>
              </a:rPr>
              <a:t>, Malawi, southern </a:t>
            </a:r>
            <a:r>
              <a:rPr lang="en-US" altLang="en-US" sz="1200" b="1" dirty="0" smtClean="0">
                <a:solidFill>
                  <a:schemeClr val="bg1"/>
                </a:solidFill>
              </a:rPr>
              <a:t>Tanzania, and parts of northern Mozambique and Madagascar.</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902732" y="1524000"/>
            <a:ext cx="349262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16 - 22 March, </a:t>
            </a:r>
            <a:r>
              <a:rPr lang="en-US" altLang="en-US" b="1" dirty="0" smtClean="0">
                <a:solidFill>
                  <a:srgbClr val="FFFF00"/>
                </a:solidFill>
              </a:rPr>
              <a:t>2021</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186946</TotalTime>
  <Words>1231</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9484</cp:revision>
  <cp:lastPrinted>2018-07-09T15:13:07Z</cp:lastPrinted>
  <dcterms:created xsi:type="dcterms:W3CDTF">2001-08-31T10:39:36Z</dcterms:created>
  <dcterms:modified xsi:type="dcterms:W3CDTF">2021-03-15T14:25:15Z</dcterms:modified>
</cp:coreProperties>
</file>