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509" r:id="rId2"/>
    <p:sldId id="326" r:id="rId3"/>
    <p:sldId id="485" r:id="rId4"/>
    <p:sldId id="502" r:id="rId5"/>
    <p:sldId id="501" r:id="rId6"/>
    <p:sldId id="512" r:id="rId7"/>
    <p:sldId id="482" r:id="rId8"/>
    <p:sldId id="496" r:id="rId9"/>
    <p:sldId id="506" r:id="rId10"/>
    <p:sldId id="511" r:id="rId11"/>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78" autoAdjust="0"/>
    <p:restoredTop sz="90813" autoAdjust="0"/>
  </p:normalViewPr>
  <p:slideViewPr>
    <p:cSldViewPr>
      <p:cViewPr varScale="1">
        <p:scale>
          <a:sx n="63" d="100"/>
          <a:sy n="63" d="100"/>
        </p:scale>
        <p:origin x="1197" y="45"/>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3/1/2021</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5934"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 xmlns:a14="http://schemas.microsoft.com/office/drawing/2010/main">
                            <a:solidFill>
                              <a:srgbClr val="00CC99"/>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01 March 2021</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562600"/>
          </a:xfrm>
        </p:spPr>
        <p:txBody>
          <a:bodyPr/>
          <a:lstStyle/>
          <a:p>
            <a:pPr algn="just"/>
            <a:r>
              <a:rPr lang="en-US" altLang="en-US" sz="1400" b="1" dirty="0">
                <a:solidFill>
                  <a:schemeClr val="bg1"/>
                </a:solidFill>
                <a:latin typeface="Arial" panose="020B0604020202020204" pitchFamily="34" charset="0"/>
                <a:cs typeface="Arial" panose="020B0604020202020204" pitchFamily="34" charset="0"/>
              </a:rPr>
              <a:t>During the past 30 </a:t>
            </a:r>
            <a:r>
              <a:rPr lang="en-US" altLang="en-US" sz="1400" b="1" dirty="0" smtClean="0">
                <a:solidFill>
                  <a:schemeClr val="bg1"/>
                </a:solidFill>
                <a:latin typeface="Arial" panose="020B0604020202020204" pitchFamily="34" charset="0"/>
                <a:cs typeface="Arial" panose="020B0604020202020204" pitchFamily="34" charset="0"/>
              </a:rPr>
              <a:t>to 90 days</a:t>
            </a:r>
            <a:r>
              <a:rPr lang="en-US" altLang="en-US" sz="1400" b="1" dirty="0">
                <a:solidFill>
                  <a:schemeClr val="bg1"/>
                </a:solidFill>
                <a:latin typeface="Arial" panose="020B0604020202020204" pitchFamily="34" charset="0"/>
                <a:cs typeface="Arial" panose="020B0604020202020204" pitchFamily="34" charset="0"/>
              </a:rPr>
              <a:t>, </a:t>
            </a:r>
            <a:r>
              <a:rPr lang="en-US" altLang="en-US" sz="1400" b="1" dirty="0" smtClean="0">
                <a:solidFill>
                  <a:schemeClr val="bg1"/>
                </a:solidFill>
                <a:latin typeface="Arial" panose="020B0604020202020204" pitchFamily="34" charset="0"/>
                <a:cs typeface="Arial" panose="020B0604020202020204" pitchFamily="34" charset="0"/>
              </a:rPr>
              <a:t>in </a:t>
            </a:r>
            <a:r>
              <a:rPr lang="en-US" altLang="en-US" sz="1400" b="1" dirty="0">
                <a:solidFill>
                  <a:schemeClr val="bg1"/>
                </a:solidFill>
                <a:latin typeface="Arial" panose="020B0604020202020204" pitchFamily="34" charset="0"/>
                <a:cs typeface="Arial" panose="020B0604020202020204" pitchFamily="34" charset="0"/>
              </a:rPr>
              <a:t>southern Africa, persistent rains resulted in sustained moisture surpluses over </a:t>
            </a:r>
            <a:r>
              <a:rPr lang="en-US" altLang="en-US" sz="1400" b="1" dirty="0" smtClean="0">
                <a:solidFill>
                  <a:schemeClr val="bg1"/>
                </a:solidFill>
                <a:latin typeface="Arial" panose="020B0604020202020204" pitchFamily="34" charset="0"/>
                <a:cs typeface="Arial" panose="020B0604020202020204" pitchFamily="34" charset="0"/>
              </a:rPr>
              <a:t>southeastern </a:t>
            </a:r>
            <a:r>
              <a:rPr lang="en-US" altLang="en-US" sz="1400" b="1" dirty="0">
                <a:solidFill>
                  <a:schemeClr val="bg1"/>
                </a:solidFill>
                <a:latin typeface="Arial" panose="020B0604020202020204" pitchFamily="34" charset="0"/>
                <a:cs typeface="Arial" panose="020B0604020202020204" pitchFamily="34" charset="0"/>
              </a:rPr>
              <a:t>Angola, Zambia, Botswana, </a:t>
            </a:r>
            <a:r>
              <a:rPr lang="en-US" altLang="en-US" sz="1400" b="1" dirty="0" smtClean="0">
                <a:solidFill>
                  <a:schemeClr val="bg1"/>
                </a:solidFill>
                <a:latin typeface="Arial" panose="020B0604020202020204" pitchFamily="34" charset="0"/>
                <a:cs typeface="Arial" panose="020B0604020202020204" pitchFamily="34" charset="0"/>
              </a:rPr>
              <a:t>Malawi, and </a:t>
            </a:r>
            <a:r>
              <a:rPr lang="en-US" altLang="en-US" sz="1400" b="1" dirty="0">
                <a:solidFill>
                  <a:schemeClr val="bg1"/>
                </a:solidFill>
                <a:latin typeface="Arial" panose="020B0604020202020204" pitchFamily="34" charset="0"/>
                <a:cs typeface="Arial" panose="020B0604020202020204" pitchFamily="34" charset="0"/>
              </a:rPr>
              <a:t>Zimbabwe.  Rainfall was below average over western </a:t>
            </a:r>
            <a:r>
              <a:rPr lang="en-US" altLang="en-US" sz="1400" b="1" dirty="0" smtClean="0">
                <a:solidFill>
                  <a:schemeClr val="bg1"/>
                </a:solidFill>
                <a:latin typeface="Arial" panose="020B0604020202020204" pitchFamily="34" charset="0"/>
                <a:cs typeface="Arial" panose="020B0604020202020204" pitchFamily="34" charset="0"/>
              </a:rPr>
              <a:t>and central Angola, </a:t>
            </a:r>
            <a:r>
              <a:rPr lang="en-US" altLang="en-US" sz="1400" b="1" dirty="0">
                <a:solidFill>
                  <a:schemeClr val="bg1"/>
                </a:solidFill>
                <a:latin typeface="Arial" panose="020B0604020202020204" pitchFamily="34" charset="0"/>
                <a:cs typeface="Arial" panose="020B0604020202020204" pitchFamily="34" charset="0"/>
              </a:rPr>
              <a:t>and </a:t>
            </a:r>
            <a:r>
              <a:rPr lang="en-US" altLang="en-US" sz="1400" b="1" dirty="0" smtClean="0">
                <a:solidFill>
                  <a:schemeClr val="bg1"/>
                </a:solidFill>
                <a:latin typeface="Arial" panose="020B0604020202020204" pitchFamily="34" charset="0"/>
                <a:cs typeface="Arial" panose="020B0604020202020204" pitchFamily="34" charset="0"/>
              </a:rPr>
              <a:t>western </a:t>
            </a:r>
            <a:r>
              <a:rPr lang="en-US" altLang="en-US" sz="1400" b="1" dirty="0">
                <a:solidFill>
                  <a:schemeClr val="bg1"/>
                </a:solidFill>
                <a:latin typeface="Arial" panose="020B0604020202020204" pitchFamily="34" charset="0"/>
                <a:cs typeface="Arial" panose="020B0604020202020204" pitchFamily="34" charset="0"/>
              </a:rPr>
              <a:t>Namibia</a:t>
            </a:r>
            <a:r>
              <a:rPr lang="en-US" altLang="en-US" sz="1400" b="1" dirty="0" smtClean="0">
                <a:solidFill>
                  <a:schemeClr val="bg1"/>
                </a:solidFill>
                <a:latin typeface="Arial" panose="020B0604020202020204" pitchFamily="34" charset="0"/>
                <a:cs typeface="Arial" panose="020B0604020202020204" pitchFamily="34" charset="0"/>
              </a:rPr>
              <a:t>. In </a:t>
            </a:r>
            <a:r>
              <a:rPr lang="en-US" altLang="en-US" sz="1400" b="1" dirty="0">
                <a:solidFill>
                  <a:schemeClr val="bg1"/>
                </a:solidFill>
                <a:latin typeface="Arial" panose="020B0604020202020204" pitchFamily="34" charset="0"/>
                <a:cs typeface="Arial" panose="020B0604020202020204" pitchFamily="34" charset="0"/>
              </a:rPr>
              <a:t>East Africa, </a:t>
            </a:r>
            <a:r>
              <a:rPr lang="en-US" altLang="en-US" sz="1400" b="1" dirty="0" smtClean="0">
                <a:solidFill>
                  <a:schemeClr val="bg1"/>
                </a:solidFill>
                <a:latin typeface="Arial" panose="020B0604020202020204" pitchFamily="34" charset="0"/>
                <a:cs typeface="Arial" panose="020B0604020202020204" pitchFamily="34" charset="0"/>
              </a:rPr>
              <a:t>moisture </a:t>
            </a:r>
            <a:r>
              <a:rPr lang="en-US" altLang="en-US" sz="1400" b="1" dirty="0">
                <a:solidFill>
                  <a:schemeClr val="bg1"/>
                </a:solidFill>
                <a:latin typeface="Arial" panose="020B0604020202020204" pitchFamily="34" charset="0"/>
                <a:cs typeface="Arial" panose="020B0604020202020204" pitchFamily="34" charset="0"/>
              </a:rPr>
              <a:t>deficits </a:t>
            </a:r>
            <a:r>
              <a:rPr lang="en-US" altLang="en-US" sz="1400" b="1" dirty="0" smtClean="0">
                <a:solidFill>
                  <a:schemeClr val="bg1"/>
                </a:solidFill>
                <a:latin typeface="Arial" panose="020B0604020202020204" pitchFamily="34" charset="0"/>
                <a:cs typeface="Arial" panose="020B0604020202020204" pitchFamily="34" charset="0"/>
              </a:rPr>
              <a:t>prevailed over portions of southern Ethiopia, and local areas in Somalia and Kenya.  </a:t>
            </a:r>
            <a:r>
              <a:rPr lang="en-US" altLang="en-US" sz="1400" b="1" dirty="0">
                <a:solidFill>
                  <a:schemeClr val="bg1"/>
                </a:solidFill>
                <a:latin typeface="Arial" panose="020B0604020202020204" pitchFamily="34" charset="0"/>
                <a:cs typeface="Arial" panose="020B0604020202020204" pitchFamily="34" charset="0"/>
              </a:rPr>
              <a:t>Rainfall was above average </a:t>
            </a:r>
            <a:r>
              <a:rPr lang="en-US" altLang="en-US" sz="1400" b="1" dirty="0" smtClean="0">
                <a:solidFill>
                  <a:schemeClr val="bg1"/>
                </a:solidFill>
                <a:latin typeface="Arial" panose="020B0604020202020204" pitchFamily="34" charset="0"/>
                <a:cs typeface="Arial" panose="020B0604020202020204" pitchFamily="34" charset="0"/>
              </a:rPr>
              <a:t>much </a:t>
            </a:r>
            <a:r>
              <a:rPr lang="en-US" altLang="en-US" sz="1400" b="1" dirty="0">
                <a:solidFill>
                  <a:schemeClr val="bg1"/>
                </a:solidFill>
                <a:latin typeface="Arial" panose="020B0604020202020204" pitchFamily="34" charset="0"/>
                <a:cs typeface="Arial" panose="020B0604020202020204" pitchFamily="34" charset="0"/>
              </a:rPr>
              <a:t>of </a:t>
            </a:r>
            <a:r>
              <a:rPr lang="en-US" altLang="en-US" sz="1400" b="1" dirty="0" smtClean="0">
                <a:solidFill>
                  <a:schemeClr val="bg1"/>
                </a:solidFill>
                <a:latin typeface="Arial" panose="020B0604020202020204" pitchFamily="34" charset="0"/>
                <a:cs typeface="Arial" panose="020B0604020202020204" pitchFamily="34" charset="0"/>
              </a:rPr>
              <a:t>Tanzania and Uganda. In </a:t>
            </a:r>
            <a:r>
              <a:rPr lang="en-US" altLang="en-US" sz="1400" b="1" dirty="0">
                <a:solidFill>
                  <a:schemeClr val="bg1"/>
                </a:solidFill>
                <a:latin typeface="Arial" panose="020B0604020202020204" pitchFamily="34" charset="0"/>
                <a:cs typeface="Arial" panose="020B0604020202020204" pitchFamily="34" charset="0"/>
              </a:rPr>
              <a:t>central Africa, rainfall was above average over </a:t>
            </a:r>
            <a:r>
              <a:rPr lang="en-US" altLang="en-US" sz="1400" b="1" dirty="0" smtClean="0">
                <a:solidFill>
                  <a:schemeClr val="bg1"/>
                </a:solidFill>
                <a:latin typeface="Arial" panose="020B0604020202020204" pitchFamily="34" charset="0"/>
                <a:cs typeface="Arial" panose="020B0604020202020204" pitchFamily="34" charset="0"/>
              </a:rPr>
              <a:t>portions of DRC and </a:t>
            </a:r>
            <a:r>
              <a:rPr lang="en-US" altLang="en-US" sz="1400" b="1" dirty="0">
                <a:solidFill>
                  <a:schemeClr val="bg1"/>
                </a:solidFill>
                <a:latin typeface="Arial" panose="020B0604020202020204" pitchFamily="34" charset="0"/>
                <a:cs typeface="Arial" panose="020B0604020202020204" pitchFamily="34" charset="0"/>
              </a:rPr>
              <a:t>southern </a:t>
            </a:r>
            <a:r>
              <a:rPr lang="en-US" altLang="en-US" sz="1400" b="1" dirty="0" smtClean="0">
                <a:solidFill>
                  <a:schemeClr val="bg1"/>
                </a:solidFill>
                <a:latin typeface="Arial" panose="020B0604020202020204" pitchFamily="34" charset="0"/>
                <a:cs typeface="Arial" panose="020B0604020202020204" pitchFamily="34" charset="0"/>
              </a:rPr>
              <a:t>Congo.  </a:t>
            </a:r>
            <a:r>
              <a:rPr lang="en-US" altLang="en-US" sz="1400" b="1" dirty="0">
                <a:solidFill>
                  <a:schemeClr val="bg1"/>
                </a:solidFill>
                <a:latin typeface="Arial" panose="020B0604020202020204" pitchFamily="34" charset="0"/>
                <a:cs typeface="Arial" panose="020B0604020202020204" pitchFamily="34" charset="0"/>
              </a:rPr>
              <a:t>Rainfall was below average over western Gabon, </a:t>
            </a:r>
            <a:r>
              <a:rPr lang="en-US" altLang="en-US" sz="1400" b="1" dirty="0" smtClean="0">
                <a:solidFill>
                  <a:schemeClr val="bg1"/>
                </a:solidFill>
                <a:latin typeface="Arial" panose="020B0604020202020204" pitchFamily="34" charset="0"/>
                <a:cs typeface="Arial" panose="020B0604020202020204" pitchFamily="34" charset="0"/>
              </a:rPr>
              <a:t>Equatorial Africa </a:t>
            </a:r>
            <a:r>
              <a:rPr lang="en-US" altLang="en-US" sz="1400" b="1" dirty="0">
                <a:solidFill>
                  <a:schemeClr val="bg1"/>
                </a:solidFill>
                <a:latin typeface="Arial" panose="020B0604020202020204" pitchFamily="34" charset="0"/>
                <a:cs typeface="Arial" panose="020B0604020202020204" pitchFamily="34" charset="0"/>
              </a:rPr>
              <a:t>and CAR.  In West Africa, rainfall was slightly above average in pockets along the Guinean coast. </a:t>
            </a:r>
          </a:p>
          <a:p>
            <a:pPr algn="just"/>
            <a:endParaRPr lang="en-US" altLang="en-US" sz="1400" b="1" dirty="0">
              <a:solidFill>
                <a:schemeClr val="bg1"/>
              </a:solidFill>
              <a:latin typeface="Arial" panose="020B0604020202020204" pitchFamily="34" charset="0"/>
              <a:cs typeface="Arial" panose="020B0604020202020204" pitchFamily="34" charset="0"/>
            </a:endParaRPr>
          </a:p>
          <a:p>
            <a:pPr algn="just"/>
            <a:r>
              <a:rPr lang="en-US" altLang="en-US" sz="1400" b="1" dirty="0">
                <a:solidFill>
                  <a:schemeClr val="bg1"/>
                </a:solidFill>
                <a:latin typeface="Arial" panose="020B0604020202020204" pitchFamily="34" charset="0"/>
                <a:cs typeface="Arial" panose="020B0604020202020204" pitchFamily="34" charset="0"/>
              </a:rPr>
              <a:t>During the past 7 days, in Southern Africa, moderate to locally heavy rainfall resulted in moisture surpluses over eastern Namibia, western Botswana, parts of Zambia, Malawi, northern Mozambique, and western and northern Madagascar. Below-average rainfall was observed over southwestern Angola, northwestern Namibia, central and southern Mozambique and eastern Madagascar. In Central Africa, light rains sustained moisture deficits over Gabon, Congo, much of Cameroon, northern DRC and CAR. In East Africa, local areas in Ethiopia and Kenya, and portions of Tanzania received above-average rainfall. In West Africa, below-average rainfall was observed over portions of the Gulf of Guinea region.</a:t>
            </a:r>
          </a:p>
          <a:p>
            <a:pPr marL="0" indent="0" algn="just">
              <a:buNone/>
            </a:pPr>
            <a:endParaRPr lang="en-US" altLang="en-US" sz="1400" b="1" dirty="0" smtClean="0">
              <a:solidFill>
                <a:schemeClr val="bg1"/>
              </a:solidFill>
              <a:latin typeface="Arial" panose="020B0604020202020204" pitchFamily="34" charset="0"/>
              <a:cs typeface="Arial" panose="020B0604020202020204" pitchFamily="34" charset="0"/>
            </a:endParaRPr>
          </a:p>
          <a:p>
            <a:pPr algn="just"/>
            <a:r>
              <a:rPr lang="en-US" altLang="en-US" sz="1400" b="1" dirty="0">
                <a:solidFill>
                  <a:schemeClr val="bg1"/>
                </a:solidFill>
                <a:latin typeface="Arial" panose="020B0604020202020204" pitchFamily="34" charset="0"/>
                <a:cs typeface="Arial" panose="020B0604020202020204" pitchFamily="34" charset="0"/>
              </a:rPr>
              <a:t>For week-1 </a:t>
            </a:r>
            <a:r>
              <a:rPr lang="en-US" altLang="en-US" sz="1400" b="1" dirty="0" smtClean="0">
                <a:solidFill>
                  <a:schemeClr val="bg1"/>
                </a:solidFill>
                <a:latin typeface="Arial" panose="020B0604020202020204" pitchFamily="34" charset="0"/>
                <a:cs typeface="Arial" panose="020B0604020202020204" pitchFamily="34" charset="0"/>
              </a:rPr>
              <a:t>, there is a </a:t>
            </a:r>
            <a:r>
              <a:rPr lang="en-US" altLang="en-US" sz="1400" b="1" dirty="0">
                <a:solidFill>
                  <a:schemeClr val="bg1"/>
                </a:solidFill>
                <a:latin typeface="Arial" panose="020B0604020202020204" pitchFamily="34" charset="0"/>
                <a:cs typeface="Arial" panose="020B0604020202020204" pitchFamily="34" charset="0"/>
              </a:rPr>
              <a:t>moderate to high chance (over 70%) for rainfall to exceed 50 mm over parts of southern Gabon, southern Congo, northern Angola, southern and eastern DRC, eastern Zambia, Rwanda, Burundi, Tanzania, Malawi, northern Mozambique and much of Madagascar. For </a:t>
            </a:r>
            <a:r>
              <a:rPr lang="en-US" altLang="en-US" sz="1400" b="1" dirty="0" smtClean="0">
                <a:solidFill>
                  <a:schemeClr val="bg1"/>
                </a:solidFill>
                <a:latin typeface="Arial" panose="020B0604020202020204" pitchFamily="34" charset="0"/>
                <a:cs typeface="Arial" panose="020B0604020202020204" pitchFamily="34" charset="0"/>
              </a:rPr>
              <a:t>week-2, </a:t>
            </a:r>
            <a:r>
              <a:rPr lang="en-US" altLang="en-US" sz="1400" b="1" dirty="0">
                <a:solidFill>
                  <a:schemeClr val="bg1"/>
                </a:solidFill>
                <a:latin typeface="Arial" panose="020B0604020202020204" pitchFamily="34" charset="0"/>
                <a:cs typeface="Arial" panose="020B0604020202020204" pitchFamily="34" charset="0"/>
              </a:rPr>
              <a:t>the chance for rainfall to exceed 50 mm is mostly confined to portions of Madagascar and Congo, and northeastern Zambia, southern Tanzania and northern Madagascar</a:t>
            </a:r>
            <a:r>
              <a:rPr lang="en-US" altLang="en-US" sz="1400" b="1" dirty="0" smtClean="0">
                <a:solidFill>
                  <a:schemeClr val="bg1"/>
                </a:solidFill>
                <a:latin typeface="Arial" panose="020B0604020202020204" pitchFamily="34" charset="0"/>
                <a:cs typeface="Arial" panose="020B0604020202020204" pitchFamily="34" charset="0"/>
              </a:rPr>
              <a:t>.</a:t>
            </a:r>
            <a:endParaRPr lang="en-US" altLang="en-US" sz="1400" b="1" dirty="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981200"/>
            <a:ext cx="8458200" cy="4572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b="1" dirty="0">
                <a:solidFill>
                  <a:schemeClr val="bg1"/>
                </a:solidFill>
              </a:rPr>
              <a:t>During the past 7 days, in Southern Africa, moderate to locally heavy rainfall resulted in moisture surpluses over eastern Namibia, western </a:t>
            </a:r>
            <a:r>
              <a:rPr lang="en-US" altLang="en-US" b="1" dirty="0" smtClean="0">
                <a:solidFill>
                  <a:schemeClr val="bg1"/>
                </a:solidFill>
              </a:rPr>
              <a:t>Botswana, </a:t>
            </a:r>
            <a:r>
              <a:rPr lang="en-US" altLang="en-US" b="1" dirty="0">
                <a:solidFill>
                  <a:schemeClr val="bg1"/>
                </a:solidFill>
              </a:rPr>
              <a:t>parts of Zambia, Malawi, northern Mozambique, and western and northern Madagascar. Below-average rainfall was observed over southwestern Angola, northwestern </a:t>
            </a:r>
            <a:r>
              <a:rPr lang="en-US" altLang="en-US" b="1" dirty="0" smtClean="0">
                <a:solidFill>
                  <a:schemeClr val="bg1"/>
                </a:solidFill>
              </a:rPr>
              <a:t>Namibia, </a:t>
            </a:r>
            <a:r>
              <a:rPr lang="en-US" altLang="en-US" b="1" dirty="0">
                <a:solidFill>
                  <a:schemeClr val="bg1"/>
                </a:solidFill>
              </a:rPr>
              <a:t>central and southern Mozambique and eastern Madagascar. In Central Africa, light rains sustained moisture deficits over Gabon, Congo, much of Cameroon, northern DRC and CAR. In East Africa, local areas in Ethiopia and Kenya, and portions of Tanzania received above-average rainfall. In West Africa, below-average rainfall was observed over portions of the Gulf of Guinea region.</a:t>
            </a:r>
          </a:p>
          <a:p>
            <a:pPr marL="342900" indent="-342900" algn="just" eaLnBrk="1" hangingPunct="1">
              <a:buFontTx/>
              <a:buChar char="•"/>
              <a:tabLst>
                <a:tab pos="1885950" algn="l"/>
              </a:tabLst>
            </a:pPr>
            <a:endParaRPr lang="en-US" altLang="en-US" b="1" dirty="0">
              <a:solidFill>
                <a:schemeClr val="bg1"/>
              </a:solidFill>
            </a:endParaRPr>
          </a:p>
          <a:p>
            <a:pPr marL="342900" indent="-342900" algn="just" eaLnBrk="1" hangingPunct="1">
              <a:buFontTx/>
              <a:buChar char="•"/>
              <a:tabLst>
                <a:tab pos="1885950" algn="l"/>
              </a:tabLst>
            </a:pPr>
            <a:r>
              <a:rPr lang="en-US" altLang="en-US" b="1" dirty="0">
                <a:solidFill>
                  <a:schemeClr val="bg1"/>
                </a:solidFill>
              </a:rPr>
              <a:t>For week-1 , there is a moderate to high chance (over 70%) for rainfall to exceed 50 mm over parts of southern Gabon, southern Congo, northern Angola, southern and eastern DRC, eastern Zambia, Rwanda, Burundi, Tanzania, Malawi, northern Mozambique and much of Madagascar. For week-2, the chance for rainfall to exceed 50 mm is mostly confined to portions of Madagascar and Congo, and northeastern Zambia, southern Tanzania and northern Madagascar</a:t>
            </a:r>
            <a:r>
              <a:rPr lang="en-US" altLang="en-US" b="1" dirty="0" smtClean="0">
                <a:solidFill>
                  <a:schemeClr val="bg1"/>
                </a:solidFill>
              </a:rPr>
              <a:t>.</a:t>
            </a:r>
            <a:endParaRPr lang="en-US" altLang="en-US"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79248" y="5110830"/>
            <a:ext cx="8991600" cy="167097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Over the past 90 days, </a:t>
            </a:r>
            <a:r>
              <a:rPr lang="en-US" altLang="en-US" sz="1140" b="1" dirty="0" smtClean="0">
                <a:solidFill>
                  <a:schemeClr val="bg1"/>
                </a:solidFill>
              </a:rPr>
              <a:t>in </a:t>
            </a:r>
            <a:r>
              <a:rPr lang="en-US" altLang="en-US" sz="1140" b="1" dirty="0">
                <a:solidFill>
                  <a:schemeClr val="bg1"/>
                </a:solidFill>
              </a:rPr>
              <a:t>southern Africa, persistent rains resulted in sustained moisture surpluses over eastern Angola, Zambia, </a:t>
            </a:r>
            <a:r>
              <a:rPr lang="en-US" altLang="en-US" sz="1140" b="1" dirty="0" smtClean="0">
                <a:solidFill>
                  <a:schemeClr val="bg1"/>
                </a:solidFill>
              </a:rPr>
              <a:t>Botswana, Zimbabwe and southern Mozambique.  </a:t>
            </a:r>
            <a:r>
              <a:rPr lang="en-US" altLang="en-US" sz="1140" b="1" dirty="0">
                <a:solidFill>
                  <a:schemeClr val="bg1"/>
                </a:solidFill>
              </a:rPr>
              <a:t>Rainfall was also above average over many parts of </a:t>
            </a:r>
            <a:r>
              <a:rPr lang="en-US" altLang="en-US" sz="1140" b="1" dirty="0" smtClean="0">
                <a:solidFill>
                  <a:schemeClr val="bg1"/>
                </a:solidFill>
              </a:rPr>
              <a:t>Namibia and South Africa, Malawi, and local areas </a:t>
            </a:r>
            <a:r>
              <a:rPr lang="en-US" altLang="en-US" sz="1140" b="1" dirty="0">
                <a:solidFill>
                  <a:schemeClr val="bg1"/>
                </a:solidFill>
              </a:rPr>
              <a:t>in </a:t>
            </a:r>
            <a:r>
              <a:rPr lang="en-US" altLang="en-US" sz="1140" b="1" dirty="0" smtClean="0">
                <a:solidFill>
                  <a:schemeClr val="bg1"/>
                </a:solidFill>
              </a:rPr>
              <a:t>Madagascar</a:t>
            </a:r>
            <a:r>
              <a:rPr lang="en-US" altLang="en-US" sz="1140" b="1" dirty="0">
                <a:solidFill>
                  <a:schemeClr val="bg1"/>
                </a:solidFill>
              </a:rPr>
              <a:t>.  Persistent light rains resulted in moisture deficits in western Angola and northwestern Namibia.  Rainfall was also below average along the border between </a:t>
            </a:r>
            <a:r>
              <a:rPr lang="en-US" altLang="en-US" sz="1140" b="1" dirty="0" smtClean="0">
                <a:solidFill>
                  <a:schemeClr val="bg1"/>
                </a:solidFill>
              </a:rPr>
              <a:t>Tanzania and Mozambique, </a:t>
            </a:r>
            <a:r>
              <a:rPr lang="en-US" altLang="en-US" sz="1140" b="1" dirty="0">
                <a:solidFill>
                  <a:schemeClr val="bg1"/>
                </a:solidFill>
              </a:rPr>
              <a:t>and over </a:t>
            </a:r>
            <a:r>
              <a:rPr lang="en-US" altLang="en-US" sz="1140" b="1" dirty="0" smtClean="0">
                <a:solidFill>
                  <a:schemeClr val="bg1"/>
                </a:solidFill>
              </a:rPr>
              <a:t>parts of </a:t>
            </a:r>
            <a:r>
              <a:rPr lang="en-US" altLang="en-US" sz="1140" b="1" dirty="0">
                <a:solidFill>
                  <a:schemeClr val="bg1"/>
                </a:solidFill>
              </a:rPr>
              <a:t>Madagascar. </a:t>
            </a:r>
            <a:r>
              <a:rPr lang="en-US" altLang="en-US" sz="1140" b="1" dirty="0" smtClean="0">
                <a:solidFill>
                  <a:schemeClr val="bg1"/>
                </a:solidFill>
              </a:rPr>
              <a:t>In East Africa, rainfall was below average over parts of </a:t>
            </a:r>
            <a:r>
              <a:rPr lang="en-US" altLang="en-US" sz="1140" b="1" dirty="0">
                <a:solidFill>
                  <a:schemeClr val="bg1"/>
                </a:solidFill>
              </a:rPr>
              <a:t>southern </a:t>
            </a:r>
            <a:r>
              <a:rPr lang="en-US" altLang="en-US" sz="1140" b="1" dirty="0" smtClean="0">
                <a:solidFill>
                  <a:schemeClr val="bg1"/>
                </a:solidFill>
              </a:rPr>
              <a:t>Ethiopia, Kenya, southern Somalia. Rainfall was also below average over much of South Sudan and northern Uganda.  Rainfall was above average over parts of southern Kenya, southern Uganda, Rwanda, Burundi and much of Tanzania. In Central Africa, rainfall was above average over many parts of DRC and Congo.  Rainfall was below average over local areas in northern DRC and much of CAR.  Below average rains were also observed over the western areas of Gabon and much of Cameroon. In West Africa, rainfall was above average along the Gulf of Guinea coast.  </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79248" y="5192493"/>
            <a:ext cx="8991600" cy="119737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a:t>
            </a:r>
            <a:r>
              <a:rPr lang="en-US" altLang="en-US" sz="1140" b="1" dirty="0" smtClean="0">
                <a:solidFill>
                  <a:schemeClr val="bg1"/>
                </a:solidFill>
              </a:rPr>
              <a:t>, in </a:t>
            </a:r>
            <a:r>
              <a:rPr lang="en-US" altLang="en-US" sz="1140" b="1" dirty="0">
                <a:solidFill>
                  <a:schemeClr val="bg1"/>
                </a:solidFill>
              </a:rPr>
              <a:t>southern Africa, persistent moderate to heavy rains resulted in moisture surpluses over </a:t>
            </a:r>
            <a:r>
              <a:rPr lang="en-US" altLang="en-US" sz="1140" b="1" dirty="0" smtClean="0">
                <a:solidFill>
                  <a:schemeClr val="bg1"/>
                </a:solidFill>
              </a:rPr>
              <a:t>southeastern </a:t>
            </a:r>
            <a:r>
              <a:rPr lang="en-US" altLang="en-US" sz="1140" b="1" dirty="0">
                <a:solidFill>
                  <a:schemeClr val="bg1"/>
                </a:solidFill>
              </a:rPr>
              <a:t>Angola, </a:t>
            </a:r>
            <a:r>
              <a:rPr lang="en-US" altLang="en-US" sz="1140" b="1" dirty="0" smtClean="0">
                <a:solidFill>
                  <a:schemeClr val="bg1"/>
                </a:solidFill>
              </a:rPr>
              <a:t>eastern Namibia</a:t>
            </a:r>
            <a:r>
              <a:rPr lang="en-US" altLang="en-US" sz="1140" b="1" dirty="0">
                <a:solidFill>
                  <a:schemeClr val="bg1"/>
                </a:solidFill>
              </a:rPr>
              <a:t>, </a:t>
            </a:r>
            <a:r>
              <a:rPr lang="en-US" altLang="en-US" sz="1140" b="1" dirty="0" smtClean="0">
                <a:solidFill>
                  <a:schemeClr val="bg1"/>
                </a:solidFill>
              </a:rPr>
              <a:t>much of Zambia</a:t>
            </a:r>
            <a:r>
              <a:rPr lang="en-US" altLang="en-US" sz="1140" b="1" dirty="0">
                <a:solidFill>
                  <a:schemeClr val="bg1"/>
                </a:solidFill>
              </a:rPr>
              <a:t>, </a:t>
            </a:r>
            <a:r>
              <a:rPr lang="en-US" altLang="en-US" sz="1140" b="1" dirty="0" smtClean="0">
                <a:solidFill>
                  <a:schemeClr val="bg1"/>
                </a:solidFill>
              </a:rPr>
              <a:t>Malawi, Botswana</a:t>
            </a:r>
            <a:r>
              <a:rPr lang="en-US" altLang="en-US" sz="1140" b="1" dirty="0">
                <a:solidFill>
                  <a:schemeClr val="bg1"/>
                </a:solidFill>
              </a:rPr>
              <a:t>, and Zimbabwe.  Rainfall was also above average over </a:t>
            </a:r>
            <a:r>
              <a:rPr lang="en-US" altLang="en-US" sz="1140" b="1" dirty="0" smtClean="0">
                <a:solidFill>
                  <a:schemeClr val="bg1"/>
                </a:solidFill>
              </a:rPr>
              <a:t>northern South Africa, and much of </a:t>
            </a:r>
            <a:r>
              <a:rPr lang="en-US" altLang="en-US" sz="1140" b="1" dirty="0">
                <a:solidFill>
                  <a:schemeClr val="bg1"/>
                </a:solidFill>
              </a:rPr>
              <a:t>Mozambique.  Persistent light rains resulted in moisture deficits in western </a:t>
            </a:r>
            <a:r>
              <a:rPr lang="en-US" altLang="en-US" sz="1140" b="1" dirty="0" smtClean="0">
                <a:solidFill>
                  <a:schemeClr val="bg1"/>
                </a:solidFill>
              </a:rPr>
              <a:t>and central Angola, western Namibia and the southern portions of South Africa. In Central Africa, rainfall was below average over much of Gabon, Equatorial Guinea, Cameroon, Central Africa Republic and northern DRC. In East Africa, below rainfall was observed over southwestern Ethiopia. Rainfall was above-average over parts of southern Kenya and much of Tanzania. In West Africa, above-average rainfall was observed over portions of the Gulf of Guinea countries.</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79248" y="5105400"/>
            <a:ext cx="8991600" cy="115877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in Southern Africa, moderate to </a:t>
            </a:r>
            <a:r>
              <a:rPr lang="en-US" altLang="en-US" sz="1100" b="1" dirty="0" smtClean="0">
                <a:solidFill>
                  <a:schemeClr val="bg1"/>
                </a:solidFill>
              </a:rPr>
              <a:t>locally heavy </a:t>
            </a:r>
            <a:r>
              <a:rPr lang="en-US" altLang="en-US" sz="1100" b="1" dirty="0">
                <a:solidFill>
                  <a:schemeClr val="bg1"/>
                </a:solidFill>
              </a:rPr>
              <a:t>rainfall resulted in moisture surpluses over </a:t>
            </a:r>
            <a:r>
              <a:rPr lang="en-US" altLang="en-US" sz="1100" b="1" dirty="0" smtClean="0">
                <a:solidFill>
                  <a:schemeClr val="bg1"/>
                </a:solidFill>
              </a:rPr>
              <a:t>eastern Namibia, western Botswana and parts of South Africa. </a:t>
            </a:r>
            <a:r>
              <a:rPr lang="en-US" altLang="en-US" sz="1100" b="1" dirty="0">
                <a:solidFill>
                  <a:schemeClr val="bg1"/>
                </a:solidFill>
              </a:rPr>
              <a:t>Above-average rainfall was also observed over </a:t>
            </a:r>
            <a:r>
              <a:rPr lang="en-US" altLang="en-US" sz="1100" b="1" dirty="0" smtClean="0">
                <a:solidFill>
                  <a:schemeClr val="bg1"/>
                </a:solidFill>
              </a:rPr>
              <a:t>parts of Zambia, Malawi, northern Mozambique, and western and northern Madagascar</a:t>
            </a:r>
            <a:r>
              <a:rPr lang="en-US" altLang="en-US" sz="1100" b="1" dirty="0">
                <a:solidFill>
                  <a:schemeClr val="bg1"/>
                </a:solidFill>
              </a:rPr>
              <a:t>. Below-average rainfall was observed over </a:t>
            </a:r>
            <a:r>
              <a:rPr lang="en-US" altLang="en-US" sz="1100" b="1" dirty="0" smtClean="0">
                <a:solidFill>
                  <a:schemeClr val="bg1"/>
                </a:solidFill>
              </a:rPr>
              <a:t>southwestern Angola and northwestern Namibia. Rainfall was also below-average over central and southern Mozambique and eastern Madagascar. In Central Africa, light </a:t>
            </a:r>
            <a:r>
              <a:rPr lang="en-US" altLang="en-US" sz="1100" b="1" dirty="0">
                <a:solidFill>
                  <a:schemeClr val="bg1"/>
                </a:solidFill>
              </a:rPr>
              <a:t>rains sustained moisture deficits over Gabon, </a:t>
            </a:r>
            <a:r>
              <a:rPr lang="en-US" altLang="en-US" sz="1100" b="1" dirty="0" smtClean="0">
                <a:solidFill>
                  <a:schemeClr val="bg1"/>
                </a:solidFill>
              </a:rPr>
              <a:t>Congo, much </a:t>
            </a:r>
            <a:r>
              <a:rPr lang="en-US" altLang="en-US" sz="1100" b="1" dirty="0">
                <a:solidFill>
                  <a:schemeClr val="bg1"/>
                </a:solidFill>
              </a:rPr>
              <a:t>of </a:t>
            </a:r>
            <a:r>
              <a:rPr lang="en-US" altLang="en-US" sz="1100" b="1" dirty="0" smtClean="0">
                <a:solidFill>
                  <a:schemeClr val="bg1"/>
                </a:solidFill>
              </a:rPr>
              <a:t>Cameroon, northern DRC and CAR. </a:t>
            </a:r>
            <a:r>
              <a:rPr lang="en-US" altLang="en-US" sz="1100" b="1" dirty="0">
                <a:solidFill>
                  <a:schemeClr val="bg1"/>
                </a:solidFill>
              </a:rPr>
              <a:t>In East Africa, </a:t>
            </a:r>
            <a:r>
              <a:rPr lang="en-US" altLang="en-US" sz="1100" b="1" dirty="0" smtClean="0">
                <a:solidFill>
                  <a:schemeClr val="bg1"/>
                </a:solidFill>
              </a:rPr>
              <a:t>local areas in Ethiopia and Kenya, and portions of Tanzania received above-average rainfall. In West Africa, below-average rainfall was observed over portions of the Gulf of Guinea region.</a:t>
            </a:r>
            <a:endParaRPr lang="en-US" altLang="en-US" sz="1100" b="1" dirty="0">
              <a:solidFill>
                <a:schemeClr val="bg1"/>
              </a:solidFill>
            </a:endParaRPr>
          </a:p>
        </p:txBody>
      </p:sp>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06276"/>
            <a:ext cx="8991600" cy="4247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lower-level (left panel), anomalous wind convergence across portions of East Africa may have contributed to observed moisture surpluses in the region.</a:t>
            </a:r>
            <a:endParaRPr lang="en-US" altLang="en-US" sz="1200" b="1" dirty="0">
              <a:solidFill>
                <a:schemeClr val="bg1"/>
              </a:solidFill>
            </a:endParaRPr>
          </a:p>
        </p:txBody>
      </p:sp>
      <p:sp>
        <p:nvSpPr>
          <p:cNvPr id="3" name="Oval 2"/>
          <p:cNvSpPr/>
          <p:nvPr/>
        </p:nvSpPr>
        <p:spPr bwMode="auto">
          <a:xfrm rot="1846772">
            <a:off x="2861040" y="3302379"/>
            <a:ext cx="1137978" cy="888634"/>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50" y="620713"/>
            <a:ext cx="2743200" cy="2628900"/>
          </a:xfrm>
          <a:prstGeom prst="rect">
            <a:avLst/>
          </a:prstGeom>
          <a:noFill/>
          <a:ln w="381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2285999" y="2514600"/>
            <a:ext cx="792481" cy="129540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4190999" y="2873375"/>
            <a:ext cx="742947" cy="936624"/>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3352800" y="1514794"/>
            <a:ext cx="2657474" cy="1228406"/>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cs typeface="+mn-cs"/>
              </a:rPr>
              <a:t>moderate to heavy rainfall </a:t>
            </a:r>
            <a:r>
              <a:rPr lang="en-US" altLang="en-US" sz="1200" b="1" dirty="0" smtClean="0">
                <a:solidFill>
                  <a:schemeClr val="bg1"/>
                </a:solidFill>
                <a:latin typeface="Arial" charset="0"/>
              </a:rPr>
              <a:t>sustained moisture surpluses over parts of Botswana (top right). </a:t>
            </a:r>
            <a:r>
              <a:rPr lang="en-US" altLang="en-US" sz="1200" b="1" dirty="0" smtClean="0">
                <a:solidFill>
                  <a:schemeClr val="bg1"/>
                </a:solidFill>
                <a:latin typeface="Arial" charset="0"/>
                <a:cs typeface="+mn-cs"/>
              </a:rPr>
              <a:t>Seasonal total rainfall remained below-average over portions of Angola (bottom left) and southern Madagascar (bottom right). </a:t>
            </a:r>
            <a:endParaRPr lang="en-US" altLang="en-US" sz="1200" b="1" dirty="0">
              <a:solidFill>
                <a:schemeClr val="bg1"/>
              </a:solidFill>
              <a:latin typeface="Arial" charset="0"/>
              <a:cs typeface="+mn-cs"/>
            </a:endParaRPr>
          </a:p>
        </p:txBody>
      </p:sp>
      <p:pic>
        <p:nvPicPr>
          <p:cNvPr id="4"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3464560"/>
            <a:ext cx="3383280" cy="26314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33400" y="3464560"/>
            <a:ext cx="3383280" cy="263144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876800" y="566928"/>
            <a:ext cx="3385891" cy="2633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828800"/>
            <a:ext cx="4267196" cy="3200397"/>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 y="1828800"/>
            <a:ext cx="4267196" cy="3200397"/>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5203976" y="1524000"/>
            <a:ext cx="3378810"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a:t>
            </a:r>
            <a:r>
              <a:rPr lang="en-US" altLang="en-US" b="1" dirty="0" smtClean="0">
                <a:solidFill>
                  <a:srgbClr val="FFFF00"/>
                </a:solidFill>
              </a:rPr>
              <a:t>9 </a:t>
            </a:r>
            <a:r>
              <a:rPr lang="en-US" altLang="en-US" b="1" dirty="0" smtClean="0">
                <a:solidFill>
                  <a:srgbClr val="FFFF00"/>
                </a:solidFill>
              </a:rPr>
              <a:t>- </a:t>
            </a:r>
            <a:r>
              <a:rPr lang="en-US" altLang="en-US" b="1" dirty="0" smtClean="0">
                <a:solidFill>
                  <a:srgbClr val="FFFF00"/>
                </a:solidFill>
              </a:rPr>
              <a:t>15 </a:t>
            </a:r>
            <a:r>
              <a:rPr lang="en-US" altLang="en-US" b="1" dirty="0" smtClean="0">
                <a:solidFill>
                  <a:srgbClr val="FFFF00"/>
                </a:solidFill>
              </a:rPr>
              <a:t>March, </a:t>
            </a:r>
            <a:r>
              <a:rPr lang="en-US" altLang="en-US" b="1" dirty="0">
                <a:solidFill>
                  <a:srgbClr val="FFFF00"/>
                </a:solidFill>
              </a:rPr>
              <a:t>2021</a:t>
            </a:r>
            <a:endParaRPr lang="en-US" altLang="en-US" dirty="0"/>
          </a:p>
        </p:txBody>
      </p:sp>
      <p:sp>
        <p:nvSpPr>
          <p:cNvPr id="7" name="Text Box 8"/>
          <p:cNvSpPr txBox="1">
            <a:spLocks noChangeArrowheads="1"/>
          </p:cNvSpPr>
          <p:nvPr/>
        </p:nvSpPr>
        <p:spPr bwMode="auto">
          <a:xfrm>
            <a:off x="79248" y="5562600"/>
            <a:ext cx="8991600" cy="1181862"/>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 the </a:t>
            </a:r>
            <a:r>
              <a:rPr lang="en-US" altLang="en-US" sz="1200" b="1" dirty="0">
                <a:solidFill>
                  <a:schemeClr val="bg1"/>
                </a:solidFill>
              </a:rPr>
              <a:t>NCEP GEFS indicates a </a:t>
            </a:r>
            <a:r>
              <a:rPr lang="en-US" altLang="en-US" sz="1200" b="1" dirty="0" smtClean="0">
                <a:solidFill>
                  <a:schemeClr val="bg1"/>
                </a:solidFill>
              </a:rPr>
              <a:t>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parts of southern Gabon, southern Congo, northern Angola, southern and eastern DRC, eastern Zambia, Rwanda, Burundi, Tanzania, Malawi, northern Mozambique and much of </a:t>
            </a:r>
            <a:r>
              <a:rPr lang="en-US" altLang="en-US" sz="1200" b="1" dirty="0">
                <a:solidFill>
                  <a:schemeClr val="bg1"/>
                </a:solidFill>
              </a:rPr>
              <a:t>Madagascar. For week-2 (right panel), the chance for rainfall to exceed 50 mm is mostly confined to </a:t>
            </a:r>
            <a:r>
              <a:rPr lang="en-US" altLang="en-US" sz="1200" b="1" dirty="0" smtClean="0">
                <a:solidFill>
                  <a:schemeClr val="bg1"/>
                </a:solidFill>
              </a:rPr>
              <a:t>portions of Madagascar and Congo, and northeastern Zambia, southern Tanzania and northern Madagascar.</a:t>
            </a:r>
            <a:endParaRPr lang="en-US" altLang="en-US" sz="1200" b="1" dirty="0">
              <a:solidFill>
                <a:schemeClr val="bg1"/>
              </a:solidFill>
            </a:endParaRPr>
          </a:p>
          <a:p>
            <a:pPr algn="just" eaLnBrk="1" hangingPunct="1">
              <a:lnSpc>
                <a:spcPct val="90000"/>
              </a:lnSpc>
              <a:spcBef>
                <a:spcPct val="50000"/>
              </a:spcBef>
            </a:pPr>
            <a:endParaRPr lang="en-US" altLang="en-US" sz="1200" b="1" dirty="0">
              <a:solidFill>
                <a:schemeClr val="bg1"/>
              </a:solidFill>
            </a:endParaRPr>
          </a:p>
        </p:txBody>
      </p:sp>
      <p:sp>
        <p:nvSpPr>
          <p:cNvPr id="9" name="TextBox 10"/>
          <p:cNvSpPr txBox="1">
            <a:spLocks noChangeArrowheads="1"/>
          </p:cNvSpPr>
          <p:nvPr/>
        </p:nvSpPr>
        <p:spPr bwMode="auto">
          <a:xfrm>
            <a:off x="1016545" y="1524000"/>
            <a:ext cx="3264996" cy="584775"/>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a:t>
            </a:r>
            <a:r>
              <a:rPr lang="en-US" altLang="en-US" b="1" dirty="0" smtClean="0">
                <a:solidFill>
                  <a:srgbClr val="FFFF00"/>
                </a:solidFill>
              </a:rPr>
              <a:t>2 </a:t>
            </a:r>
            <a:r>
              <a:rPr lang="en-US" altLang="en-US" b="1" dirty="0">
                <a:solidFill>
                  <a:srgbClr val="FFFF00"/>
                </a:solidFill>
              </a:rPr>
              <a:t>- </a:t>
            </a:r>
            <a:r>
              <a:rPr lang="en-US" altLang="en-US" b="1" dirty="0" smtClean="0">
                <a:solidFill>
                  <a:srgbClr val="FFFF00"/>
                </a:solidFill>
              </a:rPr>
              <a:t>8 </a:t>
            </a:r>
            <a:r>
              <a:rPr lang="en-US" altLang="en-US" b="1" dirty="0">
                <a:solidFill>
                  <a:srgbClr val="FFFF00"/>
                </a:solidFill>
              </a:rPr>
              <a:t>March, 2021</a:t>
            </a:r>
            <a:endParaRPr lang="en-US" altLang="en-US" dirty="0"/>
          </a:p>
          <a:p>
            <a:pPr algn="ctr" eaLnBrk="1" hangingPunct="1"/>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186577</TotalTime>
  <Words>1297</Words>
  <Application>Microsoft Office PowerPoint</Application>
  <PresentationFormat>On-screen Show (4:3)</PresentationFormat>
  <Paragraphs>42</Paragraphs>
  <Slides>10</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9460</cp:revision>
  <cp:lastPrinted>2018-07-09T15:13:07Z</cp:lastPrinted>
  <dcterms:created xsi:type="dcterms:W3CDTF">2001-08-31T10:39:36Z</dcterms:created>
  <dcterms:modified xsi:type="dcterms:W3CDTF">2021-03-01T15:14:06Z</dcterms:modified>
</cp:coreProperties>
</file>