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509" r:id="rId2"/>
    <p:sldId id="326" r:id="rId3"/>
    <p:sldId id="485" r:id="rId4"/>
    <p:sldId id="502" r:id="rId5"/>
    <p:sldId id="501" r:id="rId6"/>
    <p:sldId id="512" r:id="rId7"/>
    <p:sldId id="482" r:id="rId8"/>
    <p:sldId id="496" r:id="rId9"/>
    <p:sldId id="506" r:id="rId10"/>
    <p:sldId id="511" r:id="rId11"/>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78" autoAdjust="0"/>
    <p:restoredTop sz="90813" autoAdjust="0"/>
  </p:normalViewPr>
  <p:slideViewPr>
    <p:cSldViewPr>
      <p:cViewPr varScale="1">
        <p:scale>
          <a:sx n="63" d="100"/>
          <a:sy n="63" d="100"/>
        </p:scale>
        <p:origin x="1197" y="6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2/22/2021</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extLst>
      <p:ext uri="{BB962C8B-B14F-4D97-AF65-F5344CB8AC3E}">
        <p14:creationId xmlns:p14="http://schemas.microsoft.com/office/powerpoint/2010/main" val="27560708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extLst>
      <p:ext uri="{BB962C8B-B14F-4D97-AF65-F5344CB8AC3E}">
        <p14:creationId xmlns:p14="http://schemas.microsoft.com/office/powerpoint/2010/main" val="1418236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4</a:t>
            </a:fld>
            <a:endParaRPr lang="en-US" altLang="en-US" sz="120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6</a:t>
            </a:fld>
            <a:endParaRPr lang="en-US" altLang="en-US"/>
          </a:p>
        </p:txBody>
      </p:sp>
    </p:spTree>
    <p:extLst>
      <p:ext uri="{BB962C8B-B14F-4D97-AF65-F5344CB8AC3E}">
        <p14:creationId xmlns:p14="http://schemas.microsoft.com/office/powerpoint/2010/main" val="259669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29C1A96-929F-9440-ABE3-38839B151B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id="{BF50F970-C7DE-114B-90F0-84EB393BC919}"/>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500730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5925" name="CorelPhotoPaint.Image.10" r:id="rId14" imgW="1625397" imgH="1625397" progId="">
                  <p:embed/>
                </p:oleObj>
              </mc:Choice>
              <mc:Fallback>
                <p:oleObj name="CorelPhotoPaint.Image.10" r:id="rId14" imgW="1625397" imgH="1625397" progId="">
                  <p:embed/>
                  <p:pic>
                    <p:nvPicPr>
                      <p:cNvPr id="0" name="Picture 3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 xmlns:a14="http://schemas.microsoft.com/office/drawing/2010/main">
                            <a:solidFill>
                              <a:srgbClr val="00CC99"/>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a:solidFill>
                  <a:srgbClr val="FFFF00"/>
                </a:solidFill>
                <a:latin typeface="Arial" charset="0"/>
              </a:rPr>
              <a:t>The African Monsoon Recent Evolution and Current Status</a:t>
            </a:r>
            <a:br>
              <a:rPr lang="en-US" altLang="en-US" b="1" dirty="0">
                <a:solidFill>
                  <a:srgbClr val="FFFF00"/>
                </a:solidFill>
                <a:latin typeface="Arial" charset="0"/>
              </a:rPr>
            </a:br>
            <a:r>
              <a:rPr lang="en-US" altLang="en-US" b="1" dirty="0">
                <a:solidFill>
                  <a:srgbClr val="FFFF00"/>
                </a:solidFill>
                <a:latin typeface="Arial" charset="0"/>
              </a:rPr>
              <a:t/>
            </a:r>
            <a:br>
              <a:rPr lang="en-US" altLang="en-US" b="1" dirty="0">
                <a:solidFill>
                  <a:srgbClr val="FFFF00"/>
                </a:solidFill>
                <a:latin typeface="Arial" charset="0"/>
              </a:rPr>
            </a:br>
            <a:r>
              <a:rPr lang="en-US" altLang="en-US" b="1" dirty="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86793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smtClean="0">
                <a:solidFill>
                  <a:schemeClr val="bg1"/>
                </a:solidFill>
              </a:rPr>
              <a:t>22 February 2021</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extLst>
      <p:ext uri="{BB962C8B-B14F-4D97-AF65-F5344CB8AC3E}">
        <p14:creationId xmlns:p14="http://schemas.microsoft.com/office/powerpoint/2010/main" val="2528570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839200" cy="5562600"/>
          </a:xfrm>
        </p:spPr>
        <p:txBody>
          <a:bodyPr/>
          <a:lstStyle/>
          <a:p>
            <a:pPr algn="just"/>
            <a:r>
              <a:rPr lang="en-US" altLang="en-US" sz="1500" b="1" dirty="0">
                <a:solidFill>
                  <a:schemeClr val="bg1"/>
                </a:solidFill>
                <a:latin typeface="Arial" panose="020B0604020202020204" pitchFamily="34" charset="0"/>
                <a:cs typeface="Arial" panose="020B0604020202020204" pitchFamily="34" charset="0"/>
              </a:rPr>
              <a:t>During the past 30 </a:t>
            </a:r>
            <a:r>
              <a:rPr lang="en-US" altLang="en-US" sz="1500" b="1" dirty="0" smtClean="0">
                <a:solidFill>
                  <a:schemeClr val="bg1"/>
                </a:solidFill>
                <a:latin typeface="Arial" panose="020B0604020202020204" pitchFamily="34" charset="0"/>
                <a:cs typeface="Arial" panose="020B0604020202020204" pitchFamily="34" charset="0"/>
              </a:rPr>
              <a:t>to 90 days</a:t>
            </a:r>
            <a:r>
              <a:rPr lang="en-US" altLang="en-US" sz="1500" b="1" dirty="0">
                <a:solidFill>
                  <a:schemeClr val="bg1"/>
                </a:solidFill>
                <a:latin typeface="Arial" panose="020B0604020202020204" pitchFamily="34" charset="0"/>
                <a:cs typeface="Arial" panose="020B0604020202020204" pitchFamily="34" charset="0"/>
              </a:rPr>
              <a:t>, </a:t>
            </a:r>
            <a:r>
              <a:rPr lang="en-US" altLang="en-US" sz="1500" b="1" dirty="0" smtClean="0">
                <a:solidFill>
                  <a:schemeClr val="bg1"/>
                </a:solidFill>
                <a:latin typeface="Arial" panose="020B0604020202020204" pitchFamily="34" charset="0"/>
                <a:cs typeface="Arial" panose="020B0604020202020204" pitchFamily="34" charset="0"/>
              </a:rPr>
              <a:t>in </a:t>
            </a:r>
            <a:r>
              <a:rPr lang="en-US" altLang="en-US" sz="1500" b="1" dirty="0">
                <a:solidFill>
                  <a:schemeClr val="bg1"/>
                </a:solidFill>
                <a:latin typeface="Arial" panose="020B0604020202020204" pitchFamily="34" charset="0"/>
                <a:cs typeface="Arial" panose="020B0604020202020204" pitchFamily="34" charset="0"/>
              </a:rPr>
              <a:t>southern Africa, persistent rains resulted in sustained moisture surpluses over eastern Angola, Zambia, Botswana, </a:t>
            </a:r>
            <a:r>
              <a:rPr lang="en-US" altLang="en-US" sz="1500" b="1" dirty="0" smtClean="0">
                <a:solidFill>
                  <a:schemeClr val="bg1"/>
                </a:solidFill>
                <a:latin typeface="Arial" panose="020B0604020202020204" pitchFamily="34" charset="0"/>
                <a:cs typeface="Arial" panose="020B0604020202020204" pitchFamily="34" charset="0"/>
              </a:rPr>
              <a:t>Malawi, and </a:t>
            </a:r>
            <a:r>
              <a:rPr lang="en-US" altLang="en-US" sz="1500" b="1" dirty="0">
                <a:solidFill>
                  <a:schemeClr val="bg1"/>
                </a:solidFill>
                <a:latin typeface="Arial" panose="020B0604020202020204" pitchFamily="34" charset="0"/>
                <a:cs typeface="Arial" panose="020B0604020202020204" pitchFamily="34" charset="0"/>
              </a:rPr>
              <a:t>Zimbabwe.  Rainfall was below average over western Angola and </a:t>
            </a:r>
            <a:r>
              <a:rPr lang="en-US" altLang="en-US" sz="1500" b="1" dirty="0" smtClean="0">
                <a:solidFill>
                  <a:schemeClr val="bg1"/>
                </a:solidFill>
                <a:latin typeface="Arial" panose="020B0604020202020204" pitchFamily="34" charset="0"/>
                <a:cs typeface="Arial" panose="020B0604020202020204" pitchFamily="34" charset="0"/>
              </a:rPr>
              <a:t>northwestern </a:t>
            </a:r>
            <a:r>
              <a:rPr lang="en-US" altLang="en-US" sz="1500" b="1" dirty="0">
                <a:solidFill>
                  <a:schemeClr val="bg1"/>
                </a:solidFill>
                <a:latin typeface="Arial" panose="020B0604020202020204" pitchFamily="34" charset="0"/>
                <a:cs typeface="Arial" panose="020B0604020202020204" pitchFamily="34" charset="0"/>
              </a:rPr>
              <a:t>Namibia</a:t>
            </a:r>
            <a:r>
              <a:rPr lang="en-US" altLang="en-US" sz="1500" b="1" dirty="0" smtClean="0">
                <a:solidFill>
                  <a:schemeClr val="bg1"/>
                </a:solidFill>
                <a:latin typeface="Arial" panose="020B0604020202020204" pitchFamily="34" charset="0"/>
                <a:cs typeface="Arial" panose="020B0604020202020204" pitchFamily="34" charset="0"/>
              </a:rPr>
              <a:t>. In </a:t>
            </a:r>
            <a:r>
              <a:rPr lang="en-US" altLang="en-US" sz="1500" b="1" dirty="0">
                <a:solidFill>
                  <a:schemeClr val="bg1"/>
                </a:solidFill>
                <a:latin typeface="Arial" panose="020B0604020202020204" pitchFamily="34" charset="0"/>
                <a:cs typeface="Arial" panose="020B0604020202020204" pitchFamily="34" charset="0"/>
              </a:rPr>
              <a:t>East Africa, </a:t>
            </a:r>
            <a:r>
              <a:rPr lang="en-US" altLang="en-US" sz="1500" b="1" dirty="0" smtClean="0">
                <a:solidFill>
                  <a:schemeClr val="bg1"/>
                </a:solidFill>
                <a:latin typeface="Arial" panose="020B0604020202020204" pitchFamily="34" charset="0"/>
                <a:cs typeface="Arial" panose="020B0604020202020204" pitchFamily="34" charset="0"/>
              </a:rPr>
              <a:t>moisture </a:t>
            </a:r>
            <a:r>
              <a:rPr lang="en-US" altLang="en-US" sz="1500" b="1" dirty="0">
                <a:solidFill>
                  <a:schemeClr val="bg1"/>
                </a:solidFill>
                <a:latin typeface="Arial" panose="020B0604020202020204" pitchFamily="34" charset="0"/>
                <a:cs typeface="Arial" panose="020B0604020202020204" pitchFamily="34" charset="0"/>
              </a:rPr>
              <a:t>deficits </a:t>
            </a:r>
            <a:r>
              <a:rPr lang="en-US" altLang="en-US" sz="1500" b="1" dirty="0" smtClean="0">
                <a:solidFill>
                  <a:schemeClr val="bg1"/>
                </a:solidFill>
                <a:latin typeface="Arial" panose="020B0604020202020204" pitchFamily="34" charset="0"/>
                <a:cs typeface="Arial" panose="020B0604020202020204" pitchFamily="34" charset="0"/>
              </a:rPr>
              <a:t>prevailed over portions of southern Ethiopia, and pocket areas of Somalia and Kenya.  </a:t>
            </a:r>
            <a:r>
              <a:rPr lang="en-US" altLang="en-US" sz="1500" b="1" dirty="0">
                <a:solidFill>
                  <a:schemeClr val="bg1"/>
                </a:solidFill>
                <a:latin typeface="Arial" panose="020B0604020202020204" pitchFamily="34" charset="0"/>
                <a:cs typeface="Arial" panose="020B0604020202020204" pitchFamily="34" charset="0"/>
              </a:rPr>
              <a:t>Rainfall was above average </a:t>
            </a:r>
            <a:r>
              <a:rPr lang="en-US" altLang="en-US" sz="1500" b="1" dirty="0" smtClean="0">
                <a:solidFill>
                  <a:schemeClr val="bg1"/>
                </a:solidFill>
                <a:latin typeface="Arial" panose="020B0604020202020204" pitchFamily="34" charset="0"/>
                <a:cs typeface="Arial" panose="020B0604020202020204" pitchFamily="34" charset="0"/>
              </a:rPr>
              <a:t>much </a:t>
            </a:r>
            <a:r>
              <a:rPr lang="en-US" altLang="en-US" sz="1500" b="1" dirty="0">
                <a:solidFill>
                  <a:schemeClr val="bg1"/>
                </a:solidFill>
                <a:latin typeface="Arial" panose="020B0604020202020204" pitchFamily="34" charset="0"/>
                <a:cs typeface="Arial" panose="020B0604020202020204" pitchFamily="34" charset="0"/>
              </a:rPr>
              <a:t>of </a:t>
            </a:r>
            <a:r>
              <a:rPr lang="en-US" altLang="en-US" sz="1500" b="1" dirty="0" smtClean="0">
                <a:solidFill>
                  <a:schemeClr val="bg1"/>
                </a:solidFill>
                <a:latin typeface="Arial" panose="020B0604020202020204" pitchFamily="34" charset="0"/>
                <a:cs typeface="Arial" panose="020B0604020202020204" pitchFamily="34" charset="0"/>
              </a:rPr>
              <a:t>Tanzania and Uganda. In </a:t>
            </a:r>
            <a:r>
              <a:rPr lang="en-US" altLang="en-US" sz="1500" b="1" dirty="0">
                <a:solidFill>
                  <a:schemeClr val="bg1"/>
                </a:solidFill>
                <a:latin typeface="Arial" panose="020B0604020202020204" pitchFamily="34" charset="0"/>
                <a:cs typeface="Arial" panose="020B0604020202020204" pitchFamily="34" charset="0"/>
              </a:rPr>
              <a:t>central Africa, rainfall was above average over </a:t>
            </a:r>
            <a:r>
              <a:rPr lang="en-US" altLang="en-US" sz="1500" b="1" dirty="0" smtClean="0">
                <a:solidFill>
                  <a:schemeClr val="bg1"/>
                </a:solidFill>
                <a:latin typeface="Arial" panose="020B0604020202020204" pitchFamily="34" charset="0"/>
                <a:cs typeface="Arial" panose="020B0604020202020204" pitchFamily="34" charset="0"/>
              </a:rPr>
              <a:t>much of </a:t>
            </a:r>
            <a:r>
              <a:rPr lang="en-US" altLang="en-US" sz="1500" b="1" dirty="0">
                <a:solidFill>
                  <a:schemeClr val="bg1"/>
                </a:solidFill>
                <a:latin typeface="Arial" panose="020B0604020202020204" pitchFamily="34" charset="0"/>
                <a:cs typeface="Arial" panose="020B0604020202020204" pitchFamily="34" charset="0"/>
              </a:rPr>
              <a:t>DRC, southern Congo, and eastern Gabon.  Rainfall was below average over western Gabon, </a:t>
            </a:r>
            <a:r>
              <a:rPr lang="en-US" altLang="en-US" sz="1500" b="1" dirty="0" smtClean="0">
                <a:solidFill>
                  <a:schemeClr val="bg1"/>
                </a:solidFill>
                <a:latin typeface="Arial" panose="020B0604020202020204" pitchFamily="34" charset="0"/>
                <a:cs typeface="Arial" panose="020B0604020202020204" pitchFamily="34" charset="0"/>
              </a:rPr>
              <a:t>Equatorial Africa </a:t>
            </a:r>
            <a:r>
              <a:rPr lang="en-US" altLang="en-US" sz="1500" b="1" dirty="0">
                <a:solidFill>
                  <a:schemeClr val="bg1"/>
                </a:solidFill>
                <a:latin typeface="Arial" panose="020B0604020202020204" pitchFamily="34" charset="0"/>
                <a:cs typeface="Arial" panose="020B0604020202020204" pitchFamily="34" charset="0"/>
              </a:rPr>
              <a:t>and CAR.  In West Africa, rainfall was slightly above average in pockets along the Guinean coast. </a:t>
            </a:r>
          </a:p>
          <a:p>
            <a:pPr algn="just"/>
            <a:endParaRPr lang="en-US" altLang="en-US" sz="1500" b="1" dirty="0">
              <a:solidFill>
                <a:schemeClr val="bg1"/>
              </a:solidFill>
              <a:latin typeface="Arial" panose="020B0604020202020204" pitchFamily="34" charset="0"/>
              <a:cs typeface="Arial" panose="020B0604020202020204" pitchFamily="34" charset="0"/>
            </a:endParaRPr>
          </a:p>
          <a:p>
            <a:pPr algn="just"/>
            <a:r>
              <a:rPr lang="en-US" altLang="en-US" sz="1500" b="1" dirty="0">
                <a:solidFill>
                  <a:schemeClr val="bg1"/>
                </a:solidFill>
                <a:latin typeface="Arial" panose="020B0604020202020204" pitchFamily="34" charset="0"/>
                <a:cs typeface="Arial" panose="020B0604020202020204" pitchFamily="34" charset="0"/>
              </a:rPr>
              <a:t>During the past 7 days, in Southern Africa, moderate to heavy rainfall resulted in moisture surpluses over central and southern Mozambique. Above-average rainfall was also observed over central Madagascar. Below-average rainfall was observed over many parts of Angola, Zambia, southern Tanzania, northern Mozambique, Botswana, South Africa and local areas in Madagascar. In Central Africa, light rains sustained moisture deficits over Gabon, Congo and much of Cameroon. In East Africa, parts of Uganda and western Tanzania received above-average rainfall.</a:t>
            </a:r>
          </a:p>
          <a:p>
            <a:pPr marL="0" indent="0" algn="just">
              <a:buNone/>
            </a:pPr>
            <a:endParaRPr lang="en-US" altLang="en-US" sz="1500" b="1" dirty="0" smtClean="0">
              <a:solidFill>
                <a:schemeClr val="bg1"/>
              </a:solidFill>
              <a:latin typeface="Arial" panose="020B0604020202020204" pitchFamily="34" charset="0"/>
              <a:cs typeface="Arial" panose="020B0604020202020204" pitchFamily="34" charset="0"/>
            </a:endParaRPr>
          </a:p>
          <a:p>
            <a:pPr algn="just"/>
            <a:r>
              <a:rPr lang="en-US" altLang="en-US" sz="1500" b="1" dirty="0" smtClean="0">
                <a:solidFill>
                  <a:schemeClr val="bg1"/>
                </a:solidFill>
                <a:latin typeface="Arial" panose="020B0604020202020204" pitchFamily="34" charset="0"/>
                <a:cs typeface="Arial" panose="020B0604020202020204" pitchFamily="34" charset="0"/>
              </a:rPr>
              <a:t>For </a:t>
            </a:r>
            <a:r>
              <a:rPr lang="en-US" altLang="en-US" sz="1500" b="1" dirty="0">
                <a:solidFill>
                  <a:schemeClr val="bg1"/>
                </a:solidFill>
                <a:latin typeface="Arial" panose="020B0604020202020204" pitchFamily="34" charset="0"/>
                <a:cs typeface="Arial" panose="020B0604020202020204" pitchFamily="34" charset="0"/>
              </a:rPr>
              <a:t>week-1 </a:t>
            </a:r>
            <a:r>
              <a:rPr lang="en-US" altLang="en-US" sz="1500" b="1" dirty="0" smtClean="0">
                <a:solidFill>
                  <a:schemeClr val="bg1"/>
                </a:solidFill>
                <a:latin typeface="Arial" panose="020B0604020202020204" pitchFamily="34" charset="0"/>
                <a:cs typeface="Arial" panose="020B0604020202020204" pitchFamily="34" charset="0"/>
              </a:rPr>
              <a:t>and week-2, </a:t>
            </a:r>
            <a:r>
              <a:rPr lang="en-US" altLang="en-US" sz="1500" b="1" dirty="0">
                <a:solidFill>
                  <a:schemeClr val="bg1"/>
                </a:solidFill>
                <a:latin typeface="Arial" panose="020B0604020202020204" pitchFamily="34" charset="0"/>
                <a:cs typeface="Arial" panose="020B0604020202020204" pitchFamily="34" charset="0"/>
              </a:rPr>
              <a:t>the NCEP GEFS indicates a moderate to high chance (over 70%) for rainfall to exceed 50 mm over parts of Gabon, southern and eastern DRC, eastern Angola, Rwanda, Burundi, parts of Tanzania, much of Zambia, Malawi, northern Zimbabwe, and parts of Mozambique and Madagascar.</a:t>
            </a:r>
          </a:p>
          <a:p>
            <a:pPr algn="just"/>
            <a:endParaRPr lang="en-US" altLang="en-US" sz="1500" b="1" dirty="0">
              <a:solidFill>
                <a:schemeClr val="bg1"/>
              </a:solidFill>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a:solidFill>
                  <a:srgbClr val="FFFF00"/>
                </a:solidFill>
                <a:latin typeface="Arial" charset="0"/>
              </a:rPr>
              <a:t>Summary</a:t>
            </a:r>
          </a:p>
        </p:txBody>
      </p:sp>
    </p:spTree>
    <p:extLst>
      <p:ext uri="{BB962C8B-B14F-4D97-AF65-F5344CB8AC3E}">
        <p14:creationId xmlns:p14="http://schemas.microsoft.com/office/powerpoint/2010/main" val="70061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a:solidFill>
                  <a:srgbClr val="FFFF00"/>
                </a:solidFill>
                <a:latin typeface="Arial" charset="0"/>
              </a:rPr>
              <a:t>Highlights:</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3" name="Rectangle 5"/>
          <p:cNvSpPr>
            <a:spLocks noChangeArrowheads="1"/>
          </p:cNvSpPr>
          <p:nvPr/>
        </p:nvSpPr>
        <p:spPr bwMode="auto">
          <a:xfrm>
            <a:off x="304800" y="1981200"/>
            <a:ext cx="8458200" cy="45720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b="1" dirty="0">
                <a:solidFill>
                  <a:schemeClr val="bg1"/>
                </a:solidFill>
              </a:rPr>
              <a:t>During the past 7 days, in Southern Africa, moderate to heavy rainfall resulted </a:t>
            </a:r>
            <a:r>
              <a:rPr lang="en-US" altLang="en-US" b="1" dirty="0" smtClean="0">
                <a:solidFill>
                  <a:schemeClr val="bg1"/>
                </a:solidFill>
              </a:rPr>
              <a:t>in moisture </a:t>
            </a:r>
            <a:r>
              <a:rPr lang="en-US" altLang="en-US" b="1" dirty="0">
                <a:solidFill>
                  <a:schemeClr val="bg1"/>
                </a:solidFill>
              </a:rPr>
              <a:t>surpluses over </a:t>
            </a:r>
            <a:r>
              <a:rPr lang="en-US" altLang="en-US" b="1" dirty="0" smtClean="0">
                <a:solidFill>
                  <a:schemeClr val="bg1"/>
                </a:solidFill>
              </a:rPr>
              <a:t>central and southern </a:t>
            </a:r>
            <a:r>
              <a:rPr lang="en-US" altLang="en-US" b="1" dirty="0">
                <a:solidFill>
                  <a:schemeClr val="bg1"/>
                </a:solidFill>
              </a:rPr>
              <a:t>Mozambique. Above-average rainfall was also observed over central Madagascar. Below-average rainfall was observed over many parts of Angola, Zambia, southern Tanzania, northern Mozambique, Botswana, South Africa and local areas in Madagascar. In Central Africa, light rains sustained moisture deficits over Gabon, Congo and much of Cameroon. In East Africa, parts of </a:t>
            </a:r>
            <a:r>
              <a:rPr lang="en-US" altLang="en-US" b="1" dirty="0" smtClean="0">
                <a:solidFill>
                  <a:schemeClr val="bg1"/>
                </a:solidFill>
              </a:rPr>
              <a:t>Uganda </a:t>
            </a:r>
            <a:r>
              <a:rPr lang="en-US" altLang="en-US" b="1" dirty="0">
                <a:solidFill>
                  <a:schemeClr val="bg1"/>
                </a:solidFill>
              </a:rPr>
              <a:t>and western Tanzania received above-average rainfall.</a:t>
            </a:r>
          </a:p>
          <a:p>
            <a:pPr marL="342900" indent="-342900" algn="just" eaLnBrk="1" hangingPunct="1">
              <a:buFontTx/>
              <a:buChar char="•"/>
              <a:tabLst>
                <a:tab pos="1885950" algn="l"/>
              </a:tabLst>
            </a:pPr>
            <a:endParaRPr lang="en-US" altLang="en-US" b="1" dirty="0">
              <a:solidFill>
                <a:schemeClr val="bg1"/>
              </a:solidFill>
            </a:endParaRPr>
          </a:p>
          <a:p>
            <a:pPr marL="342900" indent="-342900" algn="just" eaLnBrk="1" hangingPunct="1">
              <a:buFontTx/>
              <a:buChar char="•"/>
              <a:tabLst>
                <a:tab pos="1885950" algn="l"/>
              </a:tabLst>
            </a:pPr>
            <a:r>
              <a:rPr lang="en-US" altLang="en-US" b="1" dirty="0">
                <a:solidFill>
                  <a:schemeClr val="bg1"/>
                </a:solidFill>
              </a:rPr>
              <a:t>For week-1 and week-2, the NCEP GEFS indicates a moderate to high chance (over 70%) for rainfall to exceed 50 mm over parts of Gabon, southern and eastern DRC, eastern Angola, Rwanda, Burundi, parts of Tanzania, much of Zambia, Malawi, northern Zimbabwe, and parts of Mozambique and Madagascar.</a:t>
            </a:r>
          </a:p>
          <a:p>
            <a:pPr marL="342900" indent="-342900" algn="just" eaLnBrk="1" hangingPunct="1">
              <a:buFontTx/>
              <a:buChar char="•"/>
              <a:tabLst>
                <a:tab pos="1885950" algn="l"/>
              </a:tabLst>
            </a:pPr>
            <a:endParaRPr lang="en-US" altLang="en-US"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8952" y="1219200"/>
            <a:ext cx="3813048" cy="3813048"/>
          </a:xfrm>
          <a:prstGeom prst="rect">
            <a:avLst/>
          </a:prstGeom>
          <a:noFill/>
          <a:extLst>
            <a:ext uri="{909E8E84-426E-40dd-AFC4-6F175D3DCCD1}">
              <a14:hiddenFill xmlns=""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6800" y="1216152"/>
            <a:ext cx="3813048" cy="3813048"/>
          </a:xfrm>
          <a:prstGeom prst="rect">
            <a:avLst/>
          </a:prstGeom>
          <a:noFill/>
          <a:extLst>
            <a:ext uri="{909E8E84-426E-40dd-AFC4-6F175D3DCCD1}">
              <a14:hiddenFill xmlns="" xmlns:a14="http://schemas.microsoft.com/office/drawing/2010/main">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90 Days</a:t>
            </a:r>
          </a:p>
        </p:txBody>
      </p:sp>
      <p:sp>
        <p:nvSpPr>
          <p:cNvPr id="5" name="Text Box 8"/>
          <p:cNvSpPr txBox="1">
            <a:spLocks noChangeArrowheads="1"/>
          </p:cNvSpPr>
          <p:nvPr/>
        </p:nvSpPr>
        <p:spPr bwMode="auto">
          <a:xfrm>
            <a:off x="79248" y="5110830"/>
            <a:ext cx="8991600" cy="1670970"/>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Over the past 90 days, </a:t>
            </a:r>
            <a:r>
              <a:rPr lang="en-US" altLang="en-US" sz="1140" b="1" dirty="0" smtClean="0">
                <a:solidFill>
                  <a:schemeClr val="bg1"/>
                </a:solidFill>
              </a:rPr>
              <a:t>in </a:t>
            </a:r>
            <a:r>
              <a:rPr lang="en-US" altLang="en-US" sz="1140" b="1" dirty="0">
                <a:solidFill>
                  <a:schemeClr val="bg1"/>
                </a:solidFill>
              </a:rPr>
              <a:t>southern Africa, persistent rains resulted in sustained moisture surpluses over eastern Angola, Zambia, </a:t>
            </a:r>
            <a:r>
              <a:rPr lang="en-US" altLang="en-US" sz="1140" b="1" dirty="0" smtClean="0">
                <a:solidFill>
                  <a:schemeClr val="bg1"/>
                </a:solidFill>
              </a:rPr>
              <a:t>Botswana, Zimbabwe and southern Mozambique.  </a:t>
            </a:r>
            <a:r>
              <a:rPr lang="en-US" altLang="en-US" sz="1140" b="1" dirty="0">
                <a:solidFill>
                  <a:schemeClr val="bg1"/>
                </a:solidFill>
              </a:rPr>
              <a:t>Rainfall was also above average over many parts of </a:t>
            </a:r>
            <a:r>
              <a:rPr lang="en-US" altLang="en-US" sz="1140" b="1" dirty="0" smtClean="0">
                <a:solidFill>
                  <a:schemeClr val="bg1"/>
                </a:solidFill>
              </a:rPr>
              <a:t>Namibia and South Africa, Malawi, and local areas </a:t>
            </a:r>
            <a:r>
              <a:rPr lang="en-US" altLang="en-US" sz="1140" b="1" dirty="0">
                <a:solidFill>
                  <a:schemeClr val="bg1"/>
                </a:solidFill>
              </a:rPr>
              <a:t>in </a:t>
            </a:r>
            <a:r>
              <a:rPr lang="en-US" altLang="en-US" sz="1140" b="1" dirty="0" smtClean="0">
                <a:solidFill>
                  <a:schemeClr val="bg1"/>
                </a:solidFill>
              </a:rPr>
              <a:t>western </a:t>
            </a:r>
            <a:r>
              <a:rPr lang="en-US" altLang="en-US" sz="1140" b="1" dirty="0">
                <a:solidFill>
                  <a:schemeClr val="bg1"/>
                </a:solidFill>
              </a:rPr>
              <a:t>Madagascar.  Persistent light rains resulted in moisture deficits in western Angola and northwestern Namibia.  Rainfall was also below average along the border between </a:t>
            </a:r>
            <a:r>
              <a:rPr lang="en-US" altLang="en-US" sz="1140" b="1" dirty="0" smtClean="0">
                <a:solidFill>
                  <a:schemeClr val="bg1"/>
                </a:solidFill>
              </a:rPr>
              <a:t>Tanzania and Mozambique, </a:t>
            </a:r>
            <a:r>
              <a:rPr lang="en-US" altLang="en-US" sz="1140" b="1" dirty="0">
                <a:solidFill>
                  <a:schemeClr val="bg1"/>
                </a:solidFill>
              </a:rPr>
              <a:t>and over </a:t>
            </a:r>
            <a:r>
              <a:rPr lang="en-US" altLang="en-US" sz="1140" b="1" dirty="0" smtClean="0">
                <a:solidFill>
                  <a:schemeClr val="bg1"/>
                </a:solidFill>
              </a:rPr>
              <a:t>much of </a:t>
            </a:r>
            <a:r>
              <a:rPr lang="en-US" altLang="en-US" sz="1140" b="1" dirty="0">
                <a:solidFill>
                  <a:schemeClr val="bg1"/>
                </a:solidFill>
              </a:rPr>
              <a:t>Madagascar. </a:t>
            </a:r>
            <a:r>
              <a:rPr lang="en-US" altLang="en-US" sz="1140" b="1" dirty="0" smtClean="0">
                <a:solidFill>
                  <a:schemeClr val="bg1"/>
                </a:solidFill>
              </a:rPr>
              <a:t>In East Africa, rainfall was below average over parts of </a:t>
            </a:r>
            <a:r>
              <a:rPr lang="en-US" altLang="en-US" sz="1140" b="1" dirty="0">
                <a:solidFill>
                  <a:schemeClr val="bg1"/>
                </a:solidFill>
              </a:rPr>
              <a:t>southern </a:t>
            </a:r>
            <a:r>
              <a:rPr lang="en-US" altLang="en-US" sz="1140" b="1" dirty="0" smtClean="0">
                <a:solidFill>
                  <a:schemeClr val="bg1"/>
                </a:solidFill>
              </a:rPr>
              <a:t>Ethiopia, Kenya, southern Somalia. Rainfall was also below average over many parts of South Sudan.  Rainfall was above average over southeastern South Sudan, parts of southern Kenya, Uganda, Rwanda, Burundi and much of Tanzania. In Central Africa, rainfall was above average over many parts of DRC and Congo.  Rainfall was below average over local areas in northern DRC and much of CAR.  Below average rains were also observed over the western areas of Gabon and much of Cameroon. In West Africa, rainfall was above average along the Gulf of Guinea coast.  </a:t>
            </a:r>
            <a:endParaRPr lang="en-US" altLang="en-US" sz="1140"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66132" y="1216152"/>
            <a:ext cx="3813048" cy="3813048"/>
          </a:xfrm>
          <a:prstGeom prst="rect">
            <a:avLst/>
          </a:prstGeom>
          <a:noFill/>
          <a:extLst>
            <a:ext uri="{909E8E84-426E-40dd-AFC4-6F175D3DCCD1}">
              <a14:hiddenFill xmlns=""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 xmlns:a14="http://schemas.microsoft.com/office/drawing/2010/main">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30 Days</a:t>
            </a:r>
          </a:p>
        </p:txBody>
      </p:sp>
      <p:sp>
        <p:nvSpPr>
          <p:cNvPr id="5" name="Text Box 8"/>
          <p:cNvSpPr txBox="1">
            <a:spLocks noChangeArrowheads="1"/>
          </p:cNvSpPr>
          <p:nvPr/>
        </p:nvSpPr>
        <p:spPr bwMode="auto">
          <a:xfrm>
            <a:off x="79248" y="5192493"/>
            <a:ext cx="8991600" cy="1039515"/>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During the past 30 days</a:t>
            </a:r>
            <a:r>
              <a:rPr lang="en-US" altLang="en-US" sz="1140" b="1" dirty="0" smtClean="0">
                <a:solidFill>
                  <a:schemeClr val="bg1"/>
                </a:solidFill>
              </a:rPr>
              <a:t>, in </a:t>
            </a:r>
            <a:r>
              <a:rPr lang="en-US" altLang="en-US" sz="1140" b="1" dirty="0">
                <a:solidFill>
                  <a:schemeClr val="bg1"/>
                </a:solidFill>
              </a:rPr>
              <a:t>southern Africa, persistent moderate to heavy rains resulted in moisture surpluses over </a:t>
            </a:r>
            <a:r>
              <a:rPr lang="en-US" altLang="en-US" sz="1140" b="1" dirty="0" smtClean="0">
                <a:solidFill>
                  <a:schemeClr val="bg1"/>
                </a:solidFill>
              </a:rPr>
              <a:t>southeastern </a:t>
            </a:r>
            <a:r>
              <a:rPr lang="en-US" altLang="en-US" sz="1140" b="1" dirty="0">
                <a:solidFill>
                  <a:schemeClr val="bg1"/>
                </a:solidFill>
              </a:rPr>
              <a:t>Angola, </a:t>
            </a:r>
            <a:r>
              <a:rPr lang="en-US" altLang="en-US" sz="1140" b="1" dirty="0" smtClean="0">
                <a:solidFill>
                  <a:schemeClr val="bg1"/>
                </a:solidFill>
              </a:rPr>
              <a:t>portions of Namibia</a:t>
            </a:r>
            <a:r>
              <a:rPr lang="en-US" altLang="en-US" sz="1140" b="1" dirty="0">
                <a:solidFill>
                  <a:schemeClr val="bg1"/>
                </a:solidFill>
              </a:rPr>
              <a:t>, Zambia, Botswana, and Zimbabwe.  Rainfall was also above average over </a:t>
            </a:r>
            <a:r>
              <a:rPr lang="en-US" altLang="en-US" sz="1140" b="1" dirty="0" smtClean="0">
                <a:solidFill>
                  <a:schemeClr val="bg1"/>
                </a:solidFill>
              </a:rPr>
              <a:t>many parts of South Africa, and much of </a:t>
            </a:r>
            <a:r>
              <a:rPr lang="en-US" altLang="en-US" sz="1140" b="1" dirty="0">
                <a:solidFill>
                  <a:schemeClr val="bg1"/>
                </a:solidFill>
              </a:rPr>
              <a:t>Mozambique.  Persistent light rains resulted in moisture deficits in western </a:t>
            </a:r>
            <a:r>
              <a:rPr lang="en-US" altLang="en-US" sz="1140" b="1" dirty="0" smtClean="0">
                <a:solidFill>
                  <a:schemeClr val="bg1"/>
                </a:solidFill>
              </a:rPr>
              <a:t>and central Angola, </a:t>
            </a:r>
            <a:r>
              <a:rPr lang="en-US" altLang="en-US" sz="1140" b="1" dirty="0">
                <a:solidFill>
                  <a:schemeClr val="bg1"/>
                </a:solidFill>
              </a:rPr>
              <a:t>and northwestern </a:t>
            </a:r>
            <a:r>
              <a:rPr lang="en-US" altLang="en-US" sz="1140" b="1" dirty="0" smtClean="0">
                <a:solidFill>
                  <a:schemeClr val="bg1"/>
                </a:solidFill>
              </a:rPr>
              <a:t>and southwestern Namibia</a:t>
            </a:r>
            <a:r>
              <a:rPr lang="en-US" altLang="en-US" sz="1140" b="1" dirty="0">
                <a:solidFill>
                  <a:schemeClr val="bg1"/>
                </a:solidFill>
              </a:rPr>
              <a:t>. </a:t>
            </a:r>
            <a:r>
              <a:rPr lang="en-US" altLang="en-US" sz="1140" b="1" dirty="0" smtClean="0">
                <a:solidFill>
                  <a:schemeClr val="bg1"/>
                </a:solidFill>
              </a:rPr>
              <a:t>In Central Africa, rainfall was below average over northern Gabon, Equatorial Guinea, Cameroon and Central Africa. In East Africa, below rainfall was observed over southwestern Ethiopia. In West Africa, above-average rainfall was observed over portions of the Gulf of Guinea countries.</a:t>
            </a:r>
            <a:endParaRPr lang="en-US" altLang="en-US" sz="114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0" y="1219200"/>
            <a:ext cx="3813048" cy="3813048"/>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3752" y="1219200"/>
            <a:ext cx="3813048" cy="3813048"/>
          </a:xfrm>
          <a:prstGeom prst="rect">
            <a:avLst/>
          </a:prstGeom>
          <a:noFill/>
          <a:extLst>
            <a:ext uri="{909E8E84-426E-40dd-AFC4-6F175D3DCCD1}">
              <a14:hiddenFill xmlns="" xmlns:a14="http://schemas.microsoft.com/office/drawing/2010/main">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7 Days</a:t>
            </a: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 Box 8"/>
          <p:cNvSpPr txBox="1">
            <a:spLocks noChangeArrowheads="1"/>
          </p:cNvSpPr>
          <p:nvPr/>
        </p:nvSpPr>
        <p:spPr bwMode="auto">
          <a:xfrm>
            <a:off x="79248" y="5105400"/>
            <a:ext cx="8991600" cy="854080"/>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00" b="1" dirty="0">
                <a:solidFill>
                  <a:schemeClr val="bg1"/>
                </a:solidFill>
              </a:rPr>
              <a:t>During the past 7 days, in Southern Africa, moderate to heavy rainfall resulted in moisture surpluses over central and southern Mozambique. Above-average rainfall was also observed over central Madagascar. Below-average rainfall was observed over many parts of Angola, Zambia, southern Tanzania, northern Mozambique, Botswana, South Africa and local areas in Madagascar. In Central Africa, light rains sustained moisture deficits over Gabon, Congo and much of Cameroon. In East Africa, parts of Uganda and western Tanzania received above-average rainfall.</a:t>
            </a:r>
            <a:endParaRPr lang="en-US" altLang="en-US" sz="1100" b="1" dirty="0">
              <a:solidFill>
                <a:schemeClr val="bg1"/>
              </a:solidFill>
            </a:endParaRPr>
          </a:p>
        </p:txBody>
      </p:sp>
    </p:spTree>
    <p:extLst>
      <p:ext uri="{BB962C8B-B14F-4D97-AF65-F5344CB8AC3E}">
        <p14:creationId xmlns:p14="http://schemas.microsoft.com/office/powerpoint/2010/main" val="1293884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006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a:solidFill>
                  <a:srgbClr val="FFFF00"/>
                </a:solidFill>
                <a:latin typeface="Arial" charset="0"/>
              </a:rPr>
              <a:t>Atmospheric Circulation:</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6" name="Text Box 8"/>
          <p:cNvSpPr txBox="1">
            <a:spLocks noChangeArrowheads="1"/>
          </p:cNvSpPr>
          <p:nvPr/>
        </p:nvSpPr>
        <p:spPr bwMode="auto">
          <a:xfrm>
            <a:off x="79248" y="5606276"/>
            <a:ext cx="8991600" cy="424732"/>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sz="1200" b="1" dirty="0" smtClean="0">
                <a:solidFill>
                  <a:schemeClr val="bg1"/>
                </a:solidFill>
              </a:rPr>
              <a:t>At lower-level (left panel), anomalous cyclonic circulation over Southeastern Africa may have contributed to the observed above-average rainfall in the region.</a:t>
            </a:r>
            <a:endParaRPr lang="en-US" altLang="en-US" sz="1200" b="1" dirty="0">
              <a:solidFill>
                <a:schemeClr val="bg1"/>
              </a:solidFill>
            </a:endParaRPr>
          </a:p>
        </p:txBody>
      </p:sp>
      <p:sp>
        <p:nvSpPr>
          <p:cNvPr id="3" name="Oval 2"/>
          <p:cNvSpPr/>
          <p:nvPr/>
        </p:nvSpPr>
        <p:spPr bwMode="auto">
          <a:xfrm rot="1846772">
            <a:off x="3103096" y="3956988"/>
            <a:ext cx="774381" cy="726287"/>
          </a:xfrm>
          <a:prstGeom prst="ellipse">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a:extLst>
              <a:ext uri="{FF2B5EF4-FFF2-40B4-BE49-F238E27FC236}">
                <a16:creationId xmlns:a16="http://schemas.microsoft.com/office/drawing/2014/main" id="{97A02872-9A0E-9645-A8B6-8DA31B2E7FB6}"/>
              </a:ext>
            </a:extLst>
          </p:cNvPr>
          <p:cNvSpPr>
            <a:spLocks noChangeArrowheads="1"/>
          </p:cNvSpPr>
          <p:nvPr/>
        </p:nvSpPr>
        <p:spPr bwMode="auto">
          <a:xfrm>
            <a:off x="1752600" y="0"/>
            <a:ext cx="60198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dirty="0">
                <a:solidFill>
                  <a:srgbClr val="FFFF00"/>
                </a:solidFill>
                <a:latin typeface="Arial" panose="020B0604020202020204" pitchFamily="34" charset="0"/>
              </a:rPr>
              <a:t>Rainfall Evolution</a:t>
            </a:r>
          </a:p>
        </p:txBody>
      </p:sp>
      <p:sp>
        <p:nvSpPr>
          <p:cNvPr id="9219" name="Line 48">
            <a:extLst>
              <a:ext uri="{FF2B5EF4-FFF2-40B4-BE49-F238E27FC236}">
                <a16:creationId xmlns:a16="http://schemas.microsoft.com/office/drawing/2014/main" id="{5EE4D912-0061-1440-94E4-388A57BFFBFA}"/>
              </a:ext>
            </a:extLst>
          </p:cNvPr>
          <p:cNvSpPr>
            <a:spLocks noChangeShapeType="1"/>
          </p:cNvSpPr>
          <p:nvPr/>
        </p:nvSpPr>
        <p:spPr bwMode="auto">
          <a:xfrm>
            <a:off x="3352800" y="2057400"/>
            <a:ext cx="0" cy="0"/>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pic>
        <p:nvPicPr>
          <p:cNvPr id="9220" name="Picture 13" descr="Clickable Image">
            <a:extLst>
              <a:ext uri="{FF2B5EF4-FFF2-40B4-BE49-F238E27FC236}">
                <a16:creationId xmlns:a16="http://schemas.microsoft.com/office/drawing/2014/main" id="{55A4FBCA-C615-E548-B04B-E40F8A7DF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5450" y="620713"/>
            <a:ext cx="2743200" cy="2628900"/>
          </a:xfrm>
          <a:prstGeom prst="rect">
            <a:avLst/>
          </a:prstGeom>
          <a:noFill/>
          <a:ln w="38100">
            <a:solidFill>
              <a:srgbClr val="FFFF00"/>
            </a:solidFill>
            <a:miter lim="800000"/>
            <a:headEnd/>
            <a:tailEnd/>
          </a:ln>
          <a:extLst>
            <a:ext uri="{909E8E84-426E-40dd-AFC4-6F175D3DCCD1}">
              <a14:hiddenFill xmlns="" xmlns:a14="http://schemas.microsoft.com/office/drawing/2010/main">
                <a:solidFill>
                  <a:srgbClr val="FFFFFF"/>
                </a:solidFill>
              </a14:hiddenFill>
            </a:ext>
          </a:extLst>
        </p:spPr>
      </p:pic>
      <p:sp>
        <p:nvSpPr>
          <p:cNvPr id="12" name="Line 49">
            <a:extLst>
              <a:ext uri="{FF2B5EF4-FFF2-40B4-BE49-F238E27FC236}">
                <a16:creationId xmlns:a16="http://schemas.microsoft.com/office/drawing/2014/main" id="{D03C9423-4F28-C745-8EF5-45ABCE087831}"/>
              </a:ext>
            </a:extLst>
          </p:cNvPr>
          <p:cNvSpPr>
            <a:spLocks noChangeShapeType="1"/>
          </p:cNvSpPr>
          <p:nvPr/>
        </p:nvSpPr>
        <p:spPr bwMode="auto">
          <a:xfrm flipV="1">
            <a:off x="2285999" y="2514600"/>
            <a:ext cx="792481" cy="1295400"/>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3" name="Line 169">
            <a:extLst>
              <a:ext uri="{FF2B5EF4-FFF2-40B4-BE49-F238E27FC236}">
                <a16:creationId xmlns:a16="http://schemas.microsoft.com/office/drawing/2014/main" id="{A2A56B34-3D71-9E45-BE1E-2EA46AD87E40}"/>
              </a:ext>
            </a:extLst>
          </p:cNvPr>
          <p:cNvSpPr>
            <a:spLocks noChangeShapeType="1"/>
          </p:cNvSpPr>
          <p:nvPr/>
        </p:nvSpPr>
        <p:spPr bwMode="auto">
          <a:xfrm flipH="1" flipV="1">
            <a:off x="4190999" y="2873375"/>
            <a:ext cx="742947" cy="936624"/>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4" name="Line 169">
            <a:extLst>
              <a:ext uri="{FF2B5EF4-FFF2-40B4-BE49-F238E27FC236}">
                <a16:creationId xmlns:a16="http://schemas.microsoft.com/office/drawing/2014/main" id="{BDAB2B4D-8464-754A-BEB5-33B2AB539372}"/>
              </a:ext>
            </a:extLst>
          </p:cNvPr>
          <p:cNvSpPr>
            <a:spLocks noChangeShapeType="1"/>
          </p:cNvSpPr>
          <p:nvPr/>
        </p:nvSpPr>
        <p:spPr bwMode="auto">
          <a:xfrm flipH="1">
            <a:off x="3733800" y="1514794"/>
            <a:ext cx="2276474" cy="1228406"/>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5" name="Text Box 8">
            <a:extLst>
              <a:ext uri="{FF2B5EF4-FFF2-40B4-BE49-F238E27FC236}">
                <a16:creationId xmlns:a16="http://schemas.microsoft.com/office/drawing/2014/main" id="{67D9B727-7203-A341-9978-4E0CEE65D7F9}"/>
              </a:ext>
            </a:extLst>
          </p:cNvPr>
          <p:cNvSpPr txBox="1">
            <a:spLocks noChangeArrowheads="1"/>
          </p:cNvSpPr>
          <p:nvPr/>
        </p:nvSpPr>
        <p:spPr bwMode="auto">
          <a:xfrm>
            <a:off x="85725" y="6073775"/>
            <a:ext cx="8924925" cy="5909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200" b="1" dirty="0">
                <a:solidFill>
                  <a:schemeClr val="bg1"/>
                </a:solidFill>
                <a:latin typeface="Arial" charset="0"/>
                <a:cs typeface="+mn-cs"/>
              </a:rPr>
              <a:t>Daily evolution of rainfall over the last 90 days at selected locations shows </a:t>
            </a:r>
            <a:r>
              <a:rPr lang="en-US" altLang="en-US" sz="1200" b="1" dirty="0" smtClean="0">
                <a:solidFill>
                  <a:schemeClr val="bg1"/>
                </a:solidFill>
                <a:latin typeface="Arial" charset="0"/>
                <a:cs typeface="+mn-cs"/>
              </a:rPr>
              <a:t>moderate to heavy rainfall </a:t>
            </a:r>
            <a:r>
              <a:rPr lang="en-US" altLang="en-US" sz="1200" b="1" dirty="0" smtClean="0">
                <a:solidFill>
                  <a:schemeClr val="bg1"/>
                </a:solidFill>
                <a:latin typeface="Arial" charset="0"/>
              </a:rPr>
              <a:t>sustained moisture surpluses over parts of central Mozambique (top right). </a:t>
            </a:r>
            <a:r>
              <a:rPr lang="en-US" altLang="en-US" sz="1200" b="1" dirty="0" smtClean="0">
                <a:solidFill>
                  <a:schemeClr val="bg1"/>
                </a:solidFill>
                <a:latin typeface="Arial" charset="0"/>
                <a:cs typeface="+mn-cs"/>
              </a:rPr>
              <a:t>Seasonal total rainfall remained below-average over portions of Angola (bottom left) and southern Madagascar (bottom right). </a:t>
            </a:r>
            <a:endParaRPr lang="en-US" altLang="en-US" sz="1200" b="1" dirty="0">
              <a:solidFill>
                <a:schemeClr val="bg1"/>
              </a:solidFill>
              <a:latin typeface="Arial" charset="0"/>
              <a:cs typeface="+mn-cs"/>
            </a:endParaRPr>
          </a:p>
        </p:txBody>
      </p:sp>
      <p:pic>
        <p:nvPicPr>
          <p:cNvPr id="4"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6800" y="3464560"/>
            <a:ext cx="3383280" cy="263144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33400" y="3464560"/>
            <a:ext cx="3383280" cy="263144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876800" y="566928"/>
            <a:ext cx="3385891" cy="2633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512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0" y="1828800"/>
            <a:ext cx="4267196" cy="3200397"/>
          </a:xfrm>
          <a:prstGeom prst="rect">
            <a:avLst/>
          </a:prstGeom>
          <a:noFill/>
          <a:extLst>
            <a:ext uri="{909E8E84-426E-40dd-AFC4-6F175D3DCCD1}">
              <a14:hiddenFill xmlns=""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2400" y="1828800"/>
            <a:ext cx="4267196" cy="3200397"/>
          </a:xfrm>
          <a:prstGeom prst="rect">
            <a:avLst/>
          </a:prstGeom>
          <a:noFill/>
          <a:extLst>
            <a:ext uri="{909E8E84-426E-40dd-AFC4-6F175D3DCCD1}">
              <a14:hiddenFill xmlns="" xmlns:a14="http://schemas.microsoft.com/office/drawing/2010/main">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a:solidFill>
                  <a:srgbClr val="FFFF00"/>
                </a:solidFill>
                <a:latin typeface="Arial" charset="0"/>
              </a:rPr>
              <a:t>NCEP GEFS Model Forecasts</a:t>
            </a:r>
            <a:r>
              <a:rPr lang="en-US" altLang="en-US" sz="1200" b="1" kern="0" dirty="0">
                <a:solidFill>
                  <a:srgbClr val="FFFF00"/>
                </a:solidFill>
                <a:latin typeface="Arial" charset="0"/>
              </a:rPr>
              <a:t/>
            </a:r>
            <a:br>
              <a:rPr lang="en-US" altLang="en-US" sz="1200" b="1" kern="0" dirty="0">
                <a:solidFill>
                  <a:srgbClr val="FFFF00"/>
                </a:solidFill>
                <a:latin typeface="Arial" charset="0"/>
              </a:rPr>
            </a:br>
            <a:r>
              <a:rPr lang="en-US" altLang="en-US" sz="2000" b="1" kern="0" dirty="0">
                <a:solidFill>
                  <a:srgbClr val="FFFF00"/>
                </a:solidFill>
                <a:latin typeface="Arial" charset="0"/>
              </a:rPr>
              <a:t>Non-Bias Corrected Probability of </a:t>
            </a:r>
            <a:br>
              <a:rPr lang="en-US" altLang="en-US" sz="2000" b="1" kern="0" dirty="0">
                <a:solidFill>
                  <a:srgbClr val="FFFF00"/>
                </a:solidFill>
                <a:latin typeface="Arial" charset="0"/>
              </a:rPr>
            </a:br>
            <a:r>
              <a:rPr lang="en-US" altLang="en-US" sz="2000" b="1" kern="0" dirty="0">
                <a:solidFill>
                  <a:srgbClr val="FFFF00"/>
                </a:solidFill>
                <a:latin typeface="Arial" charset="0"/>
              </a:rPr>
              <a:t>precipitation exceedance </a:t>
            </a:r>
          </a:p>
        </p:txBody>
      </p:sp>
      <p:sp>
        <p:nvSpPr>
          <p:cNvPr id="22535" name="TextBox 10"/>
          <p:cNvSpPr txBox="1">
            <a:spLocks noChangeArrowheads="1"/>
          </p:cNvSpPr>
          <p:nvPr/>
        </p:nvSpPr>
        <p:spPr bwMode="auto">
          <a:xfrm>
            <a:off x="5260882" y="1524000"/>
            <a:ext cx="3264997"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Week-2, Valid: 1 - 7 March, </a:t>
            </a:r>
            <a:r>
              <a:rPr lang="en-US" altLang="en-US" b="1" dirty="0">
                <a:solidFill>
                  <a:srgbClr val="FFFF00"/>
                </a:solidFill>
              </a:rPr>
              <a:t>2021</a:t>
            </a:r>
            <a:endParaRPr lang="en-US" altLang="en-US" dirty="0"/>
          </a:p>
        </p:txBody>
      </p:sp>
      <p:sp>
        <p:nvSpPr>
          <p:cNvPr id="7" name="Text Box 8"/>
          <p:cNvSpPr txBox="1">
            <a:spLocks noChangeArrowheads="1"/>
          </p:cNvSpPr>
          <p:nvPr/>
        </p:nvSpPr>
        <p:spPr bwMode="auto">
          <a:xfrm>
            <a:off x="79248" y="5562600"/>
            <a:ext cx="8991600" cy="849463"/>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200" b="1" dirty="0" smtClean="0">
                <a:solidFill>
                  <a:schemeClr val="bg1"/>
                </a:solidFill>
              </a:rPr>
              <a:t>For week-1 (left panel) and week-2 (right panel), the </a:t>
            </a:r>
            <a:r>
              <a:rPr lang="en-US" altLang="en-US" sz="1200" b="1" dirty="0">
                <a:solidFill>
                  <a:schemeClr val="bg1"/>
                </a:solidFill>
              </a:rPr>
              <a:t>NCEP GEFS indicates a </a:t>
            </a:r>
            <a:r>
              <a:rPr lang="en-US" altLang="en-US" sz="1200" b="1" dirty="0" smtClean="0">
                <a:solidFill>
                  <a:schemeClr val="bg1"/>
                </a:solidFill>
              </a:rPr>
              <a:t>moderate to high </a:t>
            </a:r>
            <a:r>
              <a:rPr lang="en-US" altLang="en-US" sz="1200" b="1" dirty="0">
                <a:solidFill>
                  <a:schemeClr val="bg1"/>
                </a:solidFill>
              </a:rPr>
              <a:t>chance </a:t>
            </a:r>
            <a:r>
              <a:rPr lang="en-US" altLang="en-US" sz="1200" b="1" dirty="0" smtClean="0">
                <a:solidFill>
                  <a:schemeClr val="bg1"/>
                </a:solidFill>
              </a:rPr>
              <a:t>(over </a:t>
            </a:r>
            <a:r>
              <a:rPr lang="en-US" altLang="en-US" sz="1200" b="1" dirty="0">
                <a:solidFill>
                  <a:schemeClr val="bg1"/>
                </a:solidFill>
              </a:rPr>
              <a:t>70</a:t>
            </a:r>
            <a:r>
              <a:rPr lang="en-US" altLang="en-US" sz="1200" b="1" dirty="0" smtClean="0">
                <a:solidFill>
                  <a:schemeClr val="bg1"/>
                </a:solidFill>
              </a:rPr>
              <a:t>%) </a:t>
            </a:r>
            <a:r>
              <a:rPr lang="en-US" altLang="en-US" sz="1200" b="1" dirty="0">
                <a:solidFill>
                  <a:schemeClr val="bg1"/>
                </a:solidFill>
              </a:rPr>
              <a:t>for </a:t>
            </a:r>
            <a:r>
              <a:rPr lang="en-US" altLang="en-US" sz="1200" b="1" dirty="0" smtClean="0">
                <a:solidFill>
                  <a:schemeClr val="bg1"/>
                </a:solidFill>
              </a:rPr>
              <a:t>rainfall to exceed 50 mm over parts of Gabon, southern and eastern DRC, eastern Angola, Rwanda, Burundi, parts of Tanzania, much of Zambia, Malawi, northern Zimbabwe, and parts of Mozambique and Madagascar.</a:t>
            </a:r>
            <a:endParaRPr lang="en-US" altLang="en-US" sz="1200" b="1" dirty="0">
              <a:solidFill>
                <a:schemeClr val="bg1"/>
              </a:solidFill>
            </a:endParaRPr>
          </a:p>
          <a:p>
            <a:pPr algn="just" eaLnBrk="1" hangingPunct="1">
              <a:lnSpc>
                <a:spcPct val="90000"/>
              </a:lnSpc>
              <a:spcBef>
                <a:spcPct val="50000"/>
              </a:spcBef>
            </a:pPr>
            <a:endParaRPr lang="en-US" altLang="en-US" sz="1200" b="1" dirty="0">
              <a:solidFill>
                <a:schemeClr val="bg1"/>
              </a:solidFill>
            </a:endParaRPr>
          </a:p>
        </p:txBody>
      </p:sp>
      <p:sp>
        <p:nvSpPr>
          <p:cNvPr id="9" name="TextBox 10"/>
          <p:cNvSpPr txBox="1">
            <a:spLocks noChangeArrowheads="1"/>
          </p:cNvSpPr>
          <p:nvPr/>
        </p:nvSpPr>
        <p:spPr bwMode="auto">
          <a:xfrm>
            <a:off x="774106" y="1524000"/>
            <a:ext cx="3749874"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Week-1, Valid: 22 - 28 </a:t>
            </a:r>
            <a:r>
              <a:rPr lang="en-US" altLang="en-US" b="1" dirty="0">
                <a:solidFill>
                  <a:srgbClr val="FFFF00"/>
                </a:solidFill>
              </a:rPr>
              <a:t>February, 2021</a:t>
            </a:r>
            <a:endParaRPr lang="en-US"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186434</TotalTime>
  <Words>1107</Words>
  <Application>Microsoft Office PowerPoint</Application>
  <PresentationFormat>On-screen Show (4:3)</PresentationFormat>
  <Paragraphs>42</Paragraphs>
  <Slides>10</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5"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9448</cp:revision>
  <cp:lastPrinted>2018-07-09T15:13:07Z</cp:lastPrinted>
  <dcterms:created xsi:type="dcterms:W3CDTF">2001-08-31T10:39:36Z</dcterms:created>
  <dcterms:modified xsi:type="dcterms:W3CDTF">2021-02-22T15:11:28Z</dcterms:modified>
</cp:coreProperties>
</file>