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1197"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2/16/2021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916"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16 </a:t>
            </a:r>
            <a:r>
              <a:rPr lang="en-US" altLang="en-US" sz="2800" b="1" dirty="0" smtClean="0">
                <a:solidFill>
                  <a:schemeClr val="bg1"/>
                </a:solidFill>
              </a:rPr>
              <a:t>February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500" b="1" dirty="0">
                <a:solidFill>
                  <a:schemeClr val="bg1"/>
                </a:solidFill>
                <a:latin typeface="Arial" panose="020B0604020202020204" pitchFamily="34" charset="0"/>
                <a:cs typeface="Arial" panose="020B0604020202020204" pitchFamily="34" charset="0"/>
              </a:rPr>
              <a:t>During the past 30 </a:t>
            </a:r>
            <a:r>
              <a:rPr lang="en-US" altLang="en-US" sz="1500" b="1" dirty="0" smtClean="0">
                <a:solidFill>
                  <a:schemeClr val="bg1"/>
                </a:solidFill>
                <a:latin typeface="Arial" panose="020B0604020202020204" pitchFamily="34" charset="0"/>
                <a:cs typeface="Arial" panose="020B0604020202020204" pitchFamily="34" charset="0"/>
              </a:rPr>
              <a:t>to 90 days</a:t>
            </a:r>
            <a:r>
              <a:rPr lang="en-US" altLang="en-US" sz="1500" b="1" dirty="0">
                <a:solidFill>
                  <a:schemeClr val="bg1"/>
                </a:solidFill>
                <a:latin typeface="Arial" panose="020B0604020202020204" pitchFamily="34" charset="0"/>
                <a:cs typeface="Arial" panose="020B0604020202020204" pitchFamily="34" charset="0"/>
              </a:rPr>
              <a:t>, </a:t>
            </a:r>
            <a:r>
              <a:rPr lang="en-US" altLang="en-US" sz="1500" b="1" dirty="0" smtClean="0">
                <a:solidFill>
                  <a:schemeClr val="bg1"/>
                </a:solidFill>
                <a:latin typeface="Arial" panose="020B0604020202020204" pitchFamily="34" charset="0"/>
                <a:cs typeface="Arial" panose="020B0604020202020204" pitchFamily="34" charset="0"/>
              </a:rPr>
              <a:t>in </a:t>
            </a:r>
            <a:r>
              <a:rPr lang="en-US" altLang="en-US" sz="1500" b="1" dirty="0">
                <a:solidFill>
                  <a:schemeClr val="bg1"/>
                </a:solidFill>
                <a:latin typeface="Arial" panose="020B0604020202020204" pitchFamily="34" charset="0"/>
                <a:cs typeface="Arial" panose="020B0604020202020204" pitchFamily="34" charset="0"/>
              </a:rPr>
              <a:t>southern Africa, persistent rains resulted in sustained moisture surpluses over eastern Angola, Zambia, Botswana, </a:t>
            </a:r>
            <a:r>
              <a:rPr lang="en-US" altLang="en-US" sz="1500" b="1" dirty="0" smtClean="0">
                <a:solidFill>
                  <a:schemeClr val="bg1"/>
                </a:solidFill>
                <a:latin typeface="Arial" panose="020B0604020202020204" pitchFamily="34" charset="0"/>
                <a:cs typeface="Arial" panose="020B0604020202020204" pitchFamily="34" charset="0"/>
              </a:rPr>
              <a:t>Malawi, and </a:t>
            </a:r>
            <a:r>
              <a:rPr lang="en-US" altLang="en-US" sz="1500" b="1" dirty="0">
                <a:solidFill>
                  <a:schemeClr val="bg1"/>
                </a:solidFill>
                <a:latin typeface="Arial" panose="020B0604020202020204" pitchFamily="34" charset="0"/>
                <a:cs typeface="Arial" panose="020B0604020202020204" pitchFamily="34" charset="0"/>
              </a:rPr>
              <a:t>Zimbabwe.  Rainfall was below average over western Angola and </a:t>
            </a:r>
            <a:r>
              <a:rPr lang="en-US" altLang="en-US" sz="1500" b="1" dirty="0" err="1" smtClean="0">
                <a:solidFill>
                  <a:schemeClr val="bg1"/>
                </a:solidFill>
                <a:latin typeface="Arial" panose="020B0604020202020204" pitchFamily="34" charset="0"/>
                <a:cs typeface="Arial" panose="020B0604020202020204" pitchFamily="34" charset="0"/>
              </a:rPr>
              <a:t>northwstern</a:t>
            </a:r>
            <a:r>
              <a:rPr lang="en-US" altLang="en-US" sz="1500" b="1" dirty="0" smtClean="0">
                <a:solidFill>
                  <a:schemeClr val="bg1"/>
                </a:solidFill>
                <a:latin typeface="Arial" panose="020B0604020202020204" pitchFamily="34" charset="0"/>
                <a:cs typeface="Arial" panose="020B0604020202020204" pitchFamily="34" charset="0"/>
              </a:rPr>
              <a:t> </a:t>
            </a:r>
            <a:r>
              <a:rPr lang="en-US" altLang="en-US" sz="1500" b="1" dirty="0">
                <a:solidFill>
                  <a:schemeClr val="bg1"/>
                </a:solidFill>
                <a:latin typeface="Arial" panose="020B0604020202020204" pitchFamily="34" charset="0"/>
                <a:cs typeface="Arial" panose="020B0604020202020204" pitchFamily="34" charset="0"/>
              </a:rPr>
              <a:t>Namibia</a:t>
            </a:r>
            <a:r>
              <a:rPr lang="en-US" altLang="en-US" sz="1500" b="1" dirty="0" smtClean="0">
                <a:solidFill>
                  <a:schemeClr val="bg1"/>
                </a:solidFill>
                <a:latin typeface="Arial" panose="020B0604020202020204" pitchFamily="34" charset="0"/>
                <a:cs typeface="Arial" panose="020B0604020202020204" pitchFamily="34" charset="0"/>
              </a:rPr>
              <a:t>. In </a:t>
            </a:r>
            <a:r>
              <a:rPr lang="en-US" altLang="en-US" sz="1500" b="1" dirty="0">
                <a:solidFill>
                  <a:schemeClr val="bg1"/>
                </a:solidFill>
                <a:latin typeface="Arial" panose="020B0604020202020204" pitchFamily="34" charset="0"/>
                <a:cs typeface="Arial" panose="020B0604020202020204" pitchFamily="34" charset="0"/>
              </a:rPr>
              <a:t>East Africa, </a:t>
            </a:r>
            <a:r>
              <a:rPr lang="en-US" altLang="en-US" sz="1500" b="1" dirty="0" smtClean="0">
                <a:solidFill>
                  <a:schemeClr val="bg1"/>
                </a:solidFill>
                <a:latin typeface="Arial" panose="020B0604020202020204" pitchFamily="34" charset="0"/>
                <a:cs typeface="Arial" panose="020B0604020202020204" pitchFamily="34" charset="0"/>
              </a:rPr>
              <a:t>moisture </a:t>
            </a:r>
            <a:r>
              <a:rPr lang="en-US" altLang="en-US" sz="1500" b="1" dirty="0">
                <a:solidFill>
                  <a:schemeClr val="bg1"/>
                </a:solidFill>
                <a:latin typeface="Arial" panose="020B0604020202020204" pitchFamily="34" charset="0"/>
                <a:cs typeface="Arial" panose="020B0604020202020204" pitchFamily="34" charset="0"/>
              </a:rPr>
              <a:t>deficits </a:t>
            </a:r>
            <a:r>
              <a:rPr lang="en-US" altLang="en-US" sz="1500" b="1" dirty="0" smtClean="0">
                <a:solidFill>
                  <a:schemeClr val="bg1"/>
                </a:solidFill>
                <a:latin typeface="Arial" panose="020B0604020202020204" pitchFamily="34" charset="0"/>
                <a:cs typeface="Arial" panose="020B0604020202020204" pitchFamily="34" charset="0"/>
              </a:rPr>
              <a:t>prevailed over portions of southern Ethiopia, and pocket areas of Somalia and Kenya.  </a:t>
            </a:r>
            <a:r>
              <a:rPr lang="en-US" altLang="en-US" sz="1500" b="1" dirty="0">
                <a:solidFill>
                  <a:schemeClr val="bg1"/>
                </a:solidFill>
                <a:latin typeface="Arial" panose="020B0604020202020204" pitchFamily="34" charset="0"/>
                <a:cs typeface="Arial" panose="020B0604020202020204" pitchFamily="34" charset="0"/>
              </a:rPr>
              <a:t>Rainfall was above average </a:t>
            </a:r>
            <a:r>
              <a:rPr lang="en-US" altLang="en-US" sz="1500" b="1" dirty="0" smtClean="0">
                <a:solidFill>
                  <a:schemeClr val="bg1"/>
                </a:solidFill>
                <a:latin typeface="Arial" panose="020B0604020202020204" pitchFamily="34" charset="0"/>
                <a:cs typeface="Arial" panose="020B0604020202020204" pitchFamily="34" charset="0"/>
              </a:rPr>
              <a:t>much </a:t>
            </a:r>
            <a:r>
              <a:rPr lang="en-US" altLang="en-US" sz="1500" b="1" dirty="0">
                <a:solidFill>
                  <a:schemeClr val="bg1"/>
                </a:solidFill>
                <a:latin typeface="Arial" panose="020B0604020202020204" pitchFamily="34" charset="0"/>
                <a:cs typeface="Arial" panose="020B0604020202020204" pitchFamily="34" charset="0"/>
              </a:rPr>
              <a:t>of </a:t>
            </a:r>
            <a:r>
              <a:rPr lang="en-US" altLang="en-US" sz="1500" b="1" dirty="0" smtClean="0">
                <a:solidFill>
                  <a:schemeClr val="bg1"/>
                </a:solidFill>
                <a:latin typeface="Arial" panose="020B0604020202020204" pitchFamily="34" charset="0"/>
                <a:cs typeface="Arial" panose="020B0604020202020204" pitchFamily="34" charset="0"/>
              </a:rPr>
              <a:t>Tanzania and Uganda. In </a:t>
            </a:r>
            <a:r>
              <a:rPr lang="en-US" altLang="en-US" sz="1500" b="1" dirty="0">
                <a:solidFill>
                  <a:schemeClr val="bg1"/>
                </a:solidFill>
                <a:latin typeface="Arial" panose="020B0604020202020204" pitchFamily="34" charset="0"/>
                <a:cs typeface="Arial" panose="020B0604020202020204" pitchFamily="34" charset="0"/>
              </a:rPr>
              <a:t>central Africa, rainfall was above average over </a:t>
            </a:r>
            <a:r>
              <a:rPr lang="en-US" altLang="en-US" sz="1500" b="1" dirty="0" smtClean="0">
                <a:solidFill>
                  <a:schemeClr val="bg1"/>
                </a:solidFill>
                <a:latin typeface="Arial" panose="020B0604020202020204" pitchFamily="34" charset="0"/>
                <a:cs typeface="Arial" panose="020B0604020202020204" pitchFamily="34" charset="0"/>
              </a:rPr>
              <a:t>much of </a:t>
            </a:r>
            <a:r>
              <a:rPr lang="en-US" altLang="en-US" sz="1500" b="1" dirty="0">
                <a:solidFill>
                  <a:schemeClr val="bg1"/>
                </a:solidFill>
                <a:latin typeface="Arial" panose="020B0604020202020204" pitchFamily="34" charset="0"/>
                <a:cs typeface="Arial" panose="020B0604020202020204" pitchFamily="34" charset="0"/>
              </a:rPr>
              <a:t>DRC, southern Congo, and eastern Gabon.  Rainfall was below average over western Gabon, </a:t>
            </a:r>
            <a:r>
              <a:rPr lang="en-US" altLang="en-US" sz="1500" b="1" dirty="0" smtClean="0">
                <a:solidFill>
                  <a:schemeClr val="bg1"/>
                </a:solidFill>
                <a:latin typeface="Arial" panose="020B0604020202020204" pitchFamily="34" charset="0"/>
                <a:cs typeface="Arial" panose="020B0604020202020204" pitchFamily="34" charset="0"/>
              </a:rPr>
              <a:t>Equatorial Africa </a:t>
            </a:r>
            <a:r>
              <a:rPr lang="en-US" altLang="en-US" sz="1500" b="1" dirty="0">
                <a:solidFill>
                  <a:schemeClr val="bg1"/>
                </a:solidFill>
                <a:latin typeface="Arial" panose="020B0604020202020204" pitchFamily="34" charset="0"/>
                <a:cs typeface="Arial" panose="020B0604020202020204" pitchFamily="34" charset="0"/>
              </a:rPr>
              <a:t>and CAR.  In West Africa, rainfall was slightly above average in pockets along the Guinean coast. </a:t>
            </a:r>
          </a:p>
          <a:p>
            <a:pPr algn="just"/>
            <a:endParaRPr lang="en-US" altLang="en-US" sz="1500" b="1" dirty="0">
              <a:solidFill>
                <a:schemeClr val="bg1"/>
              </a:solidFill>
              <a:latin typeface="Arial" panose="020B0604020202020204" pitchFamily="34" charset="0"/>
              <a:cs typeface="Arial" panose="020B0604020202020204" pitchFamily="34" charset="0"/>
            </a:endParaRPr>
          </a:p>
          <a:p>
            <a:pPr algn="just"/>
            <a:r>
              <a:rPr lang="en-US" altLang="en-US" sz="1500" b="1" dirty="0">
                <a:solidFill>
                  <a:schemeClr val="bg1"/>
                </a:solidFill>
                <a:latin typeface="Arial" panose="020B0604020202020204" pitchFamily="34" charset="0"/>
                <a:cs typeface="Arial" panose="020B0604020202020204" pitchFamily="34" charset="0"/>
              </a:rPr>
              <a:t>During the past 7 days, in Southern Africa, moderate to heavy rainfall sustained moisture surpluses across southeastern Angola, Namibia, parts of southern DRC, and much of Zambia. Rainfall was also above-average over much Malawi, Mozambique and Madagascar. Below-average rainfall was observed over many parts of Angola. In Central Africa, light rains sustained moisture deficits over pocket of Gabon, Congo and much of DRC. In East Africa, parts of southern Kenya and much of Tanzania received above-average rainfall.</a:t>
            </a:r>
          </a:p>
          <a:p>
            <a:pPr marL="0" indent="0" algn="just">
              <a:buNone/>
            </a:pPr>
            <a:endParaRPr lang="en-US" altLang="en-US" sz="1500" b="1" dirty="0" smtClean="0">
              <a:solidFill>
                <a:schemeClr val="bg1"/>
              </a:solidFill>
              <a:latin typeface="Arial" panose="020B0604020202020204" pitchFamily="34" charset="0"/>
              <a:cs typeface="Arial" panose="020B0604020202020204" pitchFamily="34" charset="0"/>
            </a:endParaRPr>
          </a:p>
          <a:p>
            <a:pPr algn="just"/>
            <a:r>
              <a:rPr lang="en-US" altLang="en-US" sz="1500" b="1" dirty="0">
                <a:solidFill>
                  <a:schemeClr val="bg1"/>
                </a:solidFill>
                <a:latin typeface="Arial" panose="020B0604020202020204" pitchFamily="34" charset="0"/>
                <a:cs typeface="Arial" panose="020B0604020202020204" pitchFamily="34" charset="0"/>
              </a:rPr>
              <a:t>For week-1 </a:t>
            </a:r>
            <a:r>
              <a:rPr lang="en-US" altLang="en-US" sz="1500" b="1" dirty="0" smtClean="0">
                <a:solidFill>
                  <a:schemeClr val="bg1"/>
                </a:solidFill>
                <a:latin typeface="Arial" panose="020B0604020202020204" pitchFamily="34" charset="0"/>
                <a:cs typeface="Arial" panose="020B0604020202020204" pitchFamily="34" charset="0"/>
              </a:rPr>
              <a:t>and week-2, </a:t>
            </a:r>
            <a:r>
              <a:rPr lang="en-US" altLang="en-US" sz="1500" b="1" dirty="0">
                <a:solidFill>
                  <a:schemeClr val="bg1"/>
                </a:solidFill>
                <a:latin typeface="Arial" panose="020B0604020202020204" pitchFamily="34" charset="0"/>
                <a:cs typeface="Arial" panose="020B0604020202020204" pitchFamily="34" charset="0"/>
              </a:rPr>
              <a:t>the NCEP GEFS indicates a moderate to high chance (over 70%) for rainfall to exceed 50 mm over parts of Gabon, southern and eastern DRC, eastern Angola, Rwanda, Burundi, parts of Tanzania, much of Zambia, Malawi, northern Zimbabwe, and parts of Mozambique and Madagascar.</a:t>
            </a:r>
          </a:p>
          <a:p>
            <a:pPr algn="just"/>
            <a:endParaRPr lang="en-US" altLang="en-US" sz="15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Southern Africa, moderate to heavy rainfall sustained moisture surpluses across southeastern Angola, Namibia, parts of southern DRC, and much of Zambia. Rainfall was also above-average over much Malawi, Mozambique and Madagascar. Below-average rainfall was observed over many parts of Angola. In Central Africa, light rains sustained moisture deficits over pocket of Gabon, Congo and much of DRC. In East Africa, parts of southern Kenya and much of Tanzania received above-average rainfall.</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week-1 and week-2, the NCEP GEFS indicates a moderate to high chance </a:t>
            </a:r>
            <a:r>
              <a:rPr lang="en-US" altLang="en-US" b="1" dirty="0" smtClean="0">
                <a:solidFill>
                  <a:schemeClr val="bg1"/>
                </a:solidFill>
              </a:rPr>
              <a:t>for </a:t>
            </a:r>
            <a:r>
              <a:rPr lang="en-US" altLang="en-US" b="1" dirty="0">
                <a:solidFill>
                  <a:schemeClr val="bg1"/>
                </a:solidFill>
              </a:rPr>
              <a:t>rainfall to exceed 50 mm over parts of Gabon, southern and eastern DRC, eastern Angola, Rwanda, Burundi, parts of Tanzania, much of Zambia, Malawi, northern Zimbabwe, and parts of Mozambique and Madagascar.</a:t>
            </a:r>
          </a:p>
          <a:p>
            <a:pPr marL="342900" indent="-342900" algn="just" eaLnBrk="1" hangingPunct="1">
              <a:buFontTx/>
              <a:buChar char="•"/>
              <a:tabLst>
                <a:tab pos="1885950" algn="l"/>
              </a:tabLst>
            </a:pP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a:t>
            </a:r>
            <a:r>
              <a:rPr lang="en-US" altLang="en-US" sz="1140" b="1" dirty="0" smtClean="0">
                <a:solidFill>
                  <a:schemeClr val="bg1"/>
                </a:solidFill>
              </a:rPr>
              <a:t>in </a:t>
            </a:r>
            <a:r>
              <a:rPr lang="en-US" altLang="en-US" sz="1140" b="1" dirty="0">
                <a:solidFill>
                  <a:schemeClr val="bg1"/>
                </a:solidFill>
              </a:rPr>
              <a:t>southern Africa, persistent rains resulted in sustained moisture surpluses over eastern Angola, Zambia, Botswana, and Zimbabwe.  Rainfall was also above average over many parts of </a:t>
            </a:r>
            <a:r>
              <a:rPr lang="en-US" altLang="en-US" sz="1140" b="1" dirty="0" smtClean="0">
                <a:solidFill>
                  <a:schemeClr val="bg1"/>
                </a:solidFill>
              </a:rPr>
              <a:t>Namibia and Mozambique, South Africa, Malawi, and </a:t>
            </a:r>
            <a:r>
              <a:rPr lang="en-US" altLang="en-US" sz="1140" b="1" dirty="0" smtClean="0">
                <a:solidFill>
                  <a:schemeClr val="bg1"/>
                </a:solidFill>
              </a:rPr>
              <a:t>local areas </a:t>
            </a:r>
            <a:r>
              <a:rPr lang="en-US" altLang="en-US" sz="1140" b="1" dirty="0">
                <a:solidFill>
                  <a:schemeClr val="bg1"/>
                </a:solidFill>
              </a:rPr>
              <a:t>in </a:t>
            </a:r>
            <a:r>
              <a:rPr lang="en-US" altLang="en-US" sz="1140" b="1" dirty="0" smtClean="0">
                <a:solidFill>
                  <a:schemeClr val="bg1"/>
                </a:solidFill>
              </a:rPr>
              <a:t>western </a:t>
            </a:r>
            <a:r>
              <a:rPr lang="en-US" altLang="en-US" sz="1140" b="1" dirty="0">
                <a:solidFill>
                  <a:schemeClr val="bg1"/>
                </a:solidFill>
              </a:rPr>
              <a:t>Madagascar.  Persistent light rains resulted in moisture deficits in western Angola and northwestern Namibia.  Rainfall was also below average along the border between </a:t>
            </a:r>
            <a:r>
              <a:rPr lang="en-US" altLang="en-US" sz="1140" b="1" dirty="0" smtClean="0">
                <a:solidFill>
                  <a:schemeClr val="bg1"/>
                </a:solidFill>
              </a:rPr>
              <a:t>Tanzania and </a:t>
            </a:r>
            <a:r>
              <a:rPr lang="en-US" altLang="en-US" sz="1140" b="1" dirty="0">
                <a:solidFill>
                  <a:schemeClr val="bg1"/>
                </a:solidFill>
              </a:rPr>
              <a:t>Mozambique and over central and </a:t>
            </a:r>
            <a:r>
              <a:rPr lang="en-US" altLang="en-US" sz="1140" b="1" dirty="0" smtClean="0">
                <a:solidFill>
                  <a:schemeClr val="bg1"/>
                </a:solidFill>
              </a:rPr>
              <a:t>much of </a:t>
            </a:r>
            <a:r>
              <a:rPr lang="en-US" altLang="en-US" sz="1140" b="1" dirty="0">
                <a:solidFill>
                  <a:schemeClr val="bg1"/>
                </a:solidFill>
              </a:rPr>
              <a:t>Madagascar. </a:t>
            </a:r>
            <a:r>
              <a:rPr lang="en-US" altLang="en-US" sz="1140" b="1" dirty="0" smtClean="0">
                <a:solidFill>
                  <a:schemeClr val="bg1"/>
                </a:solidFill>
              </a:rPr>
              <a:t>In East Africa, rainfall was below average over parts of </a:t>
            </a:r>
            <a:r>
              <a:rPr lang="en-US" altLang="en-US" sz="1140" b="1" dirty="0">
                <a:solidFill>
                  <a:schemeClr val="bg1"/>
                </a:solidFill>
              </a:rPr>
              <a:t>southern </a:t>
            </a:r>
            <a:r>
              <a:rPr lang="en-US" altLang="en-US" sz="1140" b="1" dirty="0" smtClean="0">
                <a:solidFill>
                  <a:schemeClr val="bg1"/>
                </a:solidFill>
              </a:rPr>
              <a:t>Ethiopia, Kenya</a:t>
            </a:r>
            <a:r>
              <a:rPr lang="en-US" altLang="en-US" sz="1140" b="1" dirty="0" smtClean="0">
                <a:solidFill>
                  <a:schemeClr val="bg1"/>
                </a:solidFill>
              </a:rPr>
              <a:t>, </a:t>
            </a:r>
            <a:r>
              <a:rPr lang="en-US" altLang="en-US" sz="1140" b="1" dirty="0" smtClean="0">
                <a:solidFill>
                  <a:schemeClr val="bg1"/>
                </a:solidFill>
              </a:rPr>
              <a:t>southern </a:t>
            </a:r>
            <a:r>
              <a:rPr lang="en-US" altLang="en-US" sz="1140" b="1" dirty="0" smtClean="0">
                <a:solidFill>
                  <a:schemeClr val="bg1"/>
                </a:solidFill>
              </a:rPr>
              <a:t>Somalia. Rainfall was also below average over many parts of South Sudan.  Rainfall was above average over southeastern South Sudan, </a:t>
            </a:r>
            <a:r>
              <a:rPr lang="en-US" altLang="en-US" sz="1140" b="1" dirty="0" smtClean="0">
                <a:solidFill>
                  <a:schemeClr val="bg1"/>
                </a:solidFill>
              </a:rPr>
              <a:t>parts of southern Kenya, </a:t>
            </a:r>
            <a:r>
              <a:rPr lang="en-US" altLang="en-US" sz="1140" b="1" dirty="0" smtClean="0">
                <a:solidFill>
                  <a:schemeClr val="bg1"/>
                </a:solidFill>
              </a:rPr>
              <a:t>Uganda and much of Tanzania. In Central Africa, rainfall was above average over many parts of DRC and Congo.  Rainfall was below average over local areas in northern DRC and much of CAR.  Below average rains were also observed over the western areas of Gabon and much of Cameroon. In West Africa, rainfall was </a:t>
            </a:r>
            <a:r>
              <a:rPr lang="en-US" altLang="en-US" sz="1140" b="1" dirty="0" smtClean="0">
                <a:solidFill>
                  <a:schemeClr val="bg1"/>
                </a:solidFill>
              </a:rPr>
              <a:t>above </a:t>
            </a:r>
            <a:r>
              <a:rPr lang="en-US" altLang="en-US" sz="1140" b="1" dirty="0" smtClean="0">
                <a:solidFill>
                  <a:schemeClr val="bg1"/>
                </a:solidFill>
              </a:rPr>
              <a:t>average along the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88165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in </a:t>
            </a:r>
            <a:r>
              <a:rPr lang="en-US" altLang="en-US" sz="1140" b="1" dirty="0">
                <a:solidFill>
                  <a:schemeClr val="bg1"/>
                </a:solidFill>
              </a:rPr>
              <a:t>southern Africa, persistent moderate to heavy rains resulted in moisture surpluses over </a:t>
            </a:r>
            <a:r>
              <a:rPr lang="en-US" altLang="en-US" sz="1140" b="1" dirty="0" smtClean="0">
                <a:solidFill>
                  <a:schemeClr val="bg1"/>
                </a:solidFill>
              </a:rPr>
              <a:t>southeastern </a:t>
            </a:r>
            <a:r>
              <a:rPr lang="en-US" altLang="en-US" sz="1140" b="1" dirty="0">
                <a:solidFill>
                  <a:schemeClr val="bg1"/>
                </a:solidFill>
              </a:rPr>
              <a:t>Angola, Namibia, Zambia, Botswana, and Zimbabwe.  Rainfall was also above average over </a:t>
            </a:r>
            <a:r>
              <a:rPr lang="en-US" altLang="en-US" sz="1140" b="1" dirty="0" smtClean="0">
                <a:solidFill>
                  <a:schemeClr val="bg1"/>
                </a:solidFill>
              </a:rPr>
              <a:t>many parts </a:t>
            </a:r>
            <a:r>
              <a:rPr lang="en-US" altLang="en-US" sz="1140" b="1" dirty="0" smtClean="0">
                <a:solidFill>
                  <a:schemeClr val="bg1"/>
                </a:solidFill>
              </a:rPr>
              <a:t>of South Africa, </a:t>
            </a:r>
            <a:r>
              <a:rPr lang="en-US" altLang="en-US" sz="1140" b="1" dirty="0" smtClean="0">
                <a:solidFill>
                  <a:schemeClr val="bg1"/>
                </a:solidFill>
              </a:rPr>
              <a:t>and much of </a:t>
            </a:r>
            <a:r>
              <a:rPr lang="en-US" altLang="en-US" sz="1140" b="1" dirty="0">
                <a:solidFill>
                  <a:schemeClr val="bg1"/>
                </a:solidFill>
              </a:rPr>
              <a:t>Mozambique.  Persistent light rains resulted in moisture deficits in western </a:t>
            </a:r>
            <a:r>
              <a:rPr lang="en-US" altLang="en-US" sz="1140" b="1" dirty="0" smtClean="0">
                <a:solidFill>
                  <a:schemeClr val="bg1"/>
                </a:solidFill>
              </a:rPr>
              <a:t>and central Angola, </a:t>
            </a:r>
            <a:r>
              <a:rPr lang="en-US" altLang="en-US" sz="1140" b="1" dirty="0">
                <a:solidFill>
                  <a:schemeClr val="bg1"/>
                </a:solidFill>
              </a:rPr>
              <a:t>and northwestern </a:t>
            </a:r>
            <a:r>
              <a:rPr lang="en-US" altLang="en-US" sz="1140" b="1" dirty="0" smtClean="0">
                <a:solidFill>
                  <a:schemeClr val="bg1"/>
                </a:solidFill>
              </a:rPr>
              <a:t>and southwestern Namibia</a:t>
            </a:r>
            <a:r>
              <a:rPr lang="en-US" altLang="en-US" sz="1140" b="1" dirty="0">
                <a:solidFill>
                  <a:schemeClr val="bg1"/>
                </a:solidFill>
              </a:rPr>
              <a:t>.  Rainfall was also below average over </a:t>
            </a:r>
            <a:r>
              <a:rPr lang="en-US" altLang="en-US" sz="1140" b="1" dirty="0" smtClean="0">
                <a:solidFill>
                  <a:schemeClr val="bg1"/>
                </a:solidFill>
              </a:rPr>
              <a:t>local areas in Madagascar. in </a:t>
            </a:r>
            <a:r>
              <a:rPr lang="en-US" altLang="en-US" sz="1140" b="1" dirty="0" smtClean="0">
                <a:solidFill>
                  <a:schemeClr val="bg1"/>
                </a:solidFill>
              </a:rPr>
              <a:t>East Africa, </a:t>
            </a:r>
            <a:r>
              <a:rPr lang="en-US" altLang="en-US" sz="1140" b="1" dirty="0" smtClean="0">
                <a:solidFill>
                  <a:schemeClr val="bg1"/>
                </a:solidFill>
              </a:rPr>
              <a:t>below average </a:t>
            </a:r>
            <a:r>
              <a:rPr lang="en-US" altLang="en-US" sz="1140" b="1" dirty="0" smtClean="0">
                <a:solidFill>
                  <a:schemeClr val="bg1"/>
                </a:solidFill>
              </a:rPr>
              <a:t>in pockets along the Guinean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a:t>
            </a: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moderate to heavy </a:t>
            </a:r>
            <a:r>
              <a:rPr lang="en-US" altLang="en-US" sz="1100" b="1" dirty="0">
                <a:solidFill>
                  <a:schemeClr val="bg1"/>
                </a:solidFill>
              </a:rPr>
              <a:t>rainfall </a:t>
            </a:r>
            <a:r>
              <a:rPr lang="en-US" altLang="en-US" sz="1100" b="1" dirty="0" smtClean="0">
                <a:solidFill>
                  <a:schemeClr val="bg1"/>
                </a:solidFill>
              </a:rPr>
              <a:t>sustained </a:t>
            </a:r>
            <a:r>
              <a:rPr lang="en-US" altLang="en-US" sz="1100" b="1" dirty="0">
                <a:solidFill>
                  <a:schemeClr val="bg1"/>
                </a:solidFill>
              </a:rPr>
              <a:t>moisture surpluses </a:t>
            </a:r>
            <a:r>
              <a:rPr lang="en-US" altLang="en-US" sz="1100" b="1" dirty="0" smtClean="0">
                <a:solidFill>
                  <a:schemeClr val="bg1"/>
                </a:solidFill>
              </a:rPr>
              <a:t>across </a:t>
            </a:r>
            <a:r>
              <a:rPr lang="en-US" altLang="en-US" sz="1100" b="1" dirty="0" smtClean="0">
                <a:solidFill>
                  <a:schemeClr val="bg1"/>
                </a:solidFill>
              </a:rPr>
              <a:t>southeastern Angola, Namibia, parts of southern DRC, and much of Zambia. </a:t>
            </a:r>
            <a:r>
              <a:rPr lang="en-US" altLang="en-US" sz="1100" b="1" dirty="0" smtClean="0">
                <a:solidFill>
                  <a:schemeClr val="bg1"/>
                </a:solidFill>
              </a:rPr>
              <a:t>Rainfall was also above-average over </a:t>
            </a:r>
            <a:r>
              <a:rPr lang="en-US" altLang="en-US" sz="1100" b="1" dirty="0" smtClean="0">
                <a:solidFill>
                  <a:schemeClr val="bg1"/>
                </a:solidFill>
              </a:rPr>
              <a:t>much Malawi, Mozambique and Madagascar. Below-average </a:t>
            </a:r>
            <a:r>
              <a:rPr lang="en-US" altLang="en-US" sz="1100" b="1" dirty="0" smtClean="0">
                <a:solidFill>
                  <a:schemeClr val="bg1"/>
                </a:solidFill>
              </a:rPr>
              <a:t>rainfall was observed over </a:t>
            </a:r>
            <a:r>
              <a:rPr lang="en-US" altLang="en-US" sz="1100" b="1" dirty="0" smtClean="0">
                <a:solidFill>
                  <a:schemeClr val="bg1"/>
                </a:solidFill>
              </a:rPr>
              <a:t>many parts of Angola. </a:t>
            </a:r>
            <a:r>
              <a:rPr lang="en-US" altLang="en-US" sz="1100" b="1" dirty="0" smtClean="0">
                <a:solidFill>
                  <a:schemeClr val="bg1"/>
                </a:solidFill>
              </a:rPr>
              <a:t>In Central Africa, </a:t>
            </a:r>
            <a:r>
              <a:rPr lang="en-US" altLang="en-US" sz="1100" b="1" dirty="0" smtClean="0">
                <a:solidFill>
                  <a:schemeClr val="bg1"/>
                </a:solidFill>
              </a:rPr>
              <a:t>light </a:t>
            </a:r>
            <a:r>
              <a:rPr lang="en-US" altLang="en-US" sz="1100" b="1" dirty="0" smtClean="0">
                <a:solidFill>
                  <a:schemeClr val="bg1"/>
                </a:solidFill>
              </a:rPr>
              <a:t>rains sustained moisture </a:t>
            </a:r>
            <a:r>
              <a:rPr lang="en-US" altLang="en-US" sz="1100" b="1" dirty="0" smtClean="0">
                <a:solidFill>
                  <a:schemeClr val="bg1"/>
                </a:solidFill>
              </a:rPr>
              <a:t>deficits </a:t>
            </a:r>
            <a:r>
              <a:rPr lang="en-US" altLang="en-US" sz="1100" b="1" dirty="0" smtClean="0">
                <a:solidFill>
                  <a:schemeClr val="bg1"/>
                </a:solidFill>
              </a:rPr>
              <a:t>over pocket of </a:t>
            </a:r>
            <a:r>
              <a:rPr lang="en-US" altLang="en-US" sz="1100" b="1" dirty="0" smtClean="0">
                <a:solidFill>
                  <a:schemeClr val="bg1"/>
                </a:solidFill>
              </a:rPr>
              <a:t>Gabon, Congo </a:t>
            </a:r>
            <a:r>
              <a:rPr lang="en-US" altLang="en-US" sz="1100" b="1" dirty="0" smtClean="0">
                <a:solidFill>
                  <a:schemeClr val="bg1"/>
                </a:solidFill>
              </a:rPr>
              <a:t>and </a:t>
            </a:r>
            <a:r>
              <a:rPr lang="en-US" altLang="en-US" sz="1100" b="1" dirty="0" smtClean="0">
                <a:solidFill>
                  <a:schemeClr val="bg1"/>
                </a:solidFill>
              </a:rPr>
              <a:t>much of DRC</a:t>
            </a:r>
            <a:r>
              <a:rPr lang="en-US" altLang="en-US" sz="1100" b="1" dirty="0" smtClean="0">
                <a:solidFill>
                  <a:schemeClr val="bg1"/>
                </a:solidFill>
              </a:rPr>
              <a:t>. In East Africa, parts of southern Kenya and </a:t>
            </a:r>
            <a:r>
              <a:rPr lang="en-US" altLang="en-US" sz="1100" b="1" dirty="0" smtClean="0">
                <a:solidFill>
                  <a:schemeClr val="bg1"/>
                </a:solidFill>
              </a:rPr>
              <a:t>much of Tanzania </a:t>
            </a:r>
            <a:r>
              <a:rPr lang="en-US" altLang="en-US" sz="1100" b="1" dirty="0" smtClean="0">
                <a:solidFill>
                  <a:schemeClr val="bg1"/>
                </a:solidFill>
              </a:rPr>
              <a:t>received above-average rainfall.</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cyclonic circulation over </a:t>
            </a:r>
            <a:r>
              <a:rPr lang="en-US" altLang="en-US" sz="1200" b="1" dirty="0" smtClean="0">
                <a:solidFill>
                  <a:schemeClr val="bg1"/>
                </a:solidFill>
              </a:rPr>
              <a:t>Southeastern </a:t>
            </a:r>
            <a:r>
              <a:rPr lang="en-US" altLang="en-US" sz="1200" b="1" dirty="0" smtClean="0">
                <a:solidFill>
                  <a:schemeClr val="bg1"/>
                </a:solidFill>
              </a:rPr>
              <a:t>Africa may have contributed to the observed above-average rainfall in the region.</a:t>
            </a:r>
            <a:endParaRPr lang="en-US" altLang="en-US" sz="1200" b="1" dirty="0">
              <a:solidFill>
                <a:schemeClr val="bg1"/>
              </a:solidFill>
            </a:endParaRPr>
          </a:p>
        </p:txBody>
      </p:sp>
      <p:sp>
        <p:nvSpPr>
          <p:cNvPr id="3" name="Oval 2"/>
          <p:cNvSpPr/>
          <p:nvPr/>
        </p:nvSpPr>
        <p:spPr bwMode="auto">
          <a:xfrm rot="1846772">
            <a:off x="3270009" y="3945498"/>
            <a:ext cx="774381" cy="726287"/>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5999" y="2514600"/>
            <a:ext cx="792481" cy="12954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733799" y="2797173"/>
            <a:ext cx="1200149" cy="1012826"/>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429000" y="1514794"/>
            <a:ext cx="2581274" cy="101821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a:t>
            </a:r>
            <a:r>
              <a:rPr lang="en-US" altLang="en-US" sz="1200" b="1" dirty="0" smtClean="0">
                <a:solidFill>
                  <a:schemeClr val="bg1"/>
                </a:solidFill>
                <a:latin typeface="Arial" charset="0"/>
                <a:cs typeface="+mn-cs"/>
              </a:rPr>
              <a:t>rainfall </a:t>
            </a:r>
            <a:r>
              <a:rPr lang="en-US" altLang="en-US" sz="1200" b="1" dirty="0" smtClean="0">
                <a:solidFill>
                  <a:schemeClr val="bg1"/>
                </a:solidFill>
                <a:latin typeface="Arial" charset="0"/>
              </a:rPr>
              <a:t>sustained moisture surpluses over </a:t>
            </a:r>
            <a:r>
              <a:rPr lang="en-US" altLang="en-US" sz="1200" b="1" dirty="0" smtClean="0">
                <a:solidFill>
                  <a:schemeClr val="bg1"/>
                </a:solidFill>
                <a:latin typeface="Arial" charset="0"/>
              </a:rPr>
              <a:t>parts of Zambia </a:t>
            </a:r>
            <a:r>
              <a:rPr lang="en-US" altLang="en-US" sz="1200" b="1" dirty="0" smtClean="0">
                <a:solidFill>
                  <a:schemeClr val="bg1"/>
                </a:solidFill>
                <a:latin typeface="Arial" charset="0"/>
              </a:rPr>
              <a:t>(top right</a:t>
            </a:r>
            <a:r>
              <a:rPr lang="en-US" altLang="en-US" sz="1200" b="1" dirty="0" smtClean="0">
                <a:solidFill>
                  <a:schemeClr val="bg1"/>
                </a:solidFill>
                <a:latin typeface="Arial" charset="0"/>
              </a:rPr>
              <a:t>) and southern Mozambique (bottom right).</a:t>
            </a:r>
            <a:r>
              <a:rPr lang="en-US" altLang="en-US" sz="1200" b="1" dirty="0" smtClean="0">
                <a:solidFill>
                  <a:schemeClr val="bg1"/>
                </a:solidFill>
                <a:latin typeface="Arial" charset="0"/>
                <a:cs typeface="+mn-cs"/>
              </a:rPr>
              <a:t> </a:t>
            </a:r>
            <a:r>
              <a:rPr lang="en-US" altLang="en-US" sz="1200" b="1" dirty="0" smtClean="0">
                <a:solidFill>
                  <a:schemeClr val="bg1"/>
                </a:solidFill>
                <a:latin typeface="Arial" charset="0"/>
                <a:cs typeface="+mn-cs"/>
              </a:rPr>
              <a:t>Seasonal total rainfall remained below-average over </a:t>
            </a:r>
            <a:r>
              <a:rPr lang="en-US" altLang="en-US" sz="1200" b="1" dirty="0" smtClean="0">
                <a:solidFill>
                  <a:schemeClr val="bg1"/>
                </a:solidFill>
                <a:latin typeface="Arial" charset="0"/>
                <a:cs typeface="+mn-cs"/>
              </a:rPr>
              <a:t>portions of </a:t>
            </a:r>
            <a:r>
              <a:rPr lang="en-US" altLang="en-US" sz="1200" b="1" dirty="0" smtClean="0">
                <a:solidFill>
                  <a:schemeClr val="bg1"/>
                </a:solidFill>
                <a:latin typeface="Arial" charset="0"/>
                <a:cs typeface="+mn-cs"/>
              </a:rPr>
              <a:t>Angola (bottom </a:t>
            </a:r>
            <a:r>
              <a:rPr lang="en-US" altLang="en-US" sz="1200" b="1" dirty="0" smtClean="0">
                <a:solidFill>
                  <a:schemeClr val="bg1"/>
                </a:solidFill>
                <a:latin typeface="Arial" charset="0"/>
                <a:cs typeface="+mn-cs"/>
              </a:rPr>
              <a:t>left). </a:t>
            </a:r>
            <a:endParaRPr lang="en-US" altLang="en-US" sz="1200" b="1" dirty="0">
              <a:solidFill>
                <a:schemeClr val="bg1"/>
              </a:solidFill>
              <a:latin typeface="Arial" charset="0"/>
              <a:cs typeface="+mn-cs"/>
            </a:endParaRP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566928"/>
            <a:ext cx="3385892" cy="263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18442" y="1524000"/>
            <a:ext cx="3749874"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23 </a:t>
            </a:r>
            <a:r>
              <a:rPr lang="en-US" altLang="en-US" b="1" dirty="0" smtClean="0">
                <a:solidFill>
                  <a:srgbClr val="FFFF00"/>
                </a:solidFill>
              </a:rPr>
              <a:t>- </a:t>
            </a:r>
            <a:r>
              <a:rPr lang="en-US" altLang="en-US" b="1" dirty="0" smtClean="0">
                <a:solidFill>
                  <a:srgbClr val="FFFF00"/>
                </a:solidFill>
              </a:rPr>
              <a:t>29 </a:t>
            </a:r>
            <a:r>
              <a:rPr lang="en-US" altLang="en-US" b="1" dirty="0">
                <a:solidFill>
                  <a:srgbClr val="FFFF00"/>
                </a:solidFill>
              </a:rPr>
              <a:t>February, 2021</a:t>
            </a:r>
            <a:endParaRPr lang="en-US" altLang="en-US" dirty="0"/>
          </a:p>
        </p:txBody>
      </p:sp>
      <p:sp>
        <p:nvSpPr>
          <p:cNvPr id="7" name="Text Box 8"/>
          <p:cNvSpPr txBox="1">
            <a:spLocks noChangeArrowheads="1"/>
          </p:cNvSpPr>
          <p:nvPr/>
        </p:nvSpPr>
        <p:spPr bwMode="auto">
          <a:xfrm>
            <a:off x="79248" y="5562600"/>
            <a:ext cx="8991600" cy="8494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and week-2 (right panel), </a:t>
            </a:r>
            <a:r>
              <a:rPr lang="en-US" altLang="en-US" sz="1200" b="1" dirty="0" smtClean="0">
                <a:solidFill>
                  <a:schemeClr val="bg1"/>
                </a:solidFill>
              </a:rPr>
              <a:t>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parts of Gabon, southern and eastern DRC, eastern Angola, Rwanda, Burundi, parts of Tanzania, much of Zambia, Malawi, northern Zimbabwe, and parts of Mozambique and Madagascar.</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
        <p:nvSpPr>
          <p:cNvPr id="9" name="TextBox 10"/>
          <p:cNvSpPr txBox="1">
            <a:spLocks noChangeArrowheads="1"/>
          </p:cNvSpPr>
          <p:nvPr/>
        </p:nvSpPr>
        <p:spPr bwMode="auto">
          <a:xfrm>
            <a:off x="774106" y="1524000"/>
            <a:ext cx="3749874"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a:t>
            </a:r>
            <a:r>
              <a:rPr lang="en-US" altLang="en-US" b="1" dirty="0" smtClean="0">
                <a:solidFill>
                  <a:srgbClr val="FFFF00"/>
                </a:solidFill>
              </a:rPr>
              <a:t>Valid: </a:t>
            </a:r>
            <a:r>
              <a:rPr lang="en-US" altLang="en-US" b="1" dirty="0" smtClean="0">
                <a:solidFill>
                  <a:srgbClr val="FFFF00"/>
                </a:solidFill>
              </a:rPr>
              <a:t>16 </a:t>
            </a:r>
            <a:r>
              <a:rPr lang="en-US" altLang="en-US" b="1" dirty="0" smtClean="0">
                <a:solidFill>
                  <a:srgbClr val="FFFF00"/>
                </a:solidFill>
              </a:rPr>
              <a:t>- </a:t>
            </a:r>
            <a:r>
              <a:rPr lang="en-US" altLang="en-US" b="1" dirty="0" smtClean="0">
                <a:solidFill>
                  <a:srgbClr val="FFFF00"/>
                </a:solidFill>
              </a:rPr>
              <a:t>22 </a:t>
            </a:r>
            <a:r>
              <a:rPr lang="en-US" altLang="en-US" b="1" dirty="0">
                <a:solidFill>
                  <a:srgbClr val="FFFF00"/>
                </a:solidFill>
              </a:rPr>
              <a:t>February, 2021</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186273</TotalTime>
  <Words>1063</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9439</cp:revision>
  <cp:lastPrinted>2018-07-09T15:13:07Z</cp:lastPrinted>
  <dcterms:created xsi:type="dcterms:W3CDTF">2001-08-31T10:39:36Z</dcterms:created>
  <dcterms:modified xsi:type="dcterms:W3CDTF">2021-02-16T13:32:18Z</dcterms:modified>
</cp:coreProperties>
</file>