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1197"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2/8/2021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06"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08 </a:t>
            </a:r>
            <a:r>
              <a:rPr lang="en-US" altLang="en-US" sz="2800" b="1" dirty="0" smtClean="0">
                <a:solidFill>
                  <a:schemeClr val="bg1"/>
                </a:solidFill>
              </a:rPr>
              <a:t>February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500" b="1" dirty="0">
                <a:solidFill>
                  <a:schemeClr val="bg1"/>
                </a:solidFill>
                <a:latin typeface="Arial" panose="020B0604020202020204" pitchFamily="34" charset="0"/>
                <a:cs typeface="Arial" panose="020B0604020202020204" pitchFamily="34" charset="0"/>
              </a:rPr>
              <a:t>During the past 30 </a:t>
            </a:r>
            <a:r>
              <a:rPr lang="en-US" altLang="en-US" sz="1500" b="1" dirty="0" smtClean="0">
                <a:solidFill>
                  <a:schemeClr val="bg1"/>
                </a:solidFill>
                <a:latin typeface="Arial" panose="020B0604020202020204" pitchFamily="34" charset="0"/>
                <a:cs typeface="Arial" panose="020B0604020202020204" pitchFamily="34" charset="0"/>
              </a:rPr>
              <a:t>to 90 days</a:t>
            </a:r>
            <a:r>
              <a:rPr lang="en-US" altLang="en-US" sz="1500" b="1" dirty="0">
                <a:solidFill>
                  <a:schemeClr val="bg1"/>
                </a:solidFill>
                <a:latin typeface="Arial" panose="020B0604020202020204" pitchFamily="34" charset="0"/>
                <a:cs typeface="Arial" panose="020B0604020202020204" pitchFamily="34" charset="0"/>
              </a:rPr>
              <a:t>, </a:t>
            </a:r>
            <a:r>
              <a:rPr lang="en-US" altLang="en-US" sz="1500" b="1" dirty="0" smtClean="0">
                <a:solidFill>
                  <a:schemeClr val="bg1"/>
                </a:solidFill>
                <a:latin typeface="Arial" panose="020B0604020202020204" pitchFamily="34" charset="0"/>
                <a:cs typeface="Arial" panose="020B0604020202020204" pitchFamily="34" charset="0"/>
              </a:rPr>
              <a:t>in </a:t>
            </a:r>
            <a:r>
              <a:rPr lang="en-US" altLang="en-US" sz="1500" b="1" dirty="0">
                <a:solidFill>
                  <a:schemeClr val="bg1"/>
                </a:solidFill>
                <a:latin typeface="Arial" panose="020B0604020202020204" pitchFamily="34" charset="0"/>
                <a:cs typeface="Arial" panose="020B0604020202020204" pitchFamily="34" charset="0"/>
              </a:rPr>
              <a:t>southern Africa, </a:t>
            </a:r>
            <a:r>
              <a:rPr lang="en-US" altLang="en-US" sz="1500" b="1" dirty="0">
                <a:solidFill>
                  <a:schemeClr val="bg1"/>
                </a:solidFill>
                <a:latin typeface="Arial" panose="020B0604020202020204" pitchFamily="34" charset="0"/>
                <a:cs typeface="Arial" panose="020B0604020202020204" pitchFamily="34" charset="0"/>
              </a:rPr>
              <a:t>persistent rains resulted in sustained moisture surpluses over eastern Angola, Zambia, Botswana, </a:t>
            </a:r>
            <a:r>
              <a:rPr lang="en-US" altLang="en-US" sz="1500" b="1" dirty="0" smtClean="0">
                <a:solidFill>
                  <a:schemeClr val="bg1"/>
                </a:solidFill>
                <a:latin typeface="Arial" panose="020B0604020202020204" pitchFamily="34" charset="0"/>
                <a:cs typeface="Arial" panose="020B0604020202020204" pitchFamily="34" charset="0"/>
              </a:rPr>
              <a:t>Malawi, and </a:t>
            </a:r>
            <a:r>
              <a:rPr lang="en-US" altLang="en-US" sz="1500" b="1" dirty="0">
                <a:solidFill>
                  <a:schemeClr val="bg1"/>
                </a:solidFill>
                <a:latin typeface="Arial" panose="020B0604020202020204" pitchFamily="34" charset="0"/>
                <a:cs typeface="Arial" panose="020B0604020202020204" pitchFamily="34" charset="0"/>
              </a:rPr>
              <a:t>Zimbabwe.  </a:t>
            </a:r>
            <a:r>
              <a:rPr lang="en-US" altLang="en-US" sz="1500" b="1" dirty="0">
                <a:solidFill>
                  <a:schemeClr val="bg1"/>
                </a:solidFill>
                <a:latin typeface="Arial" panose="020B0604020202020204" pitchFamily="34" charset="0"/>
                <a:cs typeface="Arial" panose="020B0604020202020204" pitchFamily="34" charset="0"/>
              </a:rPr>
              <a:t>Rainfall was below average over western Angola and northern Namibia</a:t>
            </a:r>
            <a:r>
              <a:rPr lang="en-US" altLang="en-US" sz="1500" b="1" dirty="0" smtClean="0">
                <a:solidFill>
                  <a:schemeClr val="bg1"/>
                </a:solidFill>
                <a:latin typeface="Arial" panose="020B0604020202020204" pitchFamily="34" charset="0"/>
                <a:cs typeface="Arial" panose="020B0604020202020204" pitchFamily="34" charset="0"/>
              </a:rPr>
              <a:t>. In </a:t>
            </a:r>
            <a:r>
              <a:rPr lang="en-US" altLang="en-US" sz="1500" b="1" dirty="0">
                <a:solidFill>
                  <a:schemeClr val="bg1"/>
                </a:solidFill>
                <a:latin typeface="Arial" panose="020B0604020202020204" pitchFamily="34" charset="0"/>
                <a:cs typeface="Arial" panose="020B0604020202020204" pitchFamily="34" charset="0"/>
              </a:rPr>
              <a:t>East Africa, </a:t>
            </a:r>
            <a:r>
              <a:rPr lang="en-US" altLang="en-US" sz="1500" b="1" dirty="0" smtClean="0">
                <a:solidFill>
                  <a:schemeClr val="bg1"/>
                </a:solidFill>
                <a:latin typeface="Arial" panose="020B0604020202020204" pitchFamily="34" charset="0"/>
                <a:cs typeface="Arial" panose="020B0604020202020204" pitchFamily="34" charset="0"/>
              </a:rPr>
              <a:t>moisture </a:t>
            </a:r>
            <a:r>
              <a:rPr lang="en-US" altLang="en-US" sz="1500" b="1" dirty="0">
                <a:solidFill>
                  <a:schemeClr val="bg1"/>
                </a:solidFill>
                <a:latin typeface="Arial" panose="020B0604020202020204" pitchFamily="34" charset="0"/>
                <a:cs typeface="Arial" panose="020B0604020202020204" pitchFamily="34" charset="0"/>
              </a:rPr>
              <a:t>deficits </a:t>
            </a:r>
            <a:r>
              <a:rPr lang="en-US" altLang="en-US" sz="1500" b="1" dirty="0" smtClean="0">
                <a:solidFill>
                  <a:schemeClr val="bg1"/>
                </a:solidFill>
                <a:latin typeface="Arial" panose="020B0604020202020204" pitchFamily="34" charset="0"/>
                <a:cs typeface="Arial" panose="020B0604020202020204" pitchFamily="34" charset="0"/>
              </a:rPr>
              <a:t>prevailed over portions of southern Ethiopia, and pocket areas of Somalia and Kenya.  </a:t>
            </a:r>
            <a:r>
              <a:rPr lang="en-US" altLang="en-US" sz="1500" b="1" dirty="0">
                <a:solidFill>
                  <a:schemeClr val="bg1"/>
                </a:solidFill>
                <a:latin typeface="Arial" panose="020B0604020202020204" pitchFamily="34" charset="0"/>
                <a:cs typeface="Arial" panose="020B0604020202020204" pitchFamily="34" charset="0"/>
              </a:rPr>
              <a:t>Rainfall was above average </a:t>
            </a:r>
            <a:r>
              <a:rPr lang="en-US" altLang="en-US" sz="1500" b="1" dirty="0" smtClean="0">
                <a:solidFill>
                  <a:schemeClr val="bg1"/>
                </a:solidFill>
                <a:latin typeface="Arial" panose="020B0604020202020204" pitchFamily="34" charset="0"/>
                <a:cs typeface="Arial" panose="020B0604020202020204" pitchFamily="34" charset="0"/>
              </a:rPr>
              <a:t>much </a:t>
            </a:r>
            <a:r>
              <a:rPr lang="en-US" altLang="en-US" sz="1500" b="1" dirty="0">
                <a:solidFill>
                  <a:schemeClr val="bg1"/>
                </a:solidFill>
                <a:latin typeface="Arial" panose="020B0604020202020204" pitchFamily="34" charset="0"/>
                <a:cs typeface="Arial" panose="020B0604020202020204" pitchFamily="34" charset="0"/>
              </a:rPr>
              <a:t>of </a:t>
            </a:r>
            <a:r>
              <a:rPr lang="en-US" altLang="en-US" sz="1500" b="1" dirty="0" smtClean="0">
                <a:solidFill>
                  <a:schemeClr val="bg1"/>
                </a:solidFill>
                <a:latin typeface="Arial" panose="020B0604020202020204" pitchFamily="34" charset="0"/>
                <a:cs typeface="Arial" panose="020B0604020202020204" pitchFamily="34" charset="0"/>
              </a:rPr>
              <a:t>Tanzania and Uganda. In </a:t>
            </a:r>
            <a:r>
              <a:rPr lang="en-US" altLang="en-US" sz="1500" b="1" dirty="0">
                <a:solidFill>
                  <a:schemeClr val="bg1"/>
                </a:solidFill>
                <a:latin typeface="Arial" panose="020B0604020202020204" pitchFamily="34" charset="0"/>
                <a:cs typeface="Arial" panose="020B0604020202020204" pitchFamily="34" charset="0"/>
              </a:rPr>
              <a:t>central Africa, rainfall was above average over </a:t>
            </a:r>
            <a:r>
              <a:rPr lang="en-US" altLang="en-US" sz="1500" b="1" dirty="0" smtClean="0">
                <a:solidFill>
                  <a:schemeClr val="bg1"/>
                </a:solidFill>
                <a:latin typeface="Arial" panose="020B0604020202020204" pitchFamily="34" charset="0"/>
                <a:cs typeface="Arial" panose="020B0604020202020204" pitchFamily="34" charset="0"/>
              </a:rPr>
              <a:t>much of </a:t>
            </a:r>
            <a:r>
              <a:rPr lang="en-US" altLang="en-US" sz="1500" b="1" dirty="0">
                <a:solidFill>
                  <a:schemeClr val="bg1"/>
                </a:solidFill>
                <a:latin typeface="Arial" panose="020B0604020202020204" pitchFamily="34" charset="0"/>
                <a:cs typeface="Arial" panose="020B0604020202020204" pitchFamily="34" charset="0"/>
              </a:rPr>
              <a:t>DRC, southern Congo, and eastern Gabon.  Rainfall was below average over western Gabon, </a:t>
            </a:r>
            <a:r>
              <a:rPr lang="en-US" altLang="en-US" sz="1500" b="1" dirty="0" smtClean="0">
                <a:solidFill>
                  <a:schemeClr val="bg1"/>
                </a:solidFill>
                <a:latin typeface="Arial" panose="020B0604020202020204" pitchFamily="34" charset="0"/>
                <a:cs typeface="Arial" panose="020B0604020202020204" pitchFamily="34" charset="0"/>
              </a:rPr>
              <a:t>Equatorial Africa </a:t>
            </a:r>
            <a:r>
              <a:rPr lang="en-US" altLang="en-US" sz="1500" b="1" dirty="0">
                <a:solidFill>
                  <a:schemeClr val="bg1"/>
                </a:solidFill>
                <a:latin typeface="Arial" panose="020B0604020202020204" pitchFamily="34" charset="0"/>
                <a:cs typeface="Arial" panose="020B0604020202020204" pitchFamily="34" charset="0"/>
              </a:rPr>
              <a:t>and CAR.  In West Africa, rainfall was slightly above average in pockets along the Guinean coast. </a:t>
            </a:r>
          </a:p>
          <a:p>
            <a:pPr algn="just"/>
            <a:endParaRPr lang="en-US" altLang="en-US" sz="1500" b="1" dirty="0">
              <a:solidFill>
                <a:schemeClr val="bg1"/>
              </a:solidFill>
              <a:latin typeface="Arial" panose="020B0604020202020204" pitchFamily="34" charset="0"/>
              <a:cs typeface="Arial" panose="020B0604020202020204" pitchFamily="34" charset="0"/>
            </a:endParaRPr>
          </a:p>
          <a:p>
            <a:pPr algn="just"/>
            <a:r>
              <a:rPr lang="en-US" altLang="en-US" sz="1500" b="1" dirty="0">
                <a:solidFill>
                  <a:schemeClr val="bg1"/>
                </a:solidFill>
                <a:latin typeface="Arial" panose="020B0604020202020204" pitchFamily="34" charset="0"/>
                <a:cs typeface="Arial" panose="020B0604020202020204" pitchFamily="34" charset="0"/>
              </a:rPr>
              <a:t>During the past 7 days, in Southern Africa, heavy rainfall sustained moisture surpluses across much of Botswana and eastern South Africa. Rainfall was also above-average over parts of Zimbabwe, and local areas in Zambia, Mozambique and </a:t>
            </a:r>
            <a:r>
              <a:rPr lang="en-US" altLang="en-US" sz="1500" b="1" dirty="0" smtClean="0">
                <a:solidFill>
                  <a:schemeClr val="bg1"/>
                </a:solidFill>
                <a:latin typeface="Arial" panose="020B0604020202020204" pitchFamily="34" charset="0"/>
                <a:cs typeface="Arial" panose="020B0604020202020204" pitchFamily="34" charset="0"/>
              </a:rPr>
              <a:t>southern Madagascar</a:t>
            </a:r>
            <a:r>
              <a:rPr lang="en-US" altLang="en-US" sz="1500" b="1" dirty="0">
                <a:solidFill>
                  <a:schemeClr val="bg1"/>
                </a:solidFill>
                <a:latin typeface="Arial" panose="020B0604020202020204" pitchFamily="34" charset="0"/>
                <a:cs typeface="Arial" panose="020B0604020202020204" pitchFamily="34" charset="0"/>
              </a:rPr>
              <a:t>. Below-average rainfall was observed over much of Angola, Namibia, southern Tanzania, central and northern Mozambique and northern Madagascar. In Central Africa, moderate rains sustained moisture surpluses over pocket of Gabon and DRC. In East Africa, parts of southern Kenya and Tanzania received above-average rainfall.</a:t>
            </a:r>
          </a:p>
          <a:p>
            <a:pPr marL="0" indent="0" algn="just">
              <a:buNone/>
            </a:pPr>
            <a:endParaRPr lang="en-US" altLang="en-US" sz="1500" b="1" dirty="0" smtClean="0">
              <a:solidFill>
                <a:schemeClr val="bg1"/>
              </a:solidFill>
              <a:latin typeface="Arial" panose="020B0604020202020204" pitchFamily="34" charset="0"/>
              <a:cs typeface="Arial" panose="020B0604020202020204" pitchFamily="34" charset="0"/>
            </a:endParaRPr>
          </a:p>
          <a:p>
            <a:pPr algn="just"/>
            <a:r>
              <a:rPr lang="en-US" altLang="en-US" sz="1500" b="1" dirty="0" smtClean="0">
                <a:solidFill>
                  <a:schemeClr val="bg1"/>
                </a:solidFill>
                <a:latin typeface="Arial" panose="020B0604020202020204" pitchFamily="34" charset="0"/>
                <a:cs typeface="Arial" panose="020B0604020202020204" pitchFamily="34" charset="0"/>
              </a:rPr>
              <a:t>The </a:t>
            </a:r>
            <a:r>
              <a:rPr lang="en-US" altLang="en-US" sz="1500" b="1" dirty="0">
                <a:solidFill>
                  <a:schemeClr val="bg1"/>
                </a:solidFill>
                <a:latin typeface="Arial" panose="020B0604020202020204" pitchFamily="34" charset="0"/>
                <a:cs typeface="Arial" panose="020B0604020202020204" pitchFamily="34" charset="0"/>
              </a:rPr>
              <a:t>week-1 </a:t>
            </a:r>
            <a:r>
              <a:rPr lang="en-US" altLang="en-US" sz="1500" b="1" dirty="0" smtClean="0">
                <a:solidFill>
                  <a:schemeClr val="bg1"/>
                </a:solidFill>
                <a:latin typeface="Arial" panose="020B0604020202020204" pitchFamily="34" charset="0"/>
                <a:cs typeface="Arial" panose="020B0604020202020204" pitchFamily="34" charset="0"/>
              </a:rPr>
              <a:t>and week-2 outlooks </a:t>
            </a:r>
            <a:r>
              <a:rPr lang="en-US" altLang="en-US" sz="1500" b="1" dirty="0">
                <a:solidFill>
                  <a:schemeClr val="bg1"/>
                </a:solidFill>
                <a:latin typeface="Arial" panose="020B0604020202020204" pitchFamily="34" charset="0"/>
                <a:cs typeface="Arial" panose="020B0604020202020204" pitchFamily="34" charset="0"/>
              </a:rPr>
              <a:t>indicate a moderate to high chance for rainfall to exceed 50 mm over </a:t>
            </a:r>
            <a:r>
              <a:rPr lang="en-US" altLang="en-US" sz="1500" b="1" dirty="0">
                <a:solidFill>
                  <a:schemeClr val="bg1"/>
                </a:solidFill>
                <a:latin typeface="Arial" panose="020B0604020202020204" pitchFamily="34" charset="0"/>
                <a:cs typeface="Arial" panose="020B0604020202020204" pitchFamily="34" charset="0"/>
              </a:rPr>
              <a:t>southern southeastern Angola, northeastern Namibia, southeastern DRC, Zambia, Tanzania, Malawi, northern Zimbabwe, northern Mozambique and much of Madagascar.</a:t>
            </a:r>
            <a:endParaRPr lang="en-US" altLang="en-US" sz="15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Southern Africa, heavy rainfall sustained moisture surpluses across much of Botswana and eastern South Africa. Rainfall was also above-average over parts of Zimbabwe, and local areas in Zambia, Mozambique and </a:t>
            </a:r>
            <a:r>
              <a:rPr lang="en-US" altLang="en-US" b="1" dirty="0" smtClean="0">
                <a:solidFill>
                  <a:schemeClr val="bg1"/>
                </a:solidFill>
              </a:rPr>
              <a:t>southern Madagascar</a:t>
            </a:r>
            <a:r>
              <a:rPr lang="en-US" altLang="en-US" b="1" dirty="0">
                <a:solidFill>
                  <a:schemeClr val="bg1"/>
                </a:solidFill>
              </a:rPr>
              <a:t>. Below-average rainfall was observed over much of Angola, Namibia, southern Tanzania, central and northern Mozambique and northern Madagascar. In Central Africa, moderate rains sustained moisture surpluses over pocket of Gabon and DRC. In East Africa, parts of southern Kenya and Tanzania received above-average rainfall.</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week-1 and week-2 outlooks indicate a moderate to high chance for rainfall to exceed 50 mm over southern southeastern Angola, northeastern Namibia, southeastern DRC, Zambia, Tanzania, Malawi, northern Zimbabwe, northern Mozambique and much of Madagascar.</a:t>
            </a:r>
          </a:p>
          <a:p>
            <a:pPr marL="342900" indent="-342900" algn="just" eaLnBrk="1" hangingPunct="1">
              <a:buFontTx/>
              <a:buChar char="•"/>
              <a:tabLst>
                <a:tab pos="1885950" algn="l"/>
              </a:tabLst>
            </a:pP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a:t>
            </a:r>
            <a:r>
              <a:rPr lang="en-US" altLang="en-US" sz="1140" b="1" dirty="0" smtClean="0">
                <a:solidFill>
                  <a:schemeClr val="bg1"/>
                </a:solidFill>
              </a:rPr>
              <a:t>in </a:t>
            </a:r>
            <a:r>
              <a:rPr lang="en-US" altLang="en-US" sz="1140" b="1" dirty="0">
                <a:solidFill>
                  <a:schemeClr val="bg1"/>
                </a:solidFill>
              </a:rPr>
              <a:t>southern Africa, persistent rains resulted in sustained moisture surpluses over eastern Angola, Zambia, Botswana, and Zimbabwe.  Rainfall was also above average over many parts of </a:t>
            </a:r>
            <a:r>
              <a:rPr lang="en-US" altLang="en-US" sz="1140" b="1" dirty="0" smtClean="0">
                <a:solidFill>
                  <a:schemeClr val="bg1"/>
                </a:solidFill>
              </a:rPr>
              <a:t>Namibia and Mozambique, South Africa, Malawi, and </a:t>
            </a:r>
            <a:r>
              <a:rPr lang="en-US" altLang="en-US" sz="1140" b="1" dirty="0">
                <a:solidFill>
                  <a:schemeClr val="bg1"/>
                </a:solidFill>
              </a:rPr>
              <a:t>pocket areas in northern Madagascar.  Persistent light rains resulted in moisture deficits in western Angola and northwestern Namibia.  Rainfall was also below average along the border between </a:t>
            </a:r>
            <a:r>
              <a:rPr lang="en-US" altLang="en-US" sz="1140" b="1" dirty="0" smtClean="0">
                <a:solidFill>
                  <a:schemeClr val="bg1"/>
                </a:solidFill>
              </a:rPr>
              <a:t>Tanzania and </a:t>
            </a:r>
            <a:r>
              <a:rPr lang="en-US" altLang="en-US" sz="1140" b="1" dirty="0">
                <a:solidFill>
                  <a:schemeClr val="bg1"/>
                </a:solidFill>
              </a:rPr>
              <a:t>Mozambique and over central and southern Madagascar. </a:t>
            </a:r>
            <a:r>
              <a:rPr lang="en-US" altLang="en-US" sz="1140" b="1" dirty="0" smtClean="0">
                <a:solidFill>
                  <a:schemeClr val="bg1"/>
                </a:solidFill>
              </a:rPr>
              <a:t>In East Africa, rainfall was below average over parts of </a:t>
            </a:r>
            <a:r>
              <a:rPr lang="en-US" altLang="en-US" sz="1140" b="1" dirty="0">
                <a:solidFill>
                  <a:schemeClr val="bg1"/>
                </a:solidFill>
              </a:rPr>
              <a:t>southern </a:t>
            </a:r>
            <a:r>
              <a:rPr lang="en-US" altLang="en-US" sz="1140" b="1" dirty="0" smtClean="0">
                <a:solidFill>
                  <a:schemeClr val="bg1"/>
                </a:solidFill>
              </a:rPr>
              <a:t>Ethiopia and Kenya, and local areas in Somalia. Rainfall was also below average over many parts of South Sudan.  Rainfall was above average over southeastern South Sudan, pocket areas in Kenya and Somalia, </a:t>
            </a:r>
            <a:r>
              <a:rPr lang="en-US" altLang="en-US" sz="1140" b="1" dirty="0" smtClean="0">
                <a:solidFill>
                  <a:schemeClr val="bg1"/>
                </a:solidFill>
              </a:rPr>
              <a:t>Uganda </a:t>
            </a:r>
            <a:r>
              <a:rPr lang="en-US" altLang="en-US" sz="1140" b="1" dirty="0" smtClean="0">
                <a:solidFill>
                  <a:schemeClr val="bg1"/>
                </a:solidFill>
              </a:rPr>
              <a:t>and much of Tanzania. In Central Africa, rainfall was above average over many parts of DRC and Congo.  Rainfall was below average over local areas in northern DRC and much of CAR.  Below average rains were also observed over the western areas of Gabon and much of Cameroon. In West Africa, rainfall was below average in the central areas of the Gulf of Guinea region, and above average along the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1973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in </a:t>
            </a:r>
            <a:r>
              <a:rPr lang="en-US" altLang="en-US" sz="1140" b="1" dirty="0">
                <a:solidFill>
                  <a:schemeClr val="bg1"/>
                </a:solidFill>
              </a:rPr>
              <a:t>southern Africa, persistent moderate to heavy rains resulted in moisture surpluses over </a:t>
            </a:r>
            <a:r>
              <a:rPr lang="en-US" altLang="en-US" sz="1140" b="1" dirty="0" smtClean="0">
                <a:solidFill>
                  <a:schemeClr val="bg1"/>
                </a:solidFill>
              </a:rPr>
              <a:t>southeastern </a:t>
            </a:r>
            <a:r>
              <a:rPr lang="en-US" altLang="en-US" sz="1140" b="1" dirty="0">
                <a:solidFill>
                  <a:schemeClr val="bg1"/>
                </a:solidFill>
              </a:rPr>
              <a:t>Angola, Namibia, Zambia, Botswana, and Zimbabwe.  Rainfall was also above average over </a:t>
            </a:r>
            <a:r>
              <a:rPr lang="en-US" altLang="en-US" sz="1140" b="1" dirty="0" smtClean="0">
                <a:solidFill>
                  <a:schemeClr val="bg1"/>
                </a:solidFill>
              </a:rPr>
              <a:t>portions of South Africa, central </a:t>
            </a:r>
            <a:r>
              <a:rPr lang="en-US" altLang="en-US" sz="1140" b="1" dirty="0">
                <a:solidFill>
                  <a:schemeClr val="bg1"/>
                </a:solidFill>
              </a:rPr>
              <a:t>and southern Mozambique.  Persistent light rains resulted in moisture deficits in western </a:t>
            </a:r>
            <a:r>
              <a:rPr lang="en-US" altLang="en-US" sz="1140" b="1" dirty="0" smtClean="0">
                <a:solidFill>
                  <a:schemeClr val="bg1"/>
                </a:solidFill>
              </a:rPr>
              <a:t>and central Angola, </a:t>
            </a:r>
            <a:r>
              <a:rPr lang="en-US" altLang="en-US" sz="1140" b="1" dirty="0">
                <a:solidFill>
                  <a:schemeClr val="bg1"/>
                </a:solidFill>
              </a:rPr>
              <a:t>and northwestern Namibia.  Rainfall was also below average over </a:t>
            </a:r>
            <a:r>
              <a:rPr lang="en-US" altLang="en-US" sz="1140" b="1" dirty="0" smtClean="0">
                <a:solidFill>
                  <a:schemeClr val="bg1"/>
                </a:solidFill>
              </a:rPr>
              <a:t>northeastern </a:t>
            </a:r>
            <a:r>
              <a:rPr lang="en-US" altLang="en-US" sz="1140" b="1" dirty="0">
                <a:solidFill>
                  <a:schemeClr val="bg1"/>
                </a:solidFill>
              </a:rPr>
              <a:t>Mozambique, and over </a:t>
            </a:r>
            <a:r>
              <a:rPr lang="en-US" altLang="en-US" sz="1140" b="1" dirty="0" smtClean="0">
                <a:solidFill>
                  <a:schemeClr val="bg1"/>
                </a:solidFill>
              </a:rPr>
              <a:t>many parts of </a:t>
            </a:r>
            <a:r>
              <a:rPr lang="en-US" altLang="en-US" sz="1140" b="1" dirty="0">
                <a:solidFill>
                  <a:schemeClr val="bg1"/>
                </a:solidFill>
              </a:rPr>
              <a:t>Madagascar.in </a:t>
            </a:r>
            <a:r>
              <a:rPr lang="en-US" altLang="en-US" sz="1140" b="1" dirty="0" smtClean="0">
                <a:solidFill>
                  <a:schemeClr val="bg1"/>
                </a:solidFill>
              </a:rPr>
              <a:t>East Africa, rainfall was above average </a:t>
            </a:r>
            <a:r>
              <a:rPr lang="en-US" altLang="en-US" sz="1140" b="1" dirty="0" smtClean="0">
                <a:solidFill>
                  <a:schemeClr val="bg1"/>
                </a:solidFill>
              </a:rPr>
              <a:t>over many </a:t>
            </a:r>
            <a:r>
              <a:rPr lang="en-US" altLang="en-US" sz="1140" b="1" dirty="0" smtClean="0">
                <a:solidFill>
                  <a:schemeClr val="bg1"/>
                </a:solidFill>
              </a:rPr>
              <a:t>parts of Tanzania. In central Africa, rainfall was above average over much of DRC and Congo.  Rainfall was below average over western and central Gabon.  In West Africa, rainfall was slightly above average in pockets along the Guinean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a:t>
            </a: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heavy </a:t>
            </a:r>
            <a:r>
              <a:rPr lang="en-US" altLang="en-US" sz="1100" b="1" dirty="0">
                <a:solidFill>
                  <a:schemeClr val="bg1"/>
                </a:solidFill>
              </a:rPr>
              <a:t>rainfall </a:t>
            </a:r>
            <a:r>
              <a:rPr lang="en-US" altLang="en-US" sz="1100" b="1" dirty="0" smtClean="0">
                <a:solidFill>
                  <a:schemeClr val="bg1"/>
                </a:solidFill>
              </a:rPr>
              <a:t>sustained </a:t>
            </a:r>
            <a:r>
              <a:rPr lang="en-US" altLang="en-US" sz="1100" b="1" dirty="0">
                <a:solidFill>
                  <a:schemeClr val="bg1"/>
                </a:solidFill>
              </a:rPr>
              <a:t>moisture surpluses </a:t>
            </a:r>
            <a:r>
              <a:rPr lang="en-US" altLang="en-US" sz="1100" b="1" dirty="0" smtClean="0">
                <a:solidFill>
                  <a:schemeClr val="bg1"/>
                </a:solidFill>
              </a:rPr>
              <a:t>across </a:t>
            </a:r>
            <a:r>
              <a:rPr lang="en-US" altLang="en-US" sz="1100" b="1" dirty="0" smtClean="0">
                <a:solidFill>
                  <a:schemeClr val="bg1"/>
                </a:solidFill>
              </a:rPr>
              <a:t>much of Botswana and eastern South Africa. </a:t>
            </a:r>
            <a:r>
              <a:rPr lang="en-US" altLang="en-US" sz="1100" b="1" dirty="0" smtClean="0">
                <a:solidFill>
                  <a:schemeClr val="bg1"/>
                </a:solidFill>
              </a:rPr>
              <a:t>Rainfall was also above-average over </a:t>
            </a:r>
            <a:r>
              <a:rPr lang="en-US" altLang="en-US" sz="1100" b="1" dirty="0" smtClean="0">
                <a:solidFill>
                  <a:schemeClr val="bg1"/>
                </a:solidFill>
              </a:rPr>
              <a:t>parts of Zimbabwe, and local </a:t>
            </a:r>
            <a:r>
              <a:rPr lang="en-US" altLang="en-US" sz="1100" b="1" dirty="0" smtClean="0">
                <a:solidFill>
                  <a:schemeClr val="bg1"/>
                </a:solidFill>
              </a:rPr>
              <a:t>areas in </a:t>
            </a:r>
            <a:r>
              <a:rPr lang="en-US" altLang="en-US" sz="1100" b="1" dirty="0" smtClean="0">
                <a:solidFill>
                  <a:schemeClr val="bg1"/>
                </a:solidFill>
              </a:rPr>
              <a:t>Zambia, Mozambique </a:t>
            </a:r>
            <a:r>
              <a:rPr lang="en-US" altLang="en-US" sz="1100" b="1" dirty="0" smtClean="0">
                <a:solidFill>
                  <a:schemeClr val="bg1"/>
                </a:solidFill>
              </a:rPr>
              <a:t>and </a:t>
            </a:r>
            <a:r>
              <a:rPr lang="en-US" altLang="en-US" sz="1100" b="1" dirty="0" smtClean="0">
                <a:solidFill>
                  <a:schemeClr val="bg1"/>
                </a:solidFill>
              </a:rPr>
              <a:t>northern Madagascar</a:t>
            </a:r>
            <a:r>
              <a:rPr lang="en-US" altLang="en-US" sz="1100" b="1" dirty="0" smtClean="0">
                <a:solidFill>
                  <a:schemeClr val="bg1"/>
                </a:solidFill>
              </a:rPr>
              <a:t>. Below-average rainfall was observed over </a:t>
            </a:r>
            <a:r>
              <a:rPr lang="en-US" altLang="en-US" sz="1100" b="1" dirty="0" smtClean="0">
                <a:solidFill>
                  <a:schemeClr val="bg1"/>
                </a:solidFill>
              </a:rPr>
              <a:t>much of Angola</a:t>
            </a:r>
            <a:r>
              <a:rPr lang="en-US" altLang="en-US" sz="1100" b="1" dirty="0" smtClean="0">
                <a:solidFill>
                  <a:schemeClr val="bg1"/>
                </a:solidFill>
              </a:rPr>
              <a:t>, </a:t>
            </a:r>
            <a:r>
              <a:rPr lang="en-US" altLang="en-US" sz="1100" b="1" dirty="0" smtClean="0">
                <a:solidFill>
                  <a:schemeClr val="bg1"/>
                </a:solidFill>
              </a:rPr>
              <a:t>Namibia, southern </a:t>
            </a:r>
            <a:r>
              <a:rPr lang="en-US" altLang="en-US" sz="1100" b="1" dirty="0" smtClean="0">
                <a:solidFill>
                  <a:schemeClr val="bg1"/>
                </a:solidFill>
              </a:rPr>
              <a:t>Tanzania, </a:t>
            </a:r>
            <a:r>
              <a:rPr lang="en-US" altLang="en-US" sz="1100" b="1" dirty="0" smtClean="0">
                <a:solidFill>
                  <a:schemeClr val="bg1"/>
                </a:solidFill>
              </a:rPr>
              <a:t>central and northern Mozambique and northern </a:t>
            </a:r>
            <a:r>
              <a:rPr lang="en-US" altLang="en-US" sz="1100" b="1" dirty="0" smtClean="0">
                <a:solidFill>
                  <a:schemeClr val="bg1"/>
                </a:solidFill>
              </a:rPr>
              <a:t>Madagascar. In Central Africa, moderate </a:t>
            </a:r>
            <a:r>
              <a:rPr lang="en-US" altLang="en-US" sz="1100" b="1" dirty="0" smtClean="0">
                <a:solidFill>
                  <a:schemeClr val="bg1"/>
                </a:solidFill>
              </a:rPr>
              <a:t>rains </a:t>
            </a:r>
            <a:r>
              <a:rPr lang="en-US" altLang="en-US" sz="1100" b="1" dirty="0" smtClean="0">
                <a:solidFill>
                  <a:schemeClr val="bg1"/>
                </a:solidFill>
              </a:rPr>
              <a:t>sustained moisture surpluses over </a:t>
            </a:r>
            <a:r>
              <a:rPr lang="en-US" altLang="en-US" sz="1100" b="1" dirty="0" smtClean="0">
                <a:solidFill>
                  <a:schemeClr val="bg1"/>
                </a:solidFill>
              </a:rPr>
              <a:t>pocket </a:t>
            </a:r>
            <a:r>
              <a:rPr lang="en-US" altLang="en-US" sz="1100" b="1" dirty="0" smtClean="0">
                <a:solidFill>
                  <a:schemeClr val="bg1"/>
                </a:solidFill>
              </a:rPr>
              <a:t>of </a:t>
            </a:r>
            <a:r>
              <a:rPr lang="en-US" altLang="en-US" sz="1100" b="1" dirty="0" smtClean="0">
                <a:solidFill>
                  <a:schemeClr val="bg1"/>
                </a:solidFill>
              </a:rPr>
              <a:t>Gabon and DRC. In East Africa, parts of southern Kenya and Tanzania received above-average rainfa</a:t>
            </a:r>
            <a:r>
              <a:rPr lang="en-US" altLang="en-US" sz="1100" b="1" dirty="0" smtClean="0">
                <a:solidFill>
                  <a:schemeClr val="bg1"/>
                </a:solidFill>
              </a:rPr>
              <a:t>ll.</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cyclonic circulation over Southern Africa may have contributed to the observed above-average rainfall in the region.</a:t>
            </a:r>
            <a:endParaRPr lang="en-US" altLang="en-US" sz="1200" b="1" dirty="0">
              <a:solidFill>
                <a:schemeClr val="bg1"/>
              </a:solidFill>
            </a:endParaRPr>
          </a:p>
        </p:txBody>
      </p:sp>
      <p:sp>
        <p:nvSpPr>
          <p:cNvPr id="3" name="Oval 2"/>
          <p:cNvSpPr/>
          <p:nvPr/>
        </p:nvSpPr>
        <p:spPr bwMode="auto">
          <a:xfrm rot="1846772">
            <a:off x="2277300" y="4234320"/>
            <a:ext cx="1146047" cy="58023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5999" y="2514600"/>
            <a:ext cx="792481" cy="12954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797172"/>
            <a:ext cx="742951" cy="1012827"/>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276600" y="1514793"/>
            <a:ext cx="2733674" cy="128237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heavy rainfall </a:t>
            </a:r>
            <a:r>
              <a:rPr lang="en-US" altLang="en-US" sz="1200" b="1" dirty="0" smtClean="0">
                <a:solidFill>
                  <a:schemeClr val="bg1"/>
                </a:solidFill>
                <a:latin typeface="Arial" charset="0"/>
              </a:rPr>
              <a:t>sustained moisture surpluses over </a:t>
            </a:r>
            <a:r>
              <a:rPr lang="en-US" altLang="en-US" sz="1200" b="1" dirty="0" smtClean="0">
                <a:solidFill>
                  <a:schemeClr val="bg1"/>
                </a:solidFill>
                <a:latin typeface="Arial" charset="0"/>
              </a:rPr>
              <a:t>much </a:t>
            </a:r>
            <a:r>
              <a:rPr lang="en-US" altLang="en-US" sz="1200" b="1" dirty="0" smtClean="0">
                <a:solidFill>
                  <a:schemeClr val="bg1"/>
                </a:solidFill>
                <a:latin typeface="Arial" charset="0"/>
              </a:rPr>
              <a:t>of Botswana (top right)</a:t>
            </a:r>
            <a:r>
              <a:rPr lang="en-US" altLang="en-US" sz="1200" b="1" dirty="0" smtClean="0">
                <a:solidFill>
                  <a:schemeClr val="bg1"/>
                </a:solidFill>
                <a:latin typeface="Arial" charset="0"/>
                <a:cs typeface="+mn-cs"/>
              </a:rPr>
              <a:t>. Seasonal total rainfall remained below-average over southern Angola (bottom left) and southern Madagascar (bottom </a:t>
            </a:r>
            <a:r>
              <a:rPr lang="en-US" altLang="en-US" sz="1200" b="1" dirty="0">
                <a:solidFill>
                  <a:schemeClr val="bg1"/>
                </a:solidFill>
                <a:latin typeface="Arial" charset="0"/>
                <a:cs typeface="+mn-cs"/>
              </a:rPr>
              <a:t>right</a:t>
            </a:r>
            <a:r>
              <a:rPr lang="en-US" altLang="en-US" sz="1200" b="1" dirty="0" smtClean="0">
                <a:solidFill>
                  <a:schemeClr val="bg1"/>
                </a:solidFill>
                <a:latin typeface="Arial" charset="0"/>
                <a:cs typeface="+mn-cs"/>
              </a:rPr>
              <a:t>). </a:t>
            </a:r>
            <a:endParaRPr lang="en-US" altLang="en-US" sz="1200" b="1" dirty="0">
              <a:solidFill>
                <a:schemeClr val="bg1"/>
              </a:solidFill>
              <a:latin typeface="Arial" charset="0"/>
              <a:cs typeface="+mn-cs"/>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2" cy="263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748002" y="1524000"/>
            <a:ext cx="3080651"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9 - 16 February</a:t>
            </a:r>
            <a:endParaRPr lang="en-US" altLang="en-US" b="1" dirty="0">
              <a:solidFill>
                <a:srgbClr val="FFFF00"/>
              </a:solidFill>
            </a:endParaRPr>
          </a:p>
          <a:p>
            <a:pPr algn="ctr" eaLnBrk="1" hangingPunct="1"/>
            <a:endParaRPr lang="en-US" altLang="en-US" dirty="0"/>
          </a:p>
        </p:txBody>
      </p:sp>
      <p:sp>
        <p:nvSpPr>
          <p:cNvPr id="22535" name="TextBox 10"/>
          <p:cNvSpPr txBox="1">
            <a:spLocks noChangeArrowheads="1"/>
          </p:cNvSpPr>
          <p:nvPr/>
        </p:nvSpPr>
        <p:spPr bwMode="auto">
          <a:xfrm>
            <a:off x="5018442" y="1524000"/>
            <a:ext cx="3749874"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17 </a:t>
            </a:r>
            <a:r>
              <a:rPr lang="en-US" altLang="en-US" b="1" dirty="0" smtClean="0">
                <a:solidFill>
                  <a:srgbClr val="FFFF00"/>
                </a:solidFill>
              </a:rPr>
              <a:t>- </a:t>
            </a:r>
            <a:r>
              <a:rPr lang="en-US" altLang="en-US" b="1" dirty="0" smtClean="0">
                <a:solidFill>
                  <a:srgbClr val="FFFF00"/>
                </a:solidFill>
              </a:rPr>
              <a:t>23 </a:t>
            </a:r>
            <a:r>
              <a:rPr lang="en-US" altLang="en-US" b="1" dirty="0">
                <a:solidFill>
                  <a:srgbClr val="FFFF00"/>
                </a:solidFill>
              </a:rPr>
              <a:t>February, 2021</a:t>
            </a:r>
            <a:endParaRPr lang="en-US" altLang="en-US" dirty="0"/>
          </a:p>
        </p:txBody>
      </p:sp>
      <p:sp>
        <p:nvSpPr>
          <p:cNvPr id="7" name="Text Box 8"/>
          <p:cNvSpPr txBox="1">
            <a:spLocks noChangeArrowheads="1"/>
          </p:cNvSpPr>
          <p:nvPr/>
        </p:nvSpPr>
        <p:spPr bwMode="auto">
          <a:xfrm>
            <a:off x="79248" y="5562600"/>
            <a:ext cx="8991600" cy="10156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southern </a:t>
            </a:r>
            <a:r>
              <a:rPr lang="en-US" altLang="en-US" sz="1200" b="1" dirty="0" smtClean="0">
                <a:solidFill>
                  <a:schemeClr val="bg1"/>
                </a:solidFill>
              </a:rPr>
              <a:t>southeastern Angola, northeastern Namibia, southeastern DRC, Zambia, Tanzania, Malawi, northern Zimbabwe, northern Mozambique and much of Madagascar. </a:t>
            </a:r>
            <a:r>
              <a:rPr lang="en-US" altLang="en-US" sz="1200" b="1" dirty="0">
                <a:solidFill>
                  <a:schemeClr val="bg1"/>
                </a:solidFill>
              </a:rPr>
              <a:t>For week-2 (right panel), the chance for rainfall to exceed 50 mm is mostly confined to </a:t>
            </a:r>
            <a:r>
              <a:rPr lang="en-US" altLang="en-US" sz="1200" b="1" dirty="0" smtClean="0">
                <a:solidFill>
                  <a:schemeClr val="bg1"/>
                </a:solidFill>
              </a:rPr>
              <a:t>much of Zambia, Malawi, northern Zimbabwe, Mozambique and Madagascar.</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186206</TotalTime>
  <Words>1118</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9430</cp:revision>
  <cp:lastPrinted>2018-07-09T15:13:07Z</cp:lastPrinted>
  <dcterms:created xsi:type="dcterms:W3CDTF">2001-08-31T10:39:36Z</dcterms:created>
  <dcterms:modified xsi:type="dcterms:W3CDTF">2021-02-08T15:24:08Z</dcterms:modified>
</cp:coreProperties>
</file>