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509" r:id="rId2"/>
    <p:sldId id="326" r:id="rId3"/>
    <p:sldId id="485" r:id="rId4"/>
    <p:sldId id="502" r:id="rId5"/>
    <p:sldId id="501" r:id="rId6"/>
    <p:sldId id="512" r:id="rId7"/>
    <p:sldId id="482" r:id="rId8"/>
    <p:sldId id="496" r:id="rId9"/>
    <p:sldId id="506" r:id="rId10"/>
    <p:sldId id="511" r:id="rId11"/>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78" autoAdjust="0"/>
    <p:restoredTop sz="90813" autoAdjust="0"/>
  </p:normalViewPr>
  <p:slideViewPr>
    <p:cSldViewPr>
      <p:cViewPr varScale="1">
        <p:scale>
          <a:sx n="61" d="100"/>
          <a:sy n="61" d="100"/>
        </p:scale>
        <p:origin x="666"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1/25/2021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882"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25 January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580" b="1" dirty="0">
                <a:solidFill>
                  <a:schemeClr val="bg1"/>
                </a:solidFill>
                <a:latin typeface="Arial" panose="020B0604020202020204" pitchFamily="34" charset="0"/>
                <a:cs typeface="Arial" panose="020B0604020202020204" pitchFamily="34" charset="0"/>
              </a:rPr>
              <a:t>During the past 30 </a:t>
            </a:r>
            <a:r>
              <a:rPr lang="en-US" altLang="en-US" sz="1580" b="1" dirty="0" smtClean="0">
                <a:solidFill>
                  <a:schemeClr val="bg1"/>
                </a:solidFill>
                <a:latin typeface="Arial" panose="020B0604020202020204" pitchFamily="34" charset="0"/>
                <a:cs typeface="Arial" panose="020B0604020202020204" pitchFamily="34" charset="0"/>
              </a:rPr>
              <a:t>to 90 days</a:t>
            </a:r>
            <a:r>
              <a:rPr lang="en-US" altLang="en-US" sz="1580" b="1" dirty="0">
                <a:solidFill>
                  <a:schemeClr val="bg1"/>
                </a:solidFill>
                <a:latin typeface="Arial" panose="020B0604020202020204" pitchFamily="34" charset="0"/>
                <a:cs typeface="Arial" panose="020B0604020202020204" pitchFamily="34" charset="0"/>
              </a:rPr>
              <a:t>, in East Africa, </a:t>
            </a:r>
            <a:r>
              <a:rPr lang="en-US" altLang="en-US" sz="1580" b="1" dirty="0" smtClean="0">
                <a:solidFill>
                  <a:schemeClr val="bg1"/>
                </a:solidFill>
                <a:latin typeface="Arial" panose="020B0604020202020204" pitchFamily="34" charset="0"/>
                <a:cs typeface="Arial" panose="020B0604020202020204" pitchFamily="34" charset="0"/>
              </a:rPr>
              <a:t>moisture </a:t>
            </a:r>
            <a:r>
              <a:rPr lang="en-US" altLang="en-US" sz="1580" b="1" dirty="0">
                <a:solidFill>
                  <a:schemeClr val="bg1"/>
                </a:solidFill>
                <a:latin typeface="Arial" panose="020B0604020202020204" pitchFamily="34" charset="0"/>
                <a:cs typeface="Arial" panose="020B0604020202020204" pitchFamily="34" charset="0"/>
              </a:rPr>
              <a:t>deficits </a:t>
            </a:r>
            <a:r>
              <a:rPr lang="en-US" altLang="en-US" sz="1580" b="1" dirty="0" smtClean="0">
                <a:solidFill>
                  <a:schemeClr val="bg1"/>
                </a:solidFill>
                <a:latin typeface="Arial" panose="020B0604020202020204" pitchFamily="34" charset="0"/>
                <a:cs typeface="Arial" panose="020B0604020202020204" pitchFamily="34" charset="0"/>
              </a:rPr>
              <a:t>prevailed over portions of Somalia</a:t>
            </a:r>
            <a:r>
              <a:rPr lang="en-US" altLang="en-US" sz="1580" b="1" dirty="0">
                <a:solidFill>
                  <a:schemeClr val="bg1"/>
                </a:solidFill>
                <a:latin typeface="Arial" panose="020B0604020202020204" pitchFamily="34" charset="0"/>
                <a:cs typeface="Arial" panose="020B0604020202020204" pitchFamily="34" charset="0"/>
              </a:rPr>
              <a:t>, </a:t>
            </a:r>
            <a:r>
              <a:rPr lang="en-US" altLang="en-US" sz="1580" b="1" dirty="0" smtClean="0">
                <a:solidFill>
                  <a:schemeClr val="bg1"/>
                </a:solidFill>
                <a:latin typeface="Arial" panose="020B0604020202020204" pitchFamily="34" charset="0"/>
                <a:cs typeface="Arial" panose="020B0604020202020204" pitchFamily="34" charset="0"/>
              </a:rPr>
              <a:t>Kenya</a:t>
            </a:r>
            <a:r>
              <a:rPr lang="en-US" altLang="en-US" sz="1580" b="1" dirty="0">
                <a:solidFill>
                  <a:schemeClr val="bg1"/>
                </a:solidFill>
                <a:latin typeface="Arial" panose="020B0604020202020204" pitchFamily="34" charset="0"/>
                <a:cs typeface="Arial" panose="020B0604020202020204" pitchFamily="34" charset="0"/>
              </a:rPr>
              <a:t>, and </a:t>
            </a:r>
            <a:r>
              <a:rPr lang="en-US" altLang="en-US" sz="1580" b="1" dirty="0" smtClean="0">
                <a:solidFill>
                  <a:schemeClr val="bg1"/>
                </a:solidFill>
                <a:latin typeface="Arial" panose="020B0604020202020204" pitchFamily="34" charset="0"/>
                <a:cs typeface="Arial" panose="020B0604020202020204" pitchFamily="34" charset="0"/>
              </a:rPr>
              <a:t>southern </a:t>
            </a:r>
            <a:r>
              <a:rPr lang="en-US" altLang="en-US" sz="1580" b="1" dirty="0">
                <a:solidFill>
                  <a:schemeClr val="bg1"/>
                </a:solidFill>
                <a:latin typeface="Arial" panose="020B0604020202020204" pitchFamily="34" charset="0"/>
                <a:cs typeface="Arial" panose="020B0604020202020204" pitchFamily="34" charset="0"/>
              </a:rPr>
              <a:t>Ethiopia.  Rainfall was above average </a:t>
            </a:r>
            <a:r>
              <a:rPr lang="en-US" altLang="en-US" sz="1580" b="1" dirty="0" smtClean="0">
                <a:solidFill>
                  <a:schemeClr val="bg1"/>
                </a:solidFill>
                <a:latin typeface="Arial" panose="020B0604020202020204" pitchFamily="34" charset="0"/>
                <a:cs typeface="Arial" panose="020B0604020202020204" pitchFamily="34" charset="0"/>
              </a:rPr>
              <a:t>much </a:t>
            </a:r>
            <a:r>
              <a:rPr lang="en-US" altLang="en-US" sz="1580" b="1" dirty="0">
                <a:solidFill>
                  <a:schemeClr val="bg1"/>
                </a:solidFill>
                <a:latin typeface="Arial" panose="020B0604020202020204" pitchFamily="34" charset="0"/>
                <a:cs typeface="Arial" panose="020B0604020202020204" pitchFamily="34" charset="0"/>
              </a:rPr>
              <a:t>of </a:t>
            </a:r>
            <a:r>
              <a:rPr lang="en-US" altLang="en-US" sz="1580" b="1" dirty="0" smtClean="0">
                <a:solidFill>
                  <a:schemeClr val="bg1"/>
                </a:solidFill>
                <a:latin typeface="Arial" panose="020B0604020202020204" pitchFamily="34" charset="0"/>
                <a:cs typeface="Arial" panose="020B0604020202020204" pitchFamily="34" charset="0"/>
              </a:rPr>
              <a:t>Tanzania and Uganda.  </a:t>
            </a:r>
            <a:r>
              <a:rPr lang="en-US" altLang="en-US" sz="1580" b="1" dirty="0">
                <a:solidFill>
                  <a:schemeClr val="bg1"/>
                </a:solidFill>
                <a:latin typeface="Arial" panose="020B0604020202020204" pitchFamily="34" charset="0"/>
                <a:cs typeface="Arial" panose="020B0604020202020204" pitchFamily="34" charset="0"/>
              </a:rPr>
              <a:t>In southern Africa, </a:t>
            </a:r>
            <a:r>
              <a:rPr lang="en-US" altLang="en-US" sz="1580" b="1" dirty="0" smtClean="0">
                <a:solidFill>
                  <a:schemeClr val="bg1"/>
                </a:solidFill>
                <a:latin typeface="Arial" panose="020B0604020202020204" pitchFamily="34" charset="0"/>
                <a:cs typeface="Arial" panose="020B0604020202020204" pitchFamily="34" charset="0"/>
              </a:rPr>
              <a:t>rainfall was above average over the northern areas of the region.  Rainfall was below average over western </a:t>
            </a:r>
            <a:r>
              <a:rPr lang="en-US" altLang="en-US" sz="1580" b="1" dirty="0">
                <a:solidFill>
                  <a:schemeClr val="bg1"/>
                </a:solidFill>
                <a:latin typeface="Arial" panose="020B0604020202020204" pitchFamily="34" charset="0"/>
                <a:cs typeface="Arial" panose="020B0604020202020204" pitchFamily="34" charset="0"/>
              </a:rPr>
              <a:t>Angola and northern Namibia. </a:t>
            </a:r>
            <a:r>
              <a:rPr lang="en-US" altLang="en-US" sz="1580" b="1" dirty="0" smtClean="0">
                <a:solidFill>
                  <a:schemeClr val="bg1"/>
                </a:solidFill>
                <a:latin typeface="Arial" panose="020B0604020202020204" pitchFamily="34" charset="0"/>
                <a:cs typeface="Arial" panose="020B0604020202020204" pitchFamily="34" charset="0"/>
              </a:rPr>
              <a:t> In </a:t>
            </a:r>
            <a:r>
              <a:rPr lang="en-US" altLang="en-US" sz="1580" b="1" dirty="0">
                <a:solidFill>
                  <a:schemeClr val="bg1"/>
                </a:solidFill>
                <a:latin typeface="Arial" panose="020B0604020202020204" pitchFamily="34" charset="0"/>
                <a:cs typeface="Arial" panose="020B0604020202020204" pitchFamily="34" charset="0"/>
              </a:rPr>
              <a:t>central Africa, rainfall was above average over central and southern DRC, southern Congo, and eastern Gabon.  Rainfall was below average over western Gabon, </a:t>
            </a:r>
            <a:r>
              <a:rPr lang="en-US" altLang="en-US" sz="1580" b="1" dirty="0" smtClean="0">
                <a:solidFill>
                  <a:schemeClr val="bg1"/>
                </a:solidFill>
                <a:latin typeface="Arial" panose="020B0604020202020204" pitchFamily="34" charset="0"/>
                <a:cs typeface="Arial" panose="020B0604020202020204" pitchFamily="34" charset="0"/>
              </a:rPr>
              <a:t>Equatorial Africa </a:t>
            </a:r>
            <a:r>
              <a:rPr lang="en-US" altLang="en-US" sz="1580" b="1" dirty="0">
                <a:solidFill>
                  <a:schemeClr val="bg1"/>
                </a:solidFill>
                <a:latin typeface="Arial" panose="020B0604020202020204" pitchFamily="34" charset="0"/>
                <a:cs typeface="Arial" panose="020B0604020202020204" pitchFamily="34" charset="0"/>
              </a:rPr>
              <a:t>and CAR.  In West Africa, rainfall was slightly above average in pockets along the Guinean coast. </a:t>
            </a:r>
          </a:p>
          <a:p>
            <a:pPr algn="just"/>
            <a:endParaRPr lang="en-US" altLang="en-US" sz="1580" b="1" dirty="0">
              <a:solidFill>
                <a:schemeClr val="bg1"/>
              </a:solidFill>
              <a:latin typeface="Arial" panose="020B0604020202020204" pitchFamily="34" charset="0"/>
              <a:cs typeface="Arial" panose="020B0604020202020204" pitchFamily="34" charset="0"/>
            </a:endParaRPr>
          </a:p>
          <a:p>
            <a:pPr algn="just"/>
            <a:r>
              <a:rPr lang="en-US" altLang="en-US" sz="1580" b="1" dirty="0">
                <a:solidFill>
                  <a:schemeClr val="bg1"/>
                </a:solidFill>
                <a:latin typeface="Arial" panose="020B0604020202020204" pitchFamily="34" charset="0"/>
                <a:cs typeface="Arial" panose="020B0604020202020204" pitchFamily="34" charset="0"/>
              </a:rPr>
              <a:t>During the past 7 days, In Southern Africa, heavy </a:t>
            </a:r>
            <a:r>
              <a:rPr lang="en-US" altLang="en-US" sz="1580" b="1" dirty="0" smtClean="0">
                <a:solidFill>
                  <a:schemeClr val="bg1"/>
                </a:solidFill>
                <a:latin typeface="Arial" panose="020B0604020202020204" pitchFamily="34" charset="0"/>
                <a:cs typeface="Arial" panose="020B0604020202020204" pitchFamily="34" charset="0"/>
              </a:rPr>
              <a:t>rainfall </a:t>
            </a:r>
            <a:r>
              <a:rPr lang="en-US" altLang="en-US" sz="1580" b="1" dirty="0">
                <a:solidFill>
                  <a:schemeClr val="bg1"/>
                </a:solidFill>
                <a:latin typeface="Arial" panose="020B0604020202020204" pitchFamily="34" charset="0"/>
                <a:cs typeface="Arial" panose="020B0604020202020204" pitchFamily="34" charset="0"/>
              </a:rPr>
              <a:t>associated with tropical cyclone </a:t>
            </a:r>
            <a:r>
              <a:rPr lang="en-US" altLang="en-US" sz="1580" b="1" dirty="0" smtClean="0">
                <a:solidFill>
                  <a:schemeClr val="bg1"/>
                </a:solidFill>
                <a:latin typeface="Arial" panose="020B0604020202020204" pitchFamily="34" charset="0"/>
                <a:cs typeface="Arial" panose="020B0604020202020204" pitchFamily="34" charset="0"/>
              </a:rPr>
              <a:t>Eloise sustained </a:t>
            </a:r>
            <a:r>
              <a:rPr lang="en-US" altLang="en-US" sz="1580" b="1" dirty="0">
                <a:solidFill>
                  <a:schemeClr val="bg1"/>
                </a:solidFill>
                <a:latin typeface="Arial" panose="020B0604020202020204" pitchFamily="34" charset="0"/>
                <a:cs typeface="Arial" panose="020B0604020202020204" pitchFamily="34" charset="0"/>
              </a:rPr>
              <a:t>moisture surpluses across </a:t>
            </a:r>
            <a:r>
              <a:rPr lang="en-US" altLang="en-US" sz="1580" b="1" dirty="0" smtClean="0">
                <a:solidFill>
                  <a:schemeClr val="bg1"/>
                </a:solidFill>
                <a:latin typeface="Arial" panose="020B0604020202020204" pitchFamily="34" charset="0"/>
                <a:cs typeface="Arial" panose="020B0604020202020204" pitchFamily="34" charset="0"/>
              </a:rPr>
              <a:t>Mozambique </a:t>
            </a:r>
            <a:r>
              <a:rPr lang="en-US" altLang="en-US" sz="1580" b="1" dirty="0">
                <a:solidFill>
                  <a:schemeClr val="bg1"/>
                </a:solidFill>
                <a:latin typeface="Arial" panose="020B0604020202020204" pitchFamily="34" charset="0"/>
                <a:cs typeface="Arial" panose="020B0604020202020204" pitchFamily="34" charset="0"/>
              </a:rPr>
              <a:t>and northern Madagascar. Rainfall was also above-average over northeastern Angola, Botswana, Zambia and Malawi. In contrast, rainfall was below-average over western and central Angola, southeastern Namibia, southern Botswana, much of South Africa, and parts of Madagascar.  In Central Africa, moderate rains sustained moisture surpluses over pocket areas in Congo and DRC.</a:t>
            </a:r>
          </a:p>
          <a:p>
            <a:pPr algn="just"/>
            <a:endParaRPr lang="en-US" altLang="en-US" sz="1580" b="1" dirty="0" smtClean="0">
              <a:solidFill>
                <a:schemeClr val="bg1"/>
              </a:solidFill>
              <a:latin typeface="Arial" panose="020B0604020202020204" pitchFamily="34" charset="0"/>
              <a:cs typeface="Arial" panose="020B0604020202020204" pitchFamily="34" charset="0"/>
            </a:endParaRPr>
          </a:p>
          <a:p>
            <a:pPr algn="just"/>
            <a:r>
              <a:rPr lang="en-US" altLang="en-US" sz="1580" b="1" dirty="0" smtClean="0">
                <a:solidFill>
                  <a:schemeClr val="bg1"/>
                </a:solidFill>
                <a:latin typeface="Arial" panose="020B0604020202020204" pitchFamily="34" charset="0"/>
                <a:cs typeface="Arial" panose="020B0604020202020204" pitchFamily="34" charset="0"/>
              </a:rPr>
              <a:t>The </a:t>
            </a:r>
            <a:r>
              <a:rPr lang="en-US" altLang="en-US" sz="1580" b="1" dirty="0">
                <a:solidFill>
                  <a:schemeClr val="bg1"/>
                </a:solidFill>
                <a:latin typeface="Arial" panose="020B0604020202020204" pitchFamily="34" charset="0"/>
                <a:cs typeface="Arial" panose="020B0604020202020204" pitchFamily="34" charset="0"/>
              </a:rPr>
              <a:t>week-1 </a:t>
            </a:r>
            <a:r>
              <a:rPr lang="en-US" altLang="en-US" sz="1580" b="1" dirty="0" smtClean="0">
                <a:solidFill>
                  <a:schemeClr val="bg1"/>
                </a:solidFill>
                <a:latin typeface="Arial" panose="020B0604020202020204" pitchFamily="34" charset="0"/>
                <a:cs typeface="Arial" panose="020B0604020202020204" pitchFamily="34" charset="0"/>
              </a:rPr>
              <a:t>outlooks </a:t>
            </a:r>
            <a:r>
              <a:rPr lang="en-US" altLang="en-US" sz="1580" b="1" dirty="0">
                <a:solidFill>
                  <a:schemeClr val="bg1"/>
                </a:solidFill>
                <a:latin typeface="Arial" panose="020B0604020202020204" pitchFamily="34" charset="0"/>
                <a:cs typeface="Arial" panose="020B0604020202020204" pitchFamily="34" charset="0"/>
              </a:rPr>
              <a:t>indicate a moderate to high chance for rainfall to exceed 50 mm over parts of Gabon, southern Congo, southern and eastern DRC, eastern Angola, northeastern Namibia, much of Zambia, Botswana, Zimbabwe, Malawi, eastern South Africa, and parts of Mozambique and Madagascar.</a:t>
            </a: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981200"/>
            <a:ext cx="8458200" cy="4572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a:solidFill>
                  <a:schemeClr val="bg1"/>
                </a:solidFill>
              </a:rPr>
              <a:t>During the past 7 days, In Southern Africa, heavy </a:t>
            </a:r>
            <a:r>
              <a:rPr lang="en-US" altLang="en-US" b="1" dirty="0" smtClean="0">
                <a:solidFill>
                  <a:schemeClr val="bg1"/>
                </a:solidFill>
              </a:rPr>
              <a:t>rainfall </a:t>
            </a:r>
            <a:r>
              <a:rPr lang="en-US" altLang="en-US" b="1" dirty="0">
                <a:solidFill>
                  <a:schemeClr val="bg1"/>
                </a:solidFill>
              </a:rPr>
              <a:t>associated with tropical cyclone </a:t>
            </a:r>
            <a:r>
              <a:rPr lang="en-US" altLang="en-US" b="1" dirty="0" smtClean="0">
                <a:solidFill>
                  <a:schemeClr val="bg1"/>
                </a:solidFill>
              </a:rPr>
              <a:t>Eloise </a:t>
            </a:r>
            <a:r>
              <a:rPr lang="en-US" altLang="en-US" b="1" dirty="0">
                <a:solidFill>
                  <a:schemeClr val="bg1"/>
                </a:solidFill>
              </a:rPr>
              <a:t>sustained moisture surpluses </a:t>
            </a:r>
            <a:r>
              <a:rPr lang="en-US" altLang="en-US" b="1">
                <a:solidFill>
                  <a:schemeClr val="bg1"/>
                </a:solidFill>
              </a:rPr>
              <a:t>across </a:t>
            </a:r>
            <a:r>
              <a:rPr lang="en-US" altLang="en-US" b="1" smtClean="0">
                <a:solidFill>
                  <a:schemeClr val="bg1"/>
                </a:solidFill>
              </a:rPr>
              <a:t>Mozambique </a:t>
            </a:r>
            <a:r>
              <a:rPr lang="en-US" altLang="en-US" b="1" dirty="0">
                <a:solidFill>
                  <a:schemeClr val="bg1"/>
                </a:solidFill>
              </a:rPr>
              <a:t>and northern Madagascar. Rainfall was also above-average over northeastern Angola, Botswana, Zambia and Malawi. In contrast, rainfall was below-average over western and central Angola, southeastern Namibia, southern Botswana, much of South Africa, and parts of Madagascar.  In Central Africa, moderate rains sustained moisture surpluses over pocket areas in Congo and DRC.</a:t>
            </a: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a:solidFill>
                  <a:schemeClr val="bg1"/>
                </a:solidFill>
              </a:rPr>
              <a:t>The week-1 outlooks indicate a moderate to high chance for rainfall to exceed 50 mm over parts of Gabon, southern Congo, southern and eastern DRC, eastern Angola, northeastern Namibia, much of Zambia, Botswana, Zimbabwe, Malawi, eastern South Africa, and parts of Mozambique and Madagascar.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110830"/>
            <a:ext cx="8991600" cy="167097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Over the past 90 days, in </a:t>
            </a:r>
            <a:r>
              <a:rPr lang="en-US" altLang="en-US" sz="1140" b="1" dirty="0" smtClean="0">
                <a:solidFill>
                  <a:schemeClr val="bg1"/>
                </a:solidFill>
              </a:rPr>
              <a:t>East Africa, rainfall was significantly below average over parts of Kenya and Somalia, and southern Ethiopia.  Rainfall was also below average over many parts of South Sudan.  Rainfall was above average over eastern South Sudan, pocket areas in Kenya and Somalia, and Uganda and much of Tanzania.  In southern Africa, persistent rains resulted in sustained moisture surpluses over eastern Angola, Zambia, Botswana, and Zimbabwe.  Rainfall was also above average over many parts of Mozambique and pocket areas in northern Madagascar.  Persistent light rains resulted in moisture deficits in western Angola and northwestern Namibia.  Rainfall was also below average along the border between South Africa and Mozambique and over central and southern Madagascar.  In Central Africa, rainfall was above average over many parts of DRC and Congo.  Rainfall was below average over the far northern DRC, and CAR.  Below average rains were also observed over the western areas of Gabon and much of Cameroon. In West Africa, rainfall was below average in the central areas of the Gulf of Guinea region, and above average along the coast.  </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135524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a:t>
            </a:r>
            <a:r>
              <a:rPr lang="en-US" altLang="en-US" sz="1140" b="1" dirty="0" smtClean="0">
                <a:solidFill>
                  <a:schemeClr val="bg1"/>
                </a:solidFill>
              </a:rPr>
              <a:t>, in East Africa, several weeks of light rains resulted in moisture deficits over southwestern Ethiopia and parts of Kenya.  Rainfall was above average many parts of Tanzania.  In southern Africa, persistent moderate to heavy rains resulted in moisture surpluses over eastern Angola, Namibia, Zambia, Botswana, and Zimbabwe.  Rainfall was also above average over central and southern Mozambique.  Persistent light rains resulted in moisture deficits in western Angola and northwestern Namibia.  Rainfall was also below average over pocket areas in northeastern South Africa, northeastern Mozambique, and over much of Madagascar.  In central Africa, rainfall was above average over western and northern DRC and Congo.  Rainfall was below average over central and southern DRC, and much of Gabon.  In West Africa, rainfall was slightly above average in pockets along the Guinean coast. </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85408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t>
            </a:r>
            <a:r>
              <a:rPr lang="en-US" altLang="en-US" sz="1100" b="1" dirty="0" smtClean="0">
                <a:solidFill>
                  <a:schemeClr val="bg1"/>
                </a:solidFill>
              </a:rPr>
              <a:t>Africa moderate rains resulted in moisture surpluses over local areas in Uganda and Tanzania.  In Southern Africa, heavy rainfall associated with tropical cyclone Eloise sustained moisture surpluses across Mozambique and northern Madagascar. Rainfall was also above-average over northeastern Angola, Botswana, Zambia and Malawi. In contrast, rainfall was below-average over western and central Angola, southeastern Namibia, southern Botswana, much of South Africa, and parts of Madagascar.  In Central Africa, moderate rains sustained moisture surpluses over pocket areas in Congo and DRC.</a:t>
            </a:r>
            <a:endParaRPr lang="en-US" altLang="en-US" sz="114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4247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lower-level (left panel), anomalous cyclonic circulation over Southern Africa may have contributed to the observed above-average rainfall in the region.</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620713"/>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2285999" y="2514600"/>
            <a:ext cx="792481" cy="129540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4190999" y="2797172"/>
            <a:ext cx="742951" cy="1012827"/>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733800" y="1514793"/>
            <a:ext cx="2276474" cy="1152207"/>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heavy rainfall, associated with that tropical cyclone Eloise, </a:t>
            </a:r>
            <a:r>
              <a:rPr lang="en-US" altLang="en-US" sz="1200" b="1" dirty="0" smtClean="0">
                <a:solidFill>
                  <a:schemeClr val="bg1"/>
                </a:solidFill>
                <a:latin typeface="Arial" charset="0"/>
              </a:rPr>
              <a:t>sustained moisture surpluses over parts of Mozambique (top right)</a:t>
            </a:r>
            <a:r>
              <a:rPr lang="en-US" altLang="en-US" sz="1200" b="1" dirty="0" smtClean="0">
                <a:solidFill>
                  <a:schemeClr val="bg1"/>
                </a:solidFill>
                <a:latin typeface="Arial" charset="0"/>
                <a:cs typeface="+mn-cs"/>
              </a:rPr>
              <a:t>. Seasonal total rainfall remained below-average over southern Angola (bottom left) and southern Madagascar (bottom </a:t>
            </a:r>
            <a:r>
              <a:rPr lang="en-US" altLang="en-US" sz="1200" b="1" dirty="0">
                <a:solidFill>
                  <a:schemeClr val="bg1"/>
                </a:solidFill>
                <a:latin typeface="Arial" charset="0"/>
                <a:cs typeface="+mn-cs"/>
              </a:rPr>
              <a:t>right). </a:t>
            </a:r>
          </a:p>
        </p:txBody>
      </p:sp>
      <p:pic>
        <p:nvPicPr>
          <p:cNvPr id="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3464560"/>
            <a:ext cx="3383280" cy="2631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76800" y="568960"/>
            <a:ext cx="3383280" cy="26314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33400" y="3464560"/>
            <a:ext cx="3383280" cy="263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4" name="TextBox 2"/>
          <p:cNvSpPr txBox="1">
            <a:spLocks noChangeArrowheads="1"/>
          </p:cNvSpPr>
          <p:nvPr/>
        </p:nvSpPr>
        <p:spPr bwMode="auto">
          <a:xfrm>
            <a:off x="48708" y="1524000"/>
            <a:ext cx="4479240"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26 </a:t>
            </a:r>
            <a:r>
              <a:rPr lang="en-US" altLang="en-US" b="1" dirty="0">
                <a:solidFill>
                  <a:srgbClr val="FFFF00"/>
                </a:solidFill>
              </a:rPr>
              <a:t>January - </a:t>
            </a:r>
            <a:r>
              <a:rPr lang="en-US" altLang="en-US" b="1" dirty="0" smtClean="0">
                <a:solidFill>
                  <a:srgbClr val="FFFF00"/>
                </a:solidFill>
              </a:rPr>
              <a:t>1 </a:t>
            </a:r>
            <a:r>
              <a:rPr lang="en-US" altLang="en-US" b="1" dirty="0">
                <a:solidFill>
                  <a:srgbClr val="FFFF00"/>
                </a:solidFill>
              </a:rPr>
              <a:t>February, 2021</a:t>
            </a:r>
            <a:endParaRPr lang="en-US" altLang="en-US" dirty="0"/>
          </a:p>
        </p:txBody>
      </p:sp>
      <p:sp>
        <p:nvSpPr>
          <p:cNvPr id="22535" name="TextBox 10"/>
          <p:cNvSpPr txBox="1">
            <a:spLocks noChangeArrowheads="1"/>
          </p:cNvSpPr>
          <p:nvPr/>
        </p:nvSpPr>
        <p:spPr bwMode="auto">
          <a:xfrm>
            <a:off x="5132256" y="1524000"/>
            <a:ext cx="3522246"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2 - 8 </a:t>
            </a:r>
            <a:r>
              <a:rPr lang="en-US" altLang="en-US" b="1" dirty="0">
                <a:solidFill>
                  <a:srgbClr val="FFFF00"/>
                </a:solidFill>
              </a:rPr>
              <a:t>February, 2021</a:t>
            </a:r>
            <a:endParaRPr lang="en-US" altLang="en-US" dirty="0"/>
          </a:p>
        </p:txBody>
      </p:sp>
      <p:sp>
        <p:nvSpPr>
          <p:cNvPr id="7" name="Text Box 8"/>
          <p:cNvSpPr txBox="1">
            <a:spLocks noChangeArrowheads="1"/>
          </p:cNvSpPr>
          <p:nvPr/>
        </p:nvSpPr>
        <p:spPr bwMode="auto">
          <a:xfrm>
            <a:off x="79248" y="5562600"/>
            <a:ext cx="8991600" cy="75713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and week-2 (right panel), 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parts of Gabon, southern Congo, southern and eastern DRC, eastern Angola, northeastern Namibia, much of Zambia, Botswana, Zimbabwe, Malawi, eastern South Africa, and parts of Mozambique and Madagascar.</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185751</TotalTime>
  <Words>1125</Words>
  <Application>Microsoft Office PowerPoint</Application>
  <PresentationFormat>On-screen Show (4:3)</PresentationFormat>
  <Paragraphs>42</Paragraphs>
  <Slides>10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9408</cp:revision>
  <cp:lastPrinted>2018-07-09T15:13:07Z</cp:lastPrinted>
  <dcterms:created xsi:type="dcterms:W3CDTF">2001-08-31T10:39:36Z</dcterms:created>
  <dcterms:modified xsi:type="dcterms:W3CDTF">2021-01-25T15:03:16Z</dcterms:modified>
</cp:coreProperties>
</file>